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740" r:id="rId3"/>
    <p:sldId id="2734" r:id="rId4"/>
    <p:sldId id="2759" r:id="rId5"/>
    <p:sldId id="2767" r:id="rId6"/>
    <p:sldId id="2747" r:id="rId7"/>
    <p:sldId id="2755" r:id="rId8"/>
    <p:sldId id="2750" r:id="rId9"/>
    <p:sldId id="2749" r:id="rId10"/>
    <p:sldId id="2770" r:id="rId11"/>
    <p:sldId id="2753" r:id="rId12"/>
    <p:sldId id="2745" r:id="rId13"/>
    <p:sldId id="2733" r:id="rId14"/>
    <p:sldId id="2756" r:id="rId15"/>
    <p:sldId id="2772" r:id="rId16"/>
    <p:sldId id="2773" r:id="rId17"/>
    <p:sldId id="2774" r:id="rId18"/>
    <p:sldId id="2775" r:id="rId19"/>
    <p:sldId id="2776" r:id="rId20"/>
    <p:sldId id="2777" r:id="rId21"/>
    <p:sldId id="2778" r:id="rId22"/>
    <p:sldId id="2779" r:id="rId23"/>
    <p:sldId id="2786" r:id="rId24"/>
    <p:sldId id="2788" r:id="rId25"/>
    <p:sldId id="2763" r:id="rId26"/>
    <p:sldId id="2742" r:id="rId27"/>
    <p:sldId id="2785" r:id="rId28"/>
    <p:sldId id="2792" r:id="rId29"/>
    <p:sldId id="2761" r:id="rId30"/>
    <p:sldId id="2789" r:id="rId31"/>
    <p:sldId id="2790" r:id="rId32"/>
    <p:sldId id="2765" r:id="rId33"/>
    <p:sldId id="2766" r:id="rId34"/>
    <p:sldId id="2791" r:id="rId35"/>
    <p:sldId id="2780" r:id="rId36"/>
    <p:sldId id="2783" r:id="rId37"/>
    <p:sldId id="2793" r:id="rId38"/>
    <p:sldId id="2782" r:id="rId39"/>
    <p:sldId id="2784" r:id="rId40"/>
    <p:sldId id="2787" r:id="rId41"/>
    <p:sldId id="276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B17AB5-088A-4CCA-508F-82E0D5174583}" name="Nelly Gaulier" initials="NG" userId="Nelly Gaulie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SO 1-5" initials="M15" lastIdx="1" clrIdx="0">
    <p:extLst>
      <p:ext uri="{19B8F6BF-5375-455C-9EA6-DF929625EA0E}">
        <p15:presenceInfo xmlns:p15="http://schemas.microsoft.com/office/powerpoint/2012/main" userId="MSO 1-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FF7"/>
    <a:srgbClr val="E5A441"/>
    <a:srgbClr val="6FAC46"/>
    <a:srgbClr val="C34511"/>
    <a:srgbClr val="87BAC9"/>
    <a:srgbClr val="82A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3595" autoAdjust="0"/>
  </p:normalViewPr>
  <p:slideViewPr>
    <p:cSldViewPr snapToGrid="0">
      <p:cViewPr varScale="1">
        <p:scale>
          <a:sx n="61" d="100"/>
          <a:sy n="61" d="100"/>
        </p:scale>
        <p:origin x="676" y="5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63AB7-9733-46F1-A2AD-D755ECAB7998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64913-CDD3-489F-84F2-97331DDA0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61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64913-CDD3-489F-84F2-97331DDA02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15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64913-CDD3-489F-84F2-97331DDA02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25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64913-CDD3-489F-84F2-97331DDA02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29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64913-CDD3-489F-84F2-97331DDA02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84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64913-CDD3-489F-84F2-97331DDA0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646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64913-CDD3-489F-84F2-97331DDA0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428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64913-CDD3-489F-84F2-97331DDA0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747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64913-CDD3-489F-84F2-97331DDA0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346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64913-CDD3-489F-84F2-97331DDA0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543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64913-CDD3-489F-84F2-97331DDA0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262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64913-CDD3-489F-84F2-97331DDA0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71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64913-CDD3-489F-84F2-97331DDA02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894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64913-CDD3-489F-84F2-97331DDA0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284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64913-CDD3-489F-84F2-97331DDA02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72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64913-CDD3-489F-84F2-97331DDA02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99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64913-CDD3-489F-84F2-97331DDA0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4286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64913-CDD3-489F-84F2-97331DDA02B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783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64913-CDD3-489F-84F2-97331DDA02B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555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64913-CDD3-489F-84F2-97331DDA02B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865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64913-CDD3-489F-84F2-97331DDA0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185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64913-CDD3-489F-84F2-97331DDA0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9660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64913-CDD3-489F-84F2-97331DDA02B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07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Rajouter </a:t>
            </a:r>
            <a:r>
              <a:rPr lang="fr-FR" dirty="0" err="1"/>
              <a:t>picto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64913-CDD3-489F-84F2-97331DDA02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312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64913-CDD3-489F-84F2-97331DDA0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6832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64913-CDD3-489F-84F2-97331DDA0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4680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64913-CDD3-489F-84F2-97331DDA0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252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64913-CDD3-489F-84F2-97331DDA0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0467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64913-CDD3-489F-84F2-97331DDA0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0363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64913-CDD3-489F-84F2-97331DDA0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8623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64913-CDD3-489F-84F2-97331DDA02B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61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64913-CDD3-489F-84F2-97331DDA02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81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64913-CDD3-489F-84F2-97331DDA02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08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64913-CDD3-489F-84F2-97331DDA02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06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64913-CDD3-489F-84F2-97331DDA02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51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64913-CDD3-489F-84F2-97331DDA02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12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64913-CDD3-489F-84F2-97331DDA02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59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75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59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50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910" y="6037062"/>
            <a:ext cx="1910268" cy="6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84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94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57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32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73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62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65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70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4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91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1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57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3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70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98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68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41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55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8127" y="6220959"/>
            <a:ext cx="1910268" cy="43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00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53F38-A0F7-40CF-9EC7-08183C37426B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346FF-5340-453F-A8C7-9EFA659BE68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2D591036-A9A7-7FE0-C354-4E76A3B2EEE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8127" y="6220959"/>
            <a:ext cx="1910268" cy="43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37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3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5" Type="http://schemas.openxmlformats.org/officeDocument/2006/relationships/image" Target="../media/image37.png"/><Relationship Id="rId10" Type="http://schemas.openxmlformats.org/officeDocument/2006/relationships/image" Target="../media/image64.svg"/><Relationship Id="rId4" Type="http://schemas.openxmlformats.org/officeDocument/2006/relationships/image" Target="../media/image36.jpe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sv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76.sv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78.svg"/><Relationship Id="rId5" Type="http://schemas.openxmlformats.org/officeDocument/2006/relationships/image" Target="../media/image74.sv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76.svg"/><Relationship Id="rId10" Type="http://schemas.openxmlformats.org/officeDocument/2006/relationships/image" Target="../media/image49.emf"/><Relationship Id="rId4" Type="http://schemas.openxmlformats.org/officeDocument/2006/relationships/image" Target="../media/image46.png"/><Relationship Id="rId9" Type="http://schemas.openxmlformats.org/officeDocument/2006/relationships/image" Target="../media/image6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3.sv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1.png"/><Relationship Id="rId11" Type="http://schemas.openxmlformats.org/officeDocument/2006/relationships/image" Target="../media/image85.svg"/><Relationship Id="rId5" Type="http://schemas.openxmlformats.org/officeDocument/2006/relationships/image" Target="../media/image50.jpeg"/><Relationship Id="rId10" Type="http://schemas.openxmlformats.org/officeDocument/2006/relationships/image" Target="../media/image52.png"/><Relationship Id="rId4" Type="http://schemas.openxmlformats.org/officeDocument/2006/relationships/image" Target="../media/image6.png"/><Relationship Id="rId9" Type="http://schemas.openxmlformats.org/officeDocument/2006/relationships/image" Target="../media/image6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.png"/><Relationship Id="rId7" Type="http://schemas.openxmlformats.org/officeDocument/2006/relationships/image" Target="../media/image8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90.svg"/><Relationship Id="rId5" Type="http://schemas.openxmlformats.org/officeDocument/2006/relationships/image" Target="../media/image55.svg"/><Relationship Id="rId10" Type="http://schemas.openxmlformats.org/officeDocument/2006/relationships/image" Target="../media/image55.png"/><Relationship Id="rId4" Type="http://schemas.openxmlformats.org/officeDocument/2006/relationships/image" Target="../media/image33.png"/><Relationship Id="rId9" Type="http://schemas.openxmlformats.org/officeDocument/2006/relationships/image" Target="../media/image7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6.jpeg"/><Relationship Id="rId7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5" Type="http://schemas.openxmlformats.org/officeDocument/2006/relationships/image" Target="../media/image37.png"/><Relationship Id="rId10" Type="http://schemas.openxmlformats.org/officeDocument/2006/relationships/image" Target="../media/image64.svg"/><Relationship Id="rId4" Type="http://schemas.openxmlformats.org/officeDocument/2006/relationships/image" Target="../media/image57.jpe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hyperlink" Target="https://www.mariefrance.fr/evasion/maintenant-ou-jamais/road-trip-en-arizona-entre-desert-et-oasis-luxuriantes-705052.html#item=9" TargetMode="External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sculin.com/evasion/597317-larizona-terre-de-contraste-un-roadtrip-fascinant-entre-lumieres-et-couleurs/" TargetMode="External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hyperlink" Target="https://www.grazia.fr/lifestyle/voyages/arizona-le-western-moderne-767901.html" TargetMode="External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6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5" Type="http://schemas.openxmlformats.org/officeDocument/2006/relationships/image" Target="../media/image45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3" Type="http://schemas.openxmlformats.org/officeDocument/2006/relationships/image" Target="../media/image6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sv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.png"/><Relationship Id="rId7" Type="http://schemas.openxmlformats.org/officeDocument/2006/relationships/image" Target="../media/image122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120.svg"/><Relationship Id="rId10" Type="http://schemas.openxmlformats.org/officeDocument/2006/relationships/image" Target="../media/image84.jpeg"/><Relationship Id="rId4" Type="http://schemas.openxmlformats.org/officeDocument/2006/relationships/image" Target="../media/image81.png"/><Relationship Id="rId9" Type="http://schemas.openxmlformats.org/officeDocument/2006/relationships/image" Target="../media/image12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sv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3" Type="http://schemas.openxmlformats.org/officeDocument/2006/relationships/image" Target="../media/image6.png"/><Relationship Id="rId7" Type="http://schemas.openxmlformats.org/officeDocument/2006/relationships/image" Target="../media/image93.png"/><Relationship Id="rId12" Type="http://schemas.openxmlformats.org/officeDocument/2006/relationships/image" Target="../media/image141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svg"/><Relationship Id="rId11" Type="http://schemas.openxmlformats.org/officeDocument/2006/relationships/image" Target="../media/image95.png"/><Relationship Id="rId5" Type="http://schemas.openxmlformats.org/officeDocument/2006/relationships/image" Target="../media/image92.png"/><Relationship Id="rId10" Type="http://schemas.openxmlformats.org/officeDocument/2006/relationships/image" Target="../media/image139.svg"/><Relationship Id="rId4" Type="http://schemas.openxmlformats.org/officeDocument/2006/relationships/image" Target="../media/image91.png"/><Relationship Id="rId9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svg"/><Relationship Id="rId3" Type="http://schemas.openxmlformats.org/officeDocument/2006/relationships/image" Target="../media/image6.png"/><Relationship Id="rId7" Type="http://schemas.openxmlformats.org/officeDocument/2006/relationships/image" Target="../media/image102.png"/><Relationship Id="rId12" Type="http://schemas.openxmlformats.org/officeDocument/2006/relationships/image" Target="../media/image154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svg"/><Relationship Id="rId11" Type="http://schemas.openxmlformats.org/officeDocument/2006/relationships/image" Target="../media/image104.png"/><Relationship Id="rId5" Type="http://schemas.openxmlformats.org/officeDocument/2006/relationships/image" Target="../media/image101.png"/><Relationship Id="rId10" Type="http://schemas.openxmlformats.org/officeDocument/2006/relationships/image" Target="../media/image152.svg"/><Relationship Id="rId4" Type="http://schemas.openxmlformats.org/officeDocument/2006/relationships/image" Target="../media/image100.jpg"/><Relationship Id="rId9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5.png"/><Relationship Id="rId7" Type="http://schemas.openxmlformats.org/officeDocument/2006/relationships/hyperlink" Target="https://www.bworldcommunication.com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svg"/><Relationship Id="rId3" Type="http://schemas.openxmlformats.org/officeDocument/2006/relationships/image" Target="../media/image6.png"/><Relationship Id="rId7" Type="http://schemas.openxmlformats.org/officeDocument/2006/relationships/image" Target="../media/image16.sv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8.sv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4.svg"/><Relationship Id="rId3" Type="http://schemas.openxmlformats.org/officeDocument/2006/relationships/image" Target="../media/image6.png"/><Relationship Id="rId7" Type="http://schemas.openxmlformats.org/officeDocument/2006/relationships/image" Target="../media/image28.sv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4.svg"/><Relationship Id="rId4" Type="http://schemas.openxmlformats.org/officeDocument/2006/relationships/image" Target="../media/image27.png"/><Relationship Id="rId9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82CE680-1521-B11C-7BF8-E828CE8D3E88}"/>
              </a:ext>
            </a:extLst>
          </p:cNvPr>
          <p:cNvSpPr txBox="1"/>
          <p:nvPr/>
        </p:nvSpPr>
        <p:spPr>
          <a:xfrm>
            <a:off x="5770180" y="2644170"/>
            <a:ext cx="6421516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FRANCE</a:t>
            </a:r>
            <a:endParaRPr lang="fr-FR" sz="4800" dirty="0">
              <a:solidFill>
                <a:srgbClr val="002060"/>
              </a:solidFill>
              <a:latin typeface="Gill Sans Nova Cond XBd" panose="020B0A060201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MARKET </a:t>
            </a:r>
            <a:r>
              <a:rPr kumimoji="0" lang="fr-FR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  <a:ea typeface="+mn-ea"/>
                <a:cs typeface="+mn-cs"/>
              </a:rPr>
              <a:t>UPDATE FY23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Nova Cond XB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8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E4CB7521-BCD3-DAA5-633D-008F0526F4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8880" y="5696240"/>
            <a:ext cx="672887" cy="1076621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B5BF0AEA-8912-FA67-EC6F-F6C79CC8D4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2299" y="202124"/>
            <a:ext cx="1910268" cy="43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44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EAAC4DD2-B6CB-4D7F-9BEB-7C76D59A52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7654110"/>
              </p:ext>
            </p:extLst>
          </p:nvPr>
        </p:nvGraphicFramePr>
        <p:xfrm>
          <a:off x="271804" y="1327785"/>
          <a:ext cx="11638544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5636">
                  <a:extLst>
                    <a:ext uri="{9D8B030D-6E8A-4147-A177-3AD203B41FA5}">
                      <a16:colId xmlns:a16="http://schemas.microsoft.com/office/drawing/2014/main" val="3383015049"/>
                    </a:ext>
                  </a:extLst>
                </a:gridCol>
                <a:gridCol w="2214880">
                  <a:extLst>
                    <a:ext uri="{9D8B030D-6E8A-4147-A177-3AD203B41FA5}">
                      <a16:colId xmlns:a16="http://schemas.microsoft.com/office/drawing/2014/main" val="1515877739"/>
                    </a:ext>
                  </a:extLst>
                </a:gridCol>
                <a:gridCol w="6048028">
                  <a:extLst>
                    <a:ext uri="{9D8B030D-6E8A-4147-A177-3AD203B41FA5}">
                      <a16:colId xmlns:a16="http://schemas.microsoft.com/office/drawing/2014/main" val="8258785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>
                          <a:solidFill>
                            <a:schemeClr val="accent2"/>
                          </a:solidFill>
                          <a:latin typeface="Jumble" panose="02000503000000020004" pitchFamily="2" charset="0"/>
                        </a:rPr>
                        <a:t>AIRLINE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>
                          <a:solidFill>
                            <a:schemeClr val="accent2"/>
                          </a:solidFill>
                          <a:latin typeface="Jumble" panose="02000503000000020004" pitchFamily="2" charset="0"/>
                        </a:rPr>
                        <a:t>FROM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>
                          <a:solidFill>
                            <a:schemeClr val="accent2"/>
                          </a:solidFill>
                          <a:latin typeface="Jumble" panose="02000503000000020004" pitchFamily="2" charset="0"/>
                        </a:rPr>
                        <a:t>VIA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587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2000" b="1" dirty="0">
                          <a:solidFill>
                            <a:srgbClr val="002060"/>
                          </a:solidFill>
                        </a:rPr>
                        <a:t>AIR FRANCE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PARIS CDG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Atlanta, Chicago, Dallas, Denver, Detroit, Los Angeles, New York JFK, Philadelphia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070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2000" b="1" dirty="0">
                          <a:solidFill>
                            <a:srgbClr val="002060"/>
                          </a:solidFill>
                        </a:rPr>
                        <a:t>AMERICAN AIRLINES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PARIS CDG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Chicago, Dallas, New York JFK, Philadelphia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894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2000" b="1" dirty="0">
                          <a:solidFill>
                            <a:srgbClr val="002060"/>
                          </a:solidFill>
                        </a:rPr>
                        <a:t>DELTA AIR LINES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PARIS CDG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Atlanta, Cincinnati, Detroit, Los Angeles, Minneapolis St Paul, New York JFK, Salt Lake City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299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2000" b="1" dirty="0">
                          <a:solidFill>
                            <a:srgbClr val="002060"/>
                          </a:solidFill>
                        </a:rPr>
                        <a:t>UNITED AIR LINES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PARIS CDG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Chicago, Newark, San Francisco, Washington D.C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0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2000" b="1" dirty="0">
                          <a:solidFill>
                            <a:srgbClr val="002060"/>
                          </a:solidFill>
                        </a:rPr>
                        <a:t>BRITISH AIRWAYS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PARIS CDG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London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663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2000" b="1" dirty="0">
                          <a:solidFill>
                            <a:srgbClr val="002060"/>
                          </a:solidFill>
                        </a:rPr>
                        <a:t>LUFTHANSA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PARIS CDG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Frankfurt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492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2000" b="1" dirty="0">
                          <a:solidFill>
                            <a:srgbClr val="002060"/>
                          </a:solidFill>
                        </a:rPr>
                        <a:t>AIR CANADA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PARIS CDG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000" dirty="0" err="1">
                          <a:solidFill>
                            <a:srgbClr val="002060"/>
                          </a:solidFill>
                        </a:rPr>
                        <a:t>Montreal</a:t>
                      </a:r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, Toronto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732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2000" b="1" dirty="0">
                          <a:solidFill>
                            <a:srgbClr val="002060"/>
                          </a:solidFill>
                        </a:rPr>
                        <a:t>AIR TAHITI NUI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PARIS CDG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Los Angeles, Seattle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076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2000" b="1" dirty="0">
                          <a:solidFill>
                            <a:srgbClr val="002060"/>
                          </a:solidFill>
                        </a:rPr>
                        <a:t>FRENCH BEE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PARIS ORY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Los Angeles, San Francisco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709210"/>
                  </a:ext>
                </a:extLst>
              </a:tr>
            </a:tbl>
          </a:graphicData>
        </a:graphic>
      </p:graphicFrame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6D09E357-CEA9-4438-A7F3-5D3DB9F261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D1C4E3AF-E261-C3F8-020A-53EE79FAADA7}"/>
              </a:ext>
            </a:extLst>
          </p:cNvPr>
          <p:cNvSpPr txBox="1">
            <a:spLocks/>
          </p:cNvSpPr>
          <p:nvPr/>
        </p:nvSpPr>
        <p:spPr>
          <a:xfrm>
            <a:off x="822468" y="134014"/>
            <a:ext cx="110977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MAIN AIR CONNECTIONS FROM FRANCE</a:t>
            </a:r>
            <a:endParaRPr lang="fr-FR" b="1" dirty="0">
              <a:solidFill>
                <a:srgbClr val="002060"/>
              </a:solidFill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417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E70FE3-048F-46D6-8E46-D5869A18C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284" y="1430604"/>
            <a:ext cx="10695694" cy="4814450"/>
          </a:xfrm>
        </p:spPr>
        <p:txBody>
          <a:bodyPr anchor="t">
            <a:noAutofit/>
          </a:bodyPr>
          <a:lstStyle/>
          <a:p>
            <a:pPr marL="0" indent="0" algn="just">
              <a:lnSpc>
                <a:spcPct val="100000"/>
              </a:lnSpc>
              <a:buClr>
                <a:schemeClr val="accent2"/>
              </a:buClr>
              <a:buNone/>
            </a:pPr>
            <a:r>
              <a:rPr lang="en-US" sz="2000" dirty="0">
                <a:solidFill>
                  <a:srgbClr val="002060"/>
                </a:solidFill>
              </a:rPr>
              <a:t>France is the </a:t>
            </a:r>
            <a:r>
              <a:rPr lang="en-US" sz="2000" b="1" dirty="0">
                <a:solidFill>
                  <a:srgbClr val="002060"/>
                </a:solidFill>
              </a:rPr>
              <a:t>5</a:t>
            </a:r>
            <a:r>
              <a:rPr lang="en-US" sz="2000" b="1" baseline="30000" dirty="0">
                <a:solidFill>
                  <a:srgbClr val="002060"/>
                </a:solidFill>
              </a:rPr>
              <a:t>th</a:t>
            </a:r>
            <a:r>
              <a:rPr lang="en-US" sz="2000" b="1" dirty="0">
                <a:solidFill>
                  <a:srgbClr val="002060"/>
                </a:solidFill>
              </a:rPr>
              <a:t> inbound market </a:t>
            </a:r>
            <a:r>
              <a:rPr lang="en-US" sz="2000" dirty="0">
                <a:solidFill>
                  <a:srgbClr val="002060"/>
                </a:solidFill>
              </a:rPr>
              <a:t>with </a:t>
            </a:r>
            <a:r>
              <a:rPr lang="en-US" sz="2000" b="1" dirty="0">
                <a:solidFill>
                  <a:srgbClr val="002060"/>
                </a:solidFill>
              </a:rPr>
              <a:t>1.31 million French visitors in 2022</a:t>
            </a:r>
          </a:p>
          <a:p>
            <a:pPr marL="0" indent="0" algn="just">
              <a:lnSpc>
                <a:spcPct val="100000"/>
              </a:lnSpc>
              <a:buClr>
                <a:schemeClr val="accent2"/>
              </a:buClr>
              <a:buNone/>
            </a:pPr>
            <a:endParaRPr lang="en-US" sz="1000" dirty="0">
              <a:solidFill>
                <a:srgbClr val="002060"/>
              </a:solidFill>
            </a:endParaRPr>
          </a:p>
          <a:p>
            <a:pPr marL="0" indent="0" algn="just">
              <a:lnSpc>
                <a:spcPct val="100000"/>
              </a:lnSpc>
              <a:buClr>
                <a:schemeClr val="accent2"/>
              </a:buClr>
              <a:buNone/>
            </a:pPr>
            <a:r>
              <a:rPr lang="en-US" sz="2000" b="1" dirty="0">
                <a:solidFill>
                  <a:srgbClr val="002060"/>
                </a:solidFill>
              </a:rPr>
              <a:t>Recovery is very strong</a:t>
            </a:r>
            <a:r>
              <a:rPr lang="en-US" sz="2000" dirty="0">
                <a:solidFill>
                  <a:srgbClr val="002060"/>
                </a:solidFill>
              </a:rPr>
              <a:t>: agencies and tour operators are </a:t>
            </a:r>
            <a:r>
              <a:rPr lang="en-US" sz="2000" b="1" dirty="0">
                <a:solidFill>
                  <a:srgbClr val="002060"/>
                </a:solidFill>
              </a:rPr>
              <a:t>doubling their activity in 2023</a:t>
            </a:r>
          </a:p>
          <a:p>
            <a:pPr marL="0" indent="0" algn="just">
              <a:lnSpc>
                <a:spcPct val="100000"/>
              </a:lnSpc>
              <a:buClr>
                <a:schemeClr val="accent2"/>
              </a:buClr>
              <a:buNone/>
            </a:pPr>
            <a:endParaRPr lang="en-US" sz="1000" dirty="0">
              <a:solidFill>
                <a:srgbClr val="002060"/>
              </a:solidFill>
            </a:endParaRPr>
          </a:p>
          <a:p>
            <a:pPr marL="0" indent="0" algn="just">
              <a:lnSpc>
                <a:spcPct val="100000"/>
              </a:lnSpc>
              <a:buClr>
                <a:schemeClr val="accent2"/>
              </a:buClr>
              <a:buNone/>
            </a:pPr>
            <a:r>
              <a:rPr lang="en-US" sz="2000" dirty="0">
                <a:solidFill>
                  <a:srgbClr val="002060"/>
                </a:solidFill>
              </a:rPr>
              <a:t>French travelers are </a:t>
            </a:r>
            <a:r>
              <a:rPr lang="en-US" sz="2000" b="1" dirty="0">
                <a:solidFill>
                  <a:srgbClr val="002060"/>
                </a:solidFill>
              </a:rPr>
              <a:t>booking ahead of time </a:t>
            </a:r>
            <a:r>
              <a:rPr lang="en-US" sz="2000" dirty="0">
                <a:solidFill>
                  <a:srgbClr val="002060"/>
                </a:solidFill>
              </a:rPr>
              <a:t>(about 6 months) and prefer </a:t>
            </a:r>
            <a:r>
              <a:rPr lang="en-US" sz="2000" b="1" dirty="0">
                <a:solidFill>
                  <a:srgbClr val="002060"/>
                </a:solidFill>
              </a:rPr>
              <a:t>flexible booking policies </a:t>
            </a:r>
            <a:r>
              <a:rPr lang="en-US" sz="2000" dirty="0">
                <a:solidFill>
                  <a:srgbClr val="002060"/>
                </a:solidFill>
              </a:rPr>
              <a:t>with insurances</a:t>
            </a:r>
          </a:p>
          <a:p>
            <a:pPr marL="0" indent="0" algn="just">
              <a:lnSpc>
                <a:spcPct val="100000"/>
              </a:lnSpc>
              <a:buClr>
                <a:schemeClr val="accent2"/>
              </a:buClr>
              <a:buNone/>
            </a:pPr>
            <a:endParaRPr lang="en-US" sz="1000" dirty="0">
              <a:solidFill>
                <a:srgbClr val="002060"/>
              </a:solidFill>
            </a:endParaRPr>
          </a:p>
          <a:p>
            <a:pPr marL="0" indent="0" algn="just">
              <a:lnSpc>
                <a:spcPct val="100000"/>
              </a:lnSpc>
              <a:buClr>
                <a:schemeClr val="accent2"/>
              </a:buClr>
              <a:buNone/>
            </a:pPr>
            <a:r>
              <a:rPr lang="en-US" sz="2000" dirty="0">
                <a:solidFill>
                  <a:srgbClr val="002060"/>
                </a:solidFill>
              </a:rPr>
              <a:t>French travelers are “</a:t>
            </a:r>
            <a:r>
              <a:rPr lang="en-US" sz="2000" b="1" dirty="0">
                <a:solidFill>
                  <a:srgbClr val="002060"/>
                </a:solidFill>
              </a:rPr>
              <a:t>experience seekers</a:t>
            </a:r>
            <a:r>
              <a:rPr lang="en-US" sz="2000" dirty="0">
                <a:solidFill>
                  <a:srgbClr val="002060"/>
                </a:solidFill>
              </a:rPr>
              <a:t>” and “</a:t>
            </a:r>
            <a:r>
              <a:rPr lang="en-US" sz="2000" b="1" dirty="0">
                <a:solidFill>
                  <a:srgbClr val="002060"/>
                </a:solidFill>
              </a:rPr>
              <a:t>memories makers</a:t>
            </a:r>
            <a:r>
              <a:rPr lang="en-US" sz="2000" dirty="0">
                <a:solidFill>
                  <a:srgbClr val="002060"/>
                </a:solidFill>
              </a:rPr>
              <a:t>”, they want to have unforgettable vacation and try new activities</a:t>
            </a:r>
          </a:p>
          <a:p>
            <a:pPr marL="0" indent="0" algn="just">
              <a:lnSpc>
                <a:spcPct val="100000"/>
              </a:lnSpc>
              <a:buClr>
                <a:schemeClr val="accent2"/>
              </a:buClr>
              <a:buNone/>
            </a:pPr>
            <a:endParaRPr lang="en-US" sz="2000" dirty="0">
              <a:solidFill>
                <a:srgbClr val="002060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</a:pPr>
            <a:r>
              <a:rPr lang="en-US" sz="2000" b="1" dirty="0">
                <a:solidFill>
                  <a:srgbClr val="002060"/>
                </a:solidFill>
              </a:rPr>
              <a:t>Travel is source of well-being </a:t>
            </a:r>
            <a:r>
              <a:rPr lang="en-US" sz="2000" dirty="0">
                <a:solidFill>
                  <a:srgbClr val="002060"/>
                </a:solidFill>
              </a:rPr>
              <a:t>for 96% of French people.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</a:pPr>
            <a:r>
              <a:rPr lang="en-US" sz="2000" dirty="0">
                <a:solidFill>
                  <a:srgbClr val="002060"/>
                </a:solidFill>
              </a:rPr>
              <a:t>Top 5 favorite activities: rest and do nothing (45%) ; sightseeing (41%) ; go on an adventure (18%) ; play sports (18%) ; meet new people (14%)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07368DB9-9152-4F87-A22C-72CFF29CA8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grpSp>
        <p:nvGrpSpPr>
          <p:cNvPr id="23" name="Google Shape;895;p47">
            <a:extLst>
              <a:ext uri="{FF2B5EF4-FFF2-40B4-BE49-F238E27FC236}">
                <a16:creationId xmlns:a16="http://schemas.microsoft.com/office/drawing/2014/main" id="{1C26B6F5-85C0-2656-52ED-75C6F9BAB9AC}"/>
              </a:ext>
            </a:extLst>
          </p:cNvPr>
          <p:cNvGrpSpPr/>
          <p:nvPr/>
        </p:nvGrpSpPr>
        <p:grpSpPr>
          <a:xfrm>
            <a:off x="205592" y="1386549"/>
            <a:ext cx="430059" cy="430059"/>
            <a:chOff x="5964175" y="4329750"/>
            <a:chExt cx="421350" cy="421350"/>
          </a:xfrm>
          <a:solidFill>
            <a:schemeClr val="accent2"/>
          </a:solidFill>
        </p:grpSpPr>
        <p:sp>
          <p:nvSpPr>
            <p:cNvPr id="24" name="Google Shape;896;p47">
              <a:extLst>
                <a:ext uri="{FF2B5EF4-FFF2-40B4-BE49-F238E27FC236}">
                  <a16:creationId xmlns:a16="http://schemas.microsoft.com/office/drawing/2014/main" id="{9F0F505E-CFD4-1454-20FC-A0DA6707BC8E}"/>
                </a:ext>
              </a:extLst>
            </p:cNvPr>
            <p:cNvSpPr/>
            <p:nvPr/>
          </p:nvSpPr>
          <p:spPr>
            <a:xfrm>
              <a:off x="5964175" y="4329750"/>
              <a:ext cx="421350" cy="421350"/>
            </a:xfrm>
            <a:custGeom>
              <a:avLst/>
              <a:gdLst/>
              <a:ahLst/>
              <a:cxnLst/>
              <a:rect l="l" t="t" r="r" b="b"/>
              <a:pathLst>
                <a:path w="16854" h="16854" fill="none" extrusionOk="0">
                  <a:moveTo>
                    <a:pt x="15636" y="14004"/>
                  </a:moveTo>
                  <a:lnTo>
                    <a:pt x="13517" y="6260"/>
                  </a:lnTo>
                  <a:lnTo>
                    <a:pt x="16196" y="3605"/>
                  </a:lnTo>
                  <a:lnTo>
                    <a:pt x="16196" y="3605"/>
                  </a:lnTo>
                  <a:lnTo>
                    <a:pt x="16318" y="3434"/>
                  </a:lnTo>
                  <a:lnTo>
                    <a:pt x="16440" y="3239"/>
                  </a:lnTo>
                  <a:lnTo>
                    <a:pt x="16537" y="3020"/>
                  </a:lnTo>
                  <a:lnTo>
                    <a:pt x="16610" y="2777"/>
                  </a:lnTo>
                  <a:lnTo>
                    <a:pt x="16732" y="2338"/>
                  </a:lnTo>
                  <a:lnTo>
                    <a:pt x="16805" y="2046"/>
                  </a:lnTo>
                  <a:lnTo>
                    <a:pt x="16805" y="2046"/>
                  </a:lnTo>
                  <a:lnTo>
                    <a:pt x="16830" y="1729"/>
                  </a:lnTo>
                  <a:lnTo>
                    <a:pt x="16854" y="1437"/>
                  </a:lnTo>
                  <a:lnTo>
                    <a:pt x="16854" y="1194"/>
                  </a:lnTo>
                  <a:lnTo>
                    <a:pt x="16854" y="950"/>
                  </a:lnTo>
                  <a:lnTo>
                    <a:pt x="16805" y="755"/>
                  </a:lnTo>
                  <a:lnTo>
                    <a:pt x="16732" y="585"/>
                  </a:lnTo>
                  <a:lnTo>
                    <a:pt x="16659" y="414"/>
                  </a:lnTo>
                  <a:lnTo>
                    <a:pt x="16562" y="293"/>
                  </a:lnTo>
                  <a:lnTo>
                    <a:pt x="16562" y="293"/>
                  </a:lnTo>
                  <a:lnTo>
                    <a:pt x="16440" y="195"/>
                  </a:lnTo>
                  <a:lnTo>
                    <a:pt x="16269" y="122"/>
                  </a:lnTo>
                  <a:lnTo>
                    <a:pt x="16099" y="49"/>
                  </a:lnTo>
                  <a:lnTo>
                    <a:pt x="15904" y="0"/>
                  </a:lnTo>
                  <a:lnTo>
                    <a:pt x="15660" y="0"/>
                  </a:lnTo>
                  <a:lnTo>
                    <a:pt x="15417" y="0"/>
                  </a:lnTo>
                  <a:lnTo>
                    <a:pt x="15125" y="25"/>
                  </a:lnTo>
                  <a:lnTo>
                    <a:pt x="14808" y="49"/>
                  </a:lnTo>
                  <a:lnTo>
                    <a:pt x="14808" y="49"/>
                  </a:lnTo>
                  <a:lnTo>
                    <a:pt x="14516" y="122"/>
                  </a:lnTo>
                  <a:lnTo>
                    <a:pt x="14077" y="244"/>
                  </a:lnTo>
                  <a:lnTo>
                    <a:pt x="13834" y="317"/>
                  </a:lnTo>
                  <a:lnTo>
                    <a:pt x="13615" y="414"/>
                  </a:lnTo>
                  <a:lnTo>
                    <a:pt x="13420" y="536"/>
                  </a:lnTo>
                  <a:lnTo>
                    <a:pt x="13249" y="658"/>
                  </a:lnTo>
                  <a:lnTo>
                    <a:pt x="10595" y="3337"/>
                  </a:lnTo>
                  <a:lnTo>
                    <a:pt x="2850" y="1218"/>
                  </a:lnTo>
                  <a:lnTo>
                    <a:pt x="2850" y="1218"/>
                  </a:lnTo>
                  <a:lnTo>
                    <a:pt x="2704" y="1194"/>
                  </a:lnTo>
                  <a:lnTo>
                    <a:pt x="2582" y="1218"/>
                  </a:lnTo>
                  <a:lnTo>
                    <a:pt x="2460" y="1267"/>
                  </a:lnTo>
                  <a:lnTo>
                    <a:pt x="2338" y="1340"/>
                  </a:lnTo>
                  <a:lnTo>
                    <a:pt x="1608" y="2095"/>
                  </a:lnTo>
                  <a:lnTo>
                    <a:pt x="1608" y="2095"/>
                  </a:lnTo>
                  <a:lnTo>
                    <a:pt x="1535" y="2192"/>
                  </a:lnTo>
                  <a:lnTo>
                    <a:pt x="1486" y="2290"/>
                  </a:lnTo>
                  <a:lnTo>
                    <a:pt x="1462" y="2411"/>
                  </a:lnTo>
                  <a:lnTo>
                    <a:pt x="1462" y="2509"/>
                  </a:lnTo>
                  <a:lnTo>
                    <a:pt x="1462" y="2509"/>
                  </a:lnTo>
                  <a:lnTo>
                    <a:pt x="1486" y="2606"/>
                  </a:lnTo>
                  <a:lnTo>
                    <a:pt x="1510" y="2679"/>
                  </a:lnTo>
                  <a:lnTo>
                    <a:pt x="1608" y="2825"/>
                  </a:lnTo>
                  <a:lnTo>
                    <a:pt x="1608" y="2825"/>
                  </a:lnTo>
                  <a:lnTo>
                    <a:pt x="1705" y="2899"/>
                  </a:lnTo>
                  <a:lnTo>
                    <a:pt x="7404" y="6600"/>
                  </a:lnTo>
                  <a:lnTo>
                    <a:pt x="4165" y="10863"/>
                  </a:lnTo>
                  <a:lnTo>
                    <a:pt x="926" y="10302"/>
                  </a:lnTo>
                  <a:lnTo>
                    <a:pt x="926" y="10302"/>
                  </a:lnTo>
                  <a:lnTo>
                    <a:pt x="828" y="10302"/>
                  </a:lnTo>
                  <a:lnTo>
                    <a:pt x="707" y="10327"/>
                  </a:lnTo>
                  <a:lnTo>
                    <a:pt x="609" y="10375"/>
                  </a:lnTo>
                  <a:lnTo>
                    <a:pt x="512" y="10449"/>
                  </a:lnTo>
                  <a:lnTo>
                    <a:pt x="146" y="10814"/>
                  </a:lnTo>
                  <a:lnTo>
                    <a:pt x="146" y="10814"/>
                  </a:lnTo>
                  <a:lnTo>
                    <a:pt x="73" y="10911"/>
                  </a:lnTo>
                  <a:lnTo>
                    <a:pt x="25" y="11033"/>
                  </a:lnTo>
                  <a:lnTo>
                    <a:pt x="0" y="11155"/>
                  </a:lnTo>
                  <a:lnTo>
                    <a:pt x="0" y="11277"/>
                  </a:lnTo>
                  <a:lnTo>
                    <a:pt x="0" y="11277"/>
                  </a:lnTo>
                  <a:lnTo>
                    <a:pt x="49" y="11423"/>
                  </a:lnTo>
                  <a:lnTo>
                    <a:pt x="146" y="11569"/>
                  </a:lnTo>
                  <a:lnTo>
                    <a:pt x="146" y="11569"/>
                  </a:lnTo>
                  <a:lnTo>
                    <a:pt x="244" y="11642"/>
                  </a:lnTo>
                  <a:lnTo>
                    <a:pt x="3434" y="13420"/>
                  </a:lnTo>
                  <a:lnTo>
                    <a:pt x="5212" y="16610"/>
                  </a:lnTo>
                  <a:lnTo>
                    <a:pt x="5212" y="16610"/>
                  </a:lnTo>
                  <a:lnTo>
                    <a:pt x="5285" y="16708"/>
                  </a:lnTo>
                  <a:lnTo>
                    <a:pt x="5285" y="16708"/>
                  </a:lnTo>
                  <a:lnTo>
                    <a:pt x="5431" y="16805"/>
                  </a:lnTo>
                  <a:lnTo>
                    <a:pt x="5578" y="16854"/>
                  </a:lnTo>
                  <a:lnTo>
                    <a:pt x="5578" y="16854"/>
                  </a:lnTo>
                  <a:lnTo>
                    <a:pt x="5699" y="16854"/>
                  </a:lnTo>
                  <a:lnTo>
                    <a:pt x="5821" y="16830"/>
                  </a:lnTo>
                  <a:lnTo>
                    <a:pt x="5943" y="16781"/>
                  </a:lnTo>
                  <a:lnTo>
                    <a:pt x="6040" y="16708"/>
                  </a:lnTo>
                  <a:lnTo>
                    <a:pt x="6406" y="16342"/>
                  </a:lnTo>
                  <a:lnTo>
                    <a:pt x="6406" y="16342"/>
                  </a:lnTo>
                  <a:lnTo>
                    <a:pt x="6479" y="16245"/>
                  </a:lnTo>
                  <a:lnTo>
                    <a:pt x="6527" y="16148"/>
                  </a:lnTo>
                  <a:lnTo>
                    <a:pt x="6552" y="16026"/>
                  </a:lnTo>
                  <a:lnTo>
                    <a:pt x="6552" y="15928"/>
                  </a:lnTo>
                  <a:lnTo>
                    <a:pt x="5992" y="12689"/>
                  </a:lnTo>
                  <a:lnTo>
                    <a:pt x="10254" y="9450"/>
                  </a:lnTo>
                  <a:lnTo>
                    <a:pt x="13956" y="15149"/>
                  </a:lnTo>
                  <a:lnTo>
                    <a:pt x="13956" y="15149"/>
                  </a:lnTo>
                  <a:lnTo>
                    <a:pt x="14029" y="15246"/>
                  </a:lnTo>
                  <a:lnTo>
                    <a:pt x="14029" y="15246"/>
                  </a:lnTo>
                  <a:lnTo>
                    <a:pt x="14175" y="15344"/>
                  </a:lnTo>
                  <a:lnTo>
                    <a:pt x="14248" y="15368"/>
                  </a:lnTo>
                  <a:lnTo>
                    <a:pt x="14345" y="15393"/>
                  </a:lnTo>
                  <a:lnTo>
                    <a:pt x="14345" y="15393"/>
                  </a:lnTo>
                  <a:lnTo>
                    <a:pt x="14443" y="15393"/>
                  </a:lnTo>
                  <a:lnTo>
                    <a:pt x="14565" y="15368"/>
                  </a:lnTo>
                  <a:lnTo>
                    <a:pt x="14662" y="15320"/>
                  </a:lnTo>
                  <a:lnTo>
                    <a:pt x="14759" y="15246"/>
                  </a:lnTo>
                  <a:lnTo>
                    <a:pt x="15514" y="14516"/>
                  </a:lnTo>
                  <a:lnTo>
                    <a:pt x="15514" y="14516"/>
                  </a:lnTo>
                  <a:lnTo>
                    <a:pt x="15587" y="14394"/>
                  </a:lnTo>
                  <a:lnTo>
                    <a:pt x="15636" y="14272"/>
                  </a:lnTo>
                  <a:lnTo>
                    <a:pt x="15660" y="14151"/>
                  </a:lnTo>
                  <a:lnTo>
                    <a:pt x="15636" y="14004"/>
                  </a:lnTo>
                  <a:lnTo>
                    <a:pt x="15636" y="14004"/>
                  </a:lnTo>
                </a:path>
              </a:pathLst>
            </a:custGeom>
            <a:grp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97;p47">
              <a:extLst>
                <a:ext uri="{FF2B5EF4-FFF2-40B4-BE49-F238E27FC236}">
                  <a16:creationId xmlns:a16="http://schemas.microsoft.com/office/drawing/2014/main" id="{B3894B23-7289-722D-841F-3FB53254B5D3}"/>
                </a:ext>
              </a:extLst>
            </p:cNvPr>
            <p:cNvSpPr/>
            <p:nvPr/>
          </p:nvSpPr>
          <p:spPr>
            <a:xfrm>
              <a:off x="6322800" y="4360800"/>
              <a:ext cx="31675" cy="30475"/>
            </a:xfrm>
            <a:custGeom>
              <a:avLst/>
              <a:gdLst/>
              <a:ahLst/>
              <a:cxnLst/>
              <a:rect l="l" t="t" r="r" b="b"/>
              <a:pathLst>
                <a:path w="1267" h="1219" fill="none" extrusionOk="0">
                  <a:moveTo>
                    <a:pt x="1267" y="1218"/>
                  </a:moveTo>
                  <a:lnTo>
                    <a:pt x="1267" y="1218"/>
                  </a:lnTo>
                  <a:lnTo>
                    <a:pt x="1242" y="999"/>
                  </a:lnTo>
                  <a:lnTo>
                    <a:pt x="1169" y="755"/>
                  </a:lnTo>
                  <a:lnTo>
                    <a:pt x="1048" y="561"/>
                  </a:lnTo>
                  <a:lnTo>
                    <a:pt x="901" y="366"/>
                  </a:lnTo>
                  <a:lnTo>
                    <a:pt x="901" y="366"/>
                  </a:lnTo>
                  <a:lnTo>
                    <a:pt x="707" y="220"/>
                  </a:lnTo>
                  <a:lnTo>
                    <a:pt x="487" y="98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grp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itre 1">
            <a:extLst>
              <a:ext uri="{FF2B5EF4-FFF2-40B4-BE49-F238E27FC236}">
                <a16:creationId xmlns:a16="http://schemas.microsoft.com/office/drawing/2014/main" id="{45479F22-4EE1-9F01-7C7F-EF6DEF2F0C3E}"/>
              </a:ext>
            </a:extLst>
          </p:cNvPr>
          <p:cNvSpPr txBox="1">
            <a:spLocks/>
          </p:cNvSpPr>
          <p:nvPr/>
        </p:nvSpPr>
        <p:spPr>
          <a:xfrm>
            <a:off x="822469" y="134014"/>
            <a:ext cx="116073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300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TOP 5 REASONS TO TARGET THE FRENCH MARKET</a:t>
            </a:r>
          </a:p>
        </p:txBody>
      </p:sp>
      <p:sp>
        <p:nvSpPr>
          <p:cNvPr id="2" name="Google Shape;700;p47">
            <a:extLst>
              <a:ext uri="{FF2B5EF4-FFF2-40B4-BE49-F238E27FC236}">
                <a16:creationId xmlns:a16="http://schemas.microsoft.com/office/drawing/2014/main" id="{A8C9532B-7980-3F8B-FD35-F78C78BA0A0F}"/>
              </a:ext>
            </a:extLst>
          </p:cNvPr>
          <p:cNvSpPr/>
          <p:nvPr/>
        </p:nvSpPr>
        <p:spPr>
          <a:xfrm>
            <a:off x="187243" y="5190183"/>
            <a:ext cx="466757" cy="418989"/>
          </a:xfrm>
          <a:custGeom>
            <a:avLst/>
            <a:gdLst/>
            <a:ahLst/>
            <a:cxnLst/>
            <a:rect l="l" t="t" r="r" b="b"/>
            <a:pathLst>
              <a:path w="16660" h="14955" fill="none" extrusionOk="0">
                <a:moveTo>
                  <a:pt x="12373" y="1"/>
                </a:moveTo>
                <a:lnTo>
                  <a:pt x="12373" y="1"/>
                </a:lnTo>
                <a:lnTo>
                  <a:pt x="12032" y="1"/>
                </a:lnTo>
                <a:lnTo>
                  <a:pt x="11691" y="49"/>
                </a:lnTo>
                <a:lnTo>
                  <a:pt x="11350" y="123"/>
                </a:lnTo>
                <a:lnTo>
                  <a:pt x="11033" y="196"/>
                </a:lnTo>
                <a:lnTo>
                  <a:pt x="10716" y="317"/>
                </a:lnTo>
                <a:lnTo>
                  <a:pt x="10424" y="464"/>
                </a:lnTo>
                <a:lnTo>
                  <a:pt x="10132" y="610"/>
                </a:lnTo>
                <a:lnTo>
                  <a:pt x="9864" y="804"/>
                </a:lnTo>
                <a:lnTo>
                  <a:pt x="9620" y="999"/>
                </a:lnTo>
                <a:lnTo>
                  <a:pt x="9377" y="1219"/>
                </a:lnTo>
                <a:lnTo>
                  <a:pt x="9158" y="1462"/>
                </a:lnTo>
                <a:lnTo>
                  <a:pt x="8939" y="1706"/>
                </a:lnTo>
                <a:lnTo>
                  <a:pt x="8768" y="1974"/>
                </a:lnTo>
                <a:lnTo>
                  <a:pt x="8598" y="2266"/>
                </a:lnTo>
                <a:lnTo>
                  <a:pt x="8451" y="2558"/>
                </a:lnTo>
                <a:lnTo>
                  <a:pt x="8330" y="2850"/>
                </a:lnTo>
                <a:lnTo>
                  <a:pt x="8330" y="2850"/>
                </a:lnTo>
                <a:lnTo>
                  <a:pt x="8208" y="2558"/>
                </a:lnTo>
                <a:lnTo>
                  <a:pt x="8062" y="2266"/>
                </a:lnTo>
                <a:lnTo>
                  <a:pt x="7891" y="1974"/>
                </a:lnTo>
                <a:lnTo>
                  <a:pt x="7721" y="1706"/>
                </a:lnTo>
                <a:lnTo>
                  <a:pt x="7502" y="1462"/>
                </a:lnTo>
                <a:lnTo>
                  <a:pt x="7282" y="1219"/>
                </a:lnTo>
                <a:lnTo>
                  <a:pt x="7039" y="999"/>
                </a:lnTo>
                <a:lnTo>
                  <a:pt x="6795" y="804"/>
                </a:lnTo>
                <a:lnTo>
                  <a:pt x="6527" y="610"/>
                </a:lnTo>
                <a:lnTo>
                  <a:pt x="6235" y="464"/>
                </a:lnTo>
                <a:lnTo>
                  <a:pt x="5943" y="317"/>
                </a:lnTo>
                <a:lnTo>
                  <a:pt x="5626" y="196"/>
                </a:lnTo>
                <a:lnTo>
                  <a:pt x="5310" y="123"/>
                </a:lnTo>
                <a:lnTo>
                  <a:pt x="4969" y="49"/>
                </a:lnTo>
                <a:lnTo>
                  <a:pt x="4628" y="1"/>
                </a:lnTo>
                <a:lnTo>
                  <a:pt x="4287" y="1"/>
                </a:lnTo>
                <a:lnTo>
                  <a:pt x="4287" y="1"/>
                </a:lnTo>
                <a:lnTo>
                  <a:pt x="3848" y="25"/>
                </a:lnTo>
                <a:lnTo>
                  <a:pt x="3434" y="74"/>
                </a:lnTo>
                <a:lnTo>
                  <a:pt x="3020" y="196"/>
                </a:lnTo>
                <a:lnTo>
                  <a:pt x="2606" y="342"/>
                </a:lnTo>
                <a:lnTo>
                  <a:pt x="2241" y="512"/>
                </a:lnTo>
                <a:lnTo>
                  <a:pt x="1900" y="731"/>
                </a:lnTo>
                <a:lnTo>
                  <a:pt x="1559" y="975"/>
                </a:lnTo>
                <a:lnTo>
                  <a:pt x="1267" y="1243"/>
                </a:lnTo>
                <a:lnTo>
                  <a:pt x="974" y="1560"/>
                </a:lnTo>
                <a:lnTo>
                  <a:pt x="731" y="1876"/>
                </a:lnTo>
                <a:lnTo>
                  <a:pt x="512" y="2241"/>
                </a:lnTo>
                <a:lnTo>
                  <a:pt x="341" y="2607"/>
                </a:lnTo>
                <a:lnTo>
                  <a:pt x="195" y="2996"/>
                </a:lnTo>
                <a:lnTo>
                  <a:pt x="98" y="3410"/>
                </a:lnTo>
                <a:lnTo>
                  <a:pt x="25" y="3849"/>
                </a:lnTo>
                <a:lnTo>
                  <a:pt x="0" y="4287"/>
                </a:lnTo>
                <a:lnTo>
                  <a:pt x="0" y="4287"/>
                </a:lnTo>
                <a:lnTo>
                  <a:pt x="0" y="4580"/>
                </a:lnTo>
                <a:lnTo>
                  <a:pt x="25" y="4872"/>
                </a:lnTo>
                <a:lnTo>
                  <a:pt x="122" y="5432"/>
                </a:lnTo>
                <a:lnTo>
                  <a:pt x="244" y="5992"/>
                </a:lnTo>
                <a:lnTo>
                  <a:pt x="439" y="6528"/>
                </a:lnTo>
                <a:lnTo>
                  <a:pt x="658" y="7039"/>
                </a:lnTo>
                <a:lnTo>
                  <a:pt x="926" y="7526"/>
                </a:lnTo>
                <a:lnTo>
                  <a:pt x="1194" y="7989"/>
                </a:lnTo>
                <a:lnTo>
                  <a:pt x="1510" y="8452"/>
                </a:lnTo>
                <a:lnTo>
                  <a:pt x="1851" y="8890"/>
                </a:lnTo>
                <a:lnTo>
                  <a:pt x="2192" y="9304"/>
                </a:lnTo>
                <a:lnTo>
                  <a:pt x="2558" y="9718"/>
                </a:lnTo>
                <a:lnTo>
                  <a:pt x="2923" y="10108"/>
                </a:lnTo>
                <a:lnTo>
                  <a:pt x="3629" y="10839"/>
                </a:lnTo>
                <a:lnTo>
                  <a:pt x="4287" y="11496"/>
                </a:lnTo>
                <a:lnTo>
                  <a:pt x="4287" y="11496"/>
                </a:lnTo>
                <a:lnTo>
                  <a:pt x="4847" y="12032"/>
                </a:lnTo>
                <a:lnTo>
                  <a:pt x="5480" y="12592"/>
                </a:lnTo>
                <a:lnTo>
                  <a:pt x="6820" y="13737"/>
                </a:lnTo>
                <a:lnTo>
                  <a:pt x="7891" y="14614"/>
                </a:lnTo>
                <a:lnTo>
                  <a:pt x="8330" y="14955"/>
                </a:lnTo>
                <a:lnTo>
                  <a:pt x="8330" y="14955"/>
                </a:lnTo>
                <a:lnTo>
                  <a:pt x="8768" y="14614"/>
                </a:lnTo>
                <a:lnTo>
                  <a:pt x="9815" y="13761"/>
                </a:lnTo>
                <a:lnTo>
                  <a:pt x="11155" y="12617"/>
                </a:lnTo>
                <a:lnTo>
                  <a:pt x="11788" y="12056"/>
                </a:lnTo>
                <a:lnTo>
                  <a:pt x="12373" y="11496"/>
                </a:lnTo>
                <a:lnTo>
                  <a:pt x="12373" y="11496"/>
                </a:lnTo>
                <a:lnTo>
                  <a:pt x="13030" y="10839"/>
                </a:lnTo>
                <a:lnTo>
                  <a:pt x="13736" y="10108"/>
                </a:lnTo>
                <a:lnTo>
                  <a:pt x="14102" y="9718"/>
                </a:lnTo>
                <a:lnTo>
                  <a:pt x="14467" y="9304"/>
                </a:lnTo>
                <a:lnTo>
                  <a:pt x="14808" y="8890"/>
                </a:lnTo>
                <a:lnTo>
                  <a:pt x="15149" y="8452"/>
                </a:lnTo>
                <a:lnTo>
                  <a:pt x="15466" y="7989"/>
                </a:lnTo>
                <a:lnTo>
                  <a:pt x="15734" y="7526"/>
                </a:lnTo>
                <a:lnTo>
                  <a:pt x="16001" y="7039"/>
                </a:lnTo>
                <a:lnTo>
                  <a:pt x="16221" y="6528"/>
                </a:lnTo>
                <a:lnTo>
                  <a:pt x="16416" y="5992"/>
                </a:lnTo>
                <a:lnTo>
                  <a:pt x="16537" y="5432"/>
                </a:lnTo>
                <a:lnTo>
                  <a:pt x="16635" y="4872"/>
                </a:lnTo>
                <a:lnTo>
                  <a:pt x="16659" y="4580"/>
                </a:lnTo>
                <a:lnTo>
                  <a:pt x="16659" y="4287"/>
                </a:lnTo>
                <a:lnTo>
                  <a:pt x="16659" y="4287"/>
                </a:lnTo>
                <a:lnTo>
                  <a:pt x="16635" y="3849"/>
                </a:lnTo>
                <a:lnTo>
                  <a:pt x="16562" y="3410"/>
                </a:lnTo>
                <a:lnTo>
                  <a:pt x="16464" y="2996"/>
                </a:lnTo>
                <a:lnTo>
                  <a:pt x="16318" y="2607"/>
                </a:lnTo>
                <a:lnTo>
                  <a:pt x="16148" y="2241"/>
                </a:lnTo>
                <a:lnTo>
                  <a:pt x="15928" y="1876"/>
                </a:lnTo>
                <a:lnTo>
                  <a:pt x="15685" y="1560"/>
                </a:lnTo>
                <a:lnTo>
                  <a:pt x="15393" y="1243"/>
                </a:lnTo>
                <a:lnTo>
                  <a:pt x="15100" y="975"/>
                </a:lnTo>
                <a:lnTo>
                  <a:pt x="14759" y="731"/>
                </a:lnTo>
                <a:lnTo>
                  <a:pt x="14418" y="512"/>
                </a:lnTo>
                <a:lnTo>
                  <a:pt x="14053" y="342"/>
                </a:lnTo>
                <a:lnTo>
                  <a:pt x="13639" y="196"/>
                </a:lnTo>
                <a:lnTo>
                  <a:pt x="13225" y="74"/>
                </a:lnTo>
                <a:lnTo>
                  <a:pt x="12811" y="25"/>
                </a:lnTo>
                <a:lnTo>
                  <a:pt x="12373" y="1"/>
                </a:lnTo>
                <a:lnTo>
                  <a:pt x="12373" y="1"/>
                </a:lnTo>
                <a:close/>
              </a:path>
            </a:pathLst>
          </a:custGeom>
          <a:noFill/>
          <a:ln w="19050" cap="rnd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832;p47">
            <a:extLst>
              <a:ext uri="{FF2B5EF4-FFF2-40B4-BE49-F238E27FC236}">
                <a16:creationId xmlns:a16="http://schemas.microsoft.com/office/drawing/2014/main" id="{B7A65A78-1E66-3BE3-93DD-18F103ADBFEB}"/>
              </a:ext>
            </a:extLst>
          </p:cNvPr>
          <p:cNvGrpSpPr/>
          <p:nvPr/>
        </p:nvGrpSpPr>
        <p:grpSpPr>
          <a:xfrm>
            <a:off x="148545" y="3003834"/>
            <a:ext cx="544153" cy="425166"/>
            <a:chOff x="1923075" y="3694075"/>
            <a:chExt cx="437200" cy="341600"/>
          </a:xfrm>
        </p:grpSpPr>
        <p:sp>
          <p:nvSpPr>
            <p:cNvPr id="7" name="Google Shape;833;p47">
              <a:extLst>
                <a:ext uri="{FF2B5EF4-FFF2-40B4-BE49-F238E27FC236}">
                  <a16:creationId xmlns:a16="http://schemas.microsoft.com/office/drawing/2014/main" id="{F9C855EB-54BB-725E-1962-0A2A8D079824}"/>
                </a:ext>
              </a:extLst>
            </p:cNvPr>
            <p:cNvSpPr/>
            <p:nvPr/>
          </p:nvSpPr>
          <p:spPr>
            <a:xfrm>
              <a:off x="2247600" y="3983300"/>
              <a:ext cx="52400" cy="52375"/>
            </a:xfrm>
            <a:custGeom>
              <a:avLst/>
              <a:gdLst/>
              <a:ahLst/>
              <a:cxnLst/>
              <a:rect l="l" t="t" r="r" b="b"/>
              <a:pathLst>
                <a:path w="2096" h="2095" fill="none" extrusionOk="0">
                  <a:moveTo>
                    <a:pt x="1" y="1048"/>
                  </a:moveTo>
                  <a:lnTo>
                    <a:pt x="1" y="1048"/>
                  </a:lnTo>
                  <a:lnTo>
                    <a:pt x="25" y="828"/>
                  </a:lnTo>
                  <a:lnTo>
                    <a:pt x="74" y="634"/>
                  </a:lnTo>
                  <a:lnTo>
                    <a:pt x="171" y="439"/>
                  </a:lnTo>
                  <a:lnTo>
                    <a:pt x="317" y="293"/>
                  </a:lnTo>
                  <a:lnTo>
                    <a:pt x="463" y="171"/>
                  </a:lnTo>
                  <a:lnTo>
                    <a:pt x="634" y="73"/>
                  </a:lnTo>
                  <a:lnTo>
                    <a:pt x="829" y="0"/>
                  </a:lnTo>
                  <a:lnTo>
                    <a:pt x="1048" y="0"/>
                  </a:lnTo>
                  <a:lnTo>
                    <a:pt x="1048" y="0"/>
                  </a:lnTo>
                  <a:lnTo>
                    <a:pt x="1267" y="0"/>
                  </a:lnTo>
                  <a:lnTo>
                    <a:pt x="1462" y="73"/>
                  </a:lnTo>
                  <a:lnTo>
                    <a:pt x="1633" y="171"/>
                  </a:lnTo>
                  <a:lnTo>
                    <a:pt x="1779" y="293"/>
                  </a:lnTo>
                  <a:lnTo>
                    <a:pt x="1925" y="439"/>
                  </a:lnTo>
                  <a:lnTo>
                    <a:pt x="2022" y="634"/>
                  </a:lnTo>
                  <a:lnTo>
                    <a:pt x="2071" y="828"/>
                  </a:lnTo>
                  <a:lnTo>
                    <a:pt x="2095" y="1048"/>
                  </a:lnTo>
                  <a:lnTo>
                    <a:pt x="2095" y="1048"/>
                  </a:lnTo>
                  <a:lnTo>
                    <a:pt x="2071" y="1242"/>
                  </a:lnTo>
                  <a:lnTo>
                    <a:pt x="2022" y="1437"/>
                  </a:lnTo>
                  <a:lnTo>
                    <a:pt x="1925" y="1632"/>
                  </a:lnTo>
                  <a:lnTo>
                    <a:pt x="1779" y="1778"/>
                  </a:lnTo>
                  <a:lnTo>
                    <a:pt x="1633" y="1900"/>
                  </a:lnTo>
                  <a:lnTo>
                    <a:pt x="1462" y="1997"/>
                  </a:lnTo>
                  <a:lnTo>
                    <a:pt x="1267" y="2070"/>
                  </a:lnTo>
                  <a:lnTo>
                    <a:pt x="1048" y="2095"/>
                  </a:lnTo>
                  <a:lnTo>
                    <a:pt x="1048" y="2095"/>
                  </a:lnTo>
                  <a:lnTo>
                    <a:pt x="829" y="2070"/>
                  </a:lnTo>
                  <a:lnTo>
                    <a:pt x="634" y="1997"/>
                  </a:lnTo>
                  <a:lnTo>
                    <a:pt x="463" y="1900"/>
                  </a:lnTo>
                  <a:lnTo>
                    <a:pt x="317" y="1778"/>
                  </a:lnTo>
                  <a:lnTo>
                    <a:pt x="171" y="1632"/>
                  </a:lnTo>
                  <a:lnTo>
                    <a:pt x="74" y="1437"/>
                  </a:lnTo>
                  <a:lnTo>
                    <a:pt x="25" y="1242"/>
                  </a:lnTo>
                  <a:lnTo>
                    <a:pt x="1" y="1048"/>
                  </a:lnTo>
                  <a:lnTo>
                    <a:pt x="1" y="1048"/>
                  </a:lnTo>
                  <a:close/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834;p47">
              <a:extLst>
                <a:ext uri="{FF2B5EF4-FFF2-40B4-BE49-F238E27FC236}">
                  <a16:creationId xmlns:a16="http://schemas.microsoft.com/office/drawing/2014/main" id="{9A5CF8F5-836C-49AD-84C8-050EEB188DCC}"/>
                </a:ext>
              </a:extLst>
            </p:cNvPr>
            <p:cNvSpPr/>
            <p:nvPr/>
          </p:nvSpPr>
          <p:spPr>
            <a:xfrm>
              <a:off x="2035100" y="3983300"/>
              <a:ext cx="52400" cy="52375"/>
            </a:xfrm>
            <a:custGeom>
              <a:avLst/>
              <a:gdLst/>
              <a:ahLst/>
              <a:cxnLst/>
              <a:rect l="l" t="t" r="r" b="b"/>
              <a:pathLst>
                <a:path w="2096" h="2095" fill="none" extrusionOk="0">
                  <a:moveTo>
                    <a:pt x="1" y="1048"/>
                  </a:moveTo>
                  <a:lnTo>
                    <a:pt x="1" y="1048"/>
                  </a:lnTo>
                  <a:lnTo>
                    <a:pt x="25" y="828"/>
                  </a:lnTo>
                  <a:lnTo>
                    <a:pt x="74" y="634"/>
                  </a:lnTo>
                  <a:lnTo>
                    <a:pt x="171" y="439"/>
                  </a:lnTo>
                  <a:lnTo>
                    <a:pt x="317" y="293"/>
                  </a:lnTo>
                  <a:lnTo>
                    <a:pt x="464" y="171"/>
                  </a:lnTo>
                  <a:lnTo>
                    <a:pt x="634" y="73"/>
                  </a:lnTo>
                  <a:lnTo>
                    <a:pt x="829" y="0"/>
                  </a:lnTo>
                  <a:lnTo>
                    <a:pt x="1048" y="0"/>
                  </a:lnTo>
                  <a:lnTo>
                    <a:pt x="1048" y="0"/>
                  </a:lnTo>
                  <a:lnTo>
                    <a:pt x="1267" y="0"/>
                  </a:lnTo>
                  <a:lnTo>
                    <a:pt x="1462" y="73"/>
                  </a:lnTo>
                  <a:lnTo>
                    <a:pt x="1633" y="171"/>
                  </a:lnTo>
                  <a:lnTo>
                    <a:pt x="1779" y="293"/>
                  </a:lnTo>
                  <a:lnTo>
                    <a:pt x="1925" y="439"/>
                  </a:lnTo>
                  <a:lnTo>
                    <a:pt x="2022" y="634"/>
                  </a:lnTo>
                  <a:lnTo>
                    <a:pt x="2071" y="828"/>
                  </a:lnTo>
                  <a:lnTo>
                    <a:pt x="2095" y="1048"/>
                  </a:lnTo>
                  <a:lnTo>
                    <a:pt x="2095" y="1048"/>
                  </a:lnTo>
                  <a:lnTo>
                    <a:pt x="2071" y="1242"/>
                  </a:lnTo>
                  <a:lnTo>
                    <a:pt x="2022" y="1437"/>
                  </a:lnTo>
                  <a:lnTo>
                    <a:pt x="1925" y="1632"/>
                  </a:lnTo>
                  <a:lnTo>
                    <a:pt x="1779" y="1778"/>
                  </a:lnTo>
                  <a:lnTo>
                    <a:pt x="1633" y="1900"/>
                  </a:lnTo>
                  <a:lnTo>
                    <a:pt x="1462" y="1997"/>
                  </a:lnTo>
                  <a:lnTo>
                    <a:pt x="1267" y="2070"/>
                  </a:lnTo>
                  <a:lnTo>
                    <a:pt x="1048" y="2095"/>
                  </a:lnTo>
                  <a:lnTo>
                    <a:pt x="1048" y="2095"/>
                  </a:lnTo>
                  <a:lnTo>
                    <a:pt x="829" y="2070"/>
                  </a:lnTo>
                  <a:lnTo>
                    <a:pt x="634" y="1997"/>
                  </a:lnTo>
                  <a:lnTo>
                    <a:pt x="464" y="1900"/>
                  </a:lnTo>
                  <a:lnTo>
                    <a:pt x="317" y="1778"/>
                  </a:lnTo>
                  <a:lnTo>
                    <a:pt x="171" y="1632"/>
                  </a:lnTo>
                  <a:lnTo>
                    <a:pt x="74" y="1437"/>
                  </a:lnTo>
                  <a:lnTo>
                    <a:pt x="25" y="1242"/>
                  </a:lnTo>
                  <a:lnTo>
                    <a:pt x="1" y="1048"/>
                  </a:lnTo>
                  <a:lnTo>
                    <a:pt x="1" y="1048"/>
                  </a:lnTo>
                  <a:close/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835;p47">
              <a:extLst>
                <a:ext uri="{FF2B5EF4-FFF2-40B4-BE49-F238E27FC236}">
                  <a16:creationId xmlns:a16="http://schemas.microsoft.com/office/drawing/2014/main" id="{1570C72A-2F60-402F-298D-428375DE2ABA}"/>
                </a:ext>
              </a:extLst>
            </p:cNvPr>
            <p:cNvSpPr/>
            <p:nvPr/>
          </p:nvSpPr>
          <p:spPr>
            <a:xfrm>
              <a:off x="1923075" y="3694075"/>
              <a:ext cx="437200" cy="280100"/>
            </a:xfrm>
            <a:custGeom>
              <a:avLst/>
              <a:gdLst/>
              <a:ahLst/>
              <a:cxnLst/>
              <a:rect l="l" t="t" r="r" b="b"/>
              <a:pathLst>
                <a:path w="17488" h="11204" fill="none" extrusionOk="0">
                  <a:moveTo>
                    <a:pt x="14516" y="10912"/>
                  </a:moveTo>
                  <a:lnTo>
                    <a:pt x="5675" y="10912"/>
                  </a:lnTo>
                  <a:lnTo>
                    <a:pt x="6089" y="9889"/>
                  </a:lnTo>
                  <a:lnTo>
                    <a:pt x="6089" y="9889"/>
                  </a:lnTo>
                  <a:lnTo>
                    <a:pt x="6235" y="9913"/>
                  </a:lnTo>
                  <a:lnTo>
                    <a:pt x="6406" y="9913"/>
                  </a:lnTo>
                  <a:lnTo>
                    <a:pt x="13810" y="9231"/>
                  </a:lnTo>
                  <a:lnTo>
                    <a:pt x="13810" y="9231"/>
                  </a:lnTo>
                  <a:lnTo>
                    <a:pt x="13980" y="9207"/>
                  </a:lnTo>
                  <a:lnTo>
                    <a:pt x="14151" y="9134"/>
                  </a:lnTo>
                  <a:lnTo>
                    <a:pt x="14297" y="9061"/>
                  </a:lnTo>
                  <a:lnTo>
                    <a:pt x="14467" y="8963"/>
                  </a:lnTo>
                  <a:lnTo>
                    <a:pt x="14614" y="8866"/>
                  </a:lnTo>
                  <a:lnTo>
                    <a:pt x="14735" y="8744"/>
                  </a:lnTo>
                  <a:lnTo>
                    <a:pt x="14833" y="8598"/>
                  </a:lnTo>
                  <a:lnTo>
                    <a:pt x="14930" y="8452"/>
                  </a:lnTo>
                  <a:lnTo>
                    <a:pt x="17414" y="3142"/>
                  </a:lnTo>
                  <a:lnTo>
                    <a:pt x="17414" y="3142"/>
                  </a:lnTo>
                  <a:lnTo>
                    <a:pt x="17463" y="2996"/>
                  </a:lnTo>
                  <a:lnTo>
                    <a:pt x="17487" y="2875"/>
                  </a:lnTo>
                  <a:lnTo>
                    <a:pt x="17463" y="2753"/>
                  </a:lnTo>
                  <a:lnTo>
                    <a:pt x="17439" y="2631"/>
                  </a:lnTo>
                  <a:lnTo>
                    <a:pt x="17366" y="2558"/>
                  </a:lnTo>
                  <a:lnTo>
                    <a:pt x="17244" y="2485"/>
                  </a:lnTo>
                  <a:lnTo>
                    <a:pt x="17122" y="2436"/>
                  </a:lnTo>
                  <a:lnTo>
                    <a:pt x="16976" y="2412"/>
                  </a:lnTo>
                  <a:lnTo>
                    <a:pt x="4579" y="1998"/>
                  </a:lnTo>
                  <a:lnTo>
                    <a:pt x="4214" y="366"/>
                  </a:lnTo>
                  <a:lnTo>
                    <a:pt x="4214" y="366"/>
                  </a:lnTo>
                  <a:lnTo>
                    <a:pt x="4141" y="220"/>
                  </a:lnTo>
                  <a:lnTo>
                    <a:pt x="4043" y="98"/>
                  </a:lnTo>
                  <a:lnTo>
                    <a:pt x="3897" y="25"/>
                  </a:lnTo>
                  <a:lnTo>
                    <a:pt x="372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22"/>
                  </a:lnTo>
                  <a:lnTo>
                    <a:pt x="74" y="196"/>
                  </a:lnTo>
                  <a:lnTo>
                    <a:pt x="25" y="293"/>
                  </a:lnTo>
                  <a:lnTo>
                    <a:pt x="1" y="366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585"/>
                  </a:lnTo>
                  <a:lnTo>
                    <a:pt x="25" y="658"/>
                  </a:lnTo>
                  <a:lnTo>
                    <a:pt x="74" y="756"/>
                  </a:lnTo>
                  <a:lnTo>
                    <a:pt x="147" y="829"/>
                  </a:lnTo>
                  <a:lnTo>
                    <a:pt x="220" y="877"/>
                  </a:lnTo>
                  <a:lnTo>
                    <a:pt x="293" y="926"/>
                  </a:lnTo>
                  <a:lnTo>
                    <a:pt x="390" y="951"/>
                  </a:lnTo>
                  <a:lnTo>
                    <a:pt x="488" y="975"/>
                  </a:lnTo>
                  <a:lnTo>
                    <a:pt x="3337" y="975"/>
                  </a:lnTo>
                  <a:lnTo>
                    <a:pt x="5286" y="9256"/>
                  </a:lnTo>
                  <a:lnTo>
                    <a:pt x="4506" y="11204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836;p47">
              <a:extLst>
                <a:ext uri="{FF2B5EF4-FFF2-40B4-BE49-F238E27FC236}">
                  <a16:creationId xmlns:a16="http://schemas.microsoft.com/office/drawing/2014/main" id="{B7F57B19-0862-E146-B876-7737A9CECD19}"/>
                </a:ext>
              </a:extLst>
            </p:cNvPr>
            <p:cNvSpPr/>
            <p:nvPr/>
          </p:nvSpPr>
          <p:spPr>
            <a:xfrm>
              <a:off x="2261000" y="3781750"/>
              <a:ext cx="48725" cy="108400"/>
            </a:xfrm>
            <a:custGeom>
              <a:avLst/>
              <a:gdLst/>
              <a:ahLst/>
              <a:cxnLst/>
              <a:rect l="l" t="t" r="r" b="b"/>
              <a:pathLst>
                <a:path w="1949" h="4336" fill="none" extrusionOk="0">
                  <a:moveTo>
                    <a:pt x="1" y="4336"/>
                  </a:moveTo>
                  <a:lnTo>
                    <a:pt x="1949" y="1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837;p47">
              <a:extLst>
                <a:ext uri="{FF2B5EF4-FFF2-40B4-BE49-F238E27FC236}">
                  <a16:creationId xmlns:a16="http://schemas.microsoft.com/office/drawing/2014/main" id="{7DA1A396-2300-D917-D8EF-D512431E26ED}"/>
                </a:ext>
              </a:extLst>
            </p:cNvPr>
            <p:cNvSpPr/>
            <p:nvPr/>
          </p:nvSpPr>
          <p:spPr>
            <a:xfrm>
              <a:off x="2225675" y="3780550"/>
              <a:ext cx="32300" cy="113875"/>
            </a:xfrm>
            <a:custGeom>
              <a:avLst/>
              <a:gdLst/>
              <a:ahLst/>
              <a:cxnLst/>
              <a:rect l="l" t="t" r="r" b="b"/>
              <a:pathLst>
                <a:path w="1292" h="4555" fill="none" extrusionOk="0">
                  <a:moveTo>
                    <a:pt x="1" y="4554"/>
                  </a:moveTo>
                  <a:lnTo>
                    <a:pt x="1292" y="0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838;p47">
              <a:extLst>
                <a:ext uri="{FF2B5EF4-FFF2-40B4-BE49-F238E27FC236}">
                  <a16:creationId xmlns:a16="http://schemas.microsoft.com/office/drawing/2014/main" id="{33AD8E2C-5962-59D0-4692-BF9F7AD59327}"/>
                </a:ext>
              </a:extLst>
            </p:cNvPr>
            <p:cNvSpPr/>
            <p:nvPr/>
          </p:nvSpPr>
          <p:spPr>
            <a:xfrm>
              <a:off x="2190375" y="3779325"/>
              <a:ext cx="15850" cy="119350"/>
            </a:xfrm>
            <a:custGeom>
              <a:avLst/>
              <a:gdLst/>
              <a:ahLst/>
              <a:cxnLst/>
              <a:rect l="l" t="t" r="r" b="b"/>
              <a:pathLst>
                <a:path w="634" h="4774" fill="none" extrusionOk="0">
                  <a:moveTo>
                    <a:pt x="0" y="4774"/>
                  </a:moveTo>
                  <a:lnTo>
                    <a:pt x="634" y="0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839;p47">
              <a:extLst>
                <a:ext uri="{FF2B5EF4-FFF2-40B4-BE49-F238E27FC236}">
                  <a16:creationId xmlns:a16="http://schemas.microsoft.com/office/drawing/2014/main" id="{9A6A6BB7-E8E2-B71B-C3AA-D7D128ADE30E}"/>
                </a:ext>
              </a:extLst>
            </p:cNvPr>
            <p:cNvSpPr/>
            <p:nvPr/>
          </p:nvSpPr>
          <p:spPr>
            <a:xfrm>
              <a:off x="2154450" y="3777500"/>
              <a:ext cx="1250" cy="126050"/>
            </a:xfrm>
            <a:custGeom>
              <a:avLst/>
              <a:gdLst/>
              <a:ahLst/>
              <a:cxnLst/>
              <a:rect l="l" t="t" r="r" b="b"/>
              <a:pathLst>
                <a:path w="50" h="5042" fill="none" extrusionOk="0">
                  <a:moveTo>
                    <a:pt x="49" y="5042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840;p47">
              <a:extLst>
                <a:ext uri="{FF2B5EF4-FFF2-40B4-BE49-F238E27FC236}">
                  <a16:creationId xmlns:a16="http://schemas.microsoft.com/office/drawing/2014/main" id="{BADB1DC2-05A6-7EBD-D17B-1066BFAA0DDB}"/>
                </a:ext>
              </a:extLst>
            </p:cNvPr>
            <p:cNvSpPr/>
            <p:nvPr/>
          </p:nvSpPr>
          <p:spPr>
            <a:xfrm>
              <a:off x="2103300" y="3776275"/>
              <a:ext cx="17075" cy="131550"/>
            </a:xfrm>
            <a:custGeom>
              <a:avLst/>
              <a:gdLst/>
              <a:ahLst/>
              <a:cxnLst/>
              <a:rect l="l" t="t" r="r" b="b"/>
              <a:pathLst>
                <a:path w="683" h="5262" fill="none" extrusionOk="0">
                  <a:moveTo>
                    <a:pt x="683" y="526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841;p47">
              <a:extLst>
                <a:ext uri="{FF2B5EF4-FFF2-40B4-BE49-F238E27FC236}">
                  <a16:creationId xmlns:a16="http://schemas.microsoft.com/office/drawing/2014/main" id="{8ADECCAC-4E7C-6261-D61C-7850052937F3}"/>
                </a:ext>
              </a:extLst>
            </p:cNvPr>
            <p:cNvSpPr/>
            <p:nvPr/>
          </p:nvSpPr>
          <p:spPr>
            <a:xfrm>
              <a:off x="2051550" y="3775050"/>
              <a:ext cx="34125" cy="137025"/>
            </a:xfrm>
            <a:custGeom>
              <a:avLst/>
              <a:gdLst/>
              <a:ahLst/>
              <a:cxnLst/>
              <a:rect l="l" t="t" r="r" b="b"/>
              <a:pathLst>
                <a:path w="1365" h="5481" fill="none" extrusionOk="0">
                  <a:moveTo>
                    <a:pt x="1364" y="548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856;p47">
            <a:extLst>
              <a:ext uri="{FF2B5EF4-FFF2-40B4-BE49-F238E27FC236}">
                <a16:creationId xmlns:a16="http://schemas.microsoft.com/office/drawing/2014/main" id="{5A23BE4A-F038-DD08-3F16-43EEFB9C69F2}"/>
              </a:ext>
            </a:extLst>
          </p:cNvPr>
          <p:cNvGrpSpPr/>
          <p:nvPr/>
        </p:nvGrpSpPr>
        <p:grpSpPr>
          <a:xfrm>
            <a:off x="205592" y="2192836"/>
            <a:ext cx="430059" cy="282464"/>
            <a:chOff x="4604550" y="3714775"/>
            <a:chExt cx="439625" cy="319075"/>
          </a:xfrm>
        </p:grpSpPr>
        <p:sp>
          <p:nvSpPr>
            <p:cNvPr id="40" name="Google Shape;857;p47">
              <a:extLst>
                <a:ext uri="{FF2B5EF4-FFF2-40B4-BE49-F238E27FC236}">
                  <a16:creationId xmlns:a16="http://schemas.microsoft.com/office/drawing/2014/main" id="{CDC2E135-F79B-408C-D5E5-3A75573B78EC}"/>
                </a:ext>
              </a:extLst>
            </p:cNvPr>
            <p:cNvSpPr/>
            <p:nvPr/>
          </p:nvSpPr>
          <p:spPr>
            <a:xfrm>
              <a:off x="4604550" y="3714775"/>
              <a:ext cx="439625" cy="319075"/>
            </a:xfrm>
            <a:custGeom>
              <a:avLst/>
              <a:gdLst/>
              <a:ahLst/>
              <a:cxnLst/>
              <a:rect l="l" t="t" r="r" b="b"/>
              <a:pathLst>
                <a:path w="17585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2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858;p47">
              <a:extLst>
                <a:ext uri="{FF2B5EF4-FFF2-40B4-BE49-F238E27FC236}">
                  <a16:creationId xmlns:a16="http://schemas.microsoft.com/office/drawing/2014/main" id="{B0EFBEAA-716F-4A19-4B35-486B1D99BF8C}"/>
                </a:ext>
              </a:extLst>
            </p:cNvPr>
            <p:cNvSpPr/>
            <p:nvPr/>
          </p:nvSpPr>
          <p:spPr>
            <a:xfrm>
              <a:off x="4647175" y="3761675"/>
              <a:ext cx="354400" cy="213725"/>
            </a:xfrm>
            <a:custGeom>
              <a:avLst/>
              <a:gdLst/>
              <a:ahLst/>
              <a:cxnLst/>
              <a:rect l="l" t="t" r="r" b="b"/>
              <a:pathLst>
                <a:path w="14176" h="8549" fill="none" extrusionOk="0">
                  <a:moveTo>
                    <a:pt x="1" y="8549"/>
                  </a:moveTo>
                  <a:lnTo>
                    <a:pt x="3654" y="4408"/>
                  </a:lnTo>
                  <a:lnTo>
                    <a:pt x="5821" y="5699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10571" y="3337"/>
                  </a:lnTo>
                  <a:lnTo>
                    <a:pt x="14175" y="0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3" name="Graphique 42" descr="Noix de coco contour">
            <a:extLst>
              <a:ext uri="{FF2B5EF4-FFF2-40B4-BE49-F238E27FC236}">
                <a16:creationId xmlns:a16="http://schemas.microsoft.com/office/drawing/2014/main" id="{19FDDE1A-BD61-BAA8-8B48-C03F2CE1DC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545" y="3951206"/>
            <a:ext cx="544153" cy="54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44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9C2BDAF-D709-4C77-8F40-FE62CE4C2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88" y="1853800"/>
            <a:ext cx="4016432" cy="235244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TRADE ACHIEVEMENTS &amp; </a:t>
            </a:r>
            <a:br>
              <a:rPr lang="en-US" sz="4800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</a:br>
            <a:r>
              <a:rPr lang="en-US" sz="4800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ACTIVITIES</a:t>
            </a:r>
            <a:endParaRPr lang="en-US" b="1" dirty="0">
              <a:solidFill>
                <a:srgbClr val="002060"/>
              </a:solidFill>
              <a:latin typeface="Gill Sans Nova Cond XBd" panose="020B0A06020104020203" pitchFamily="34" charset="0"/>
            </a:endParaRPr>
          </a:p>
        </p:txBody>
      </p:sp>
      <p:sp>
        <p:nvSpPr>
          <p:cNvPr id="6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2F6077E-0CDA-47B0-8E02-B532ADCB2B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50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38244C-DA8E-4291-A0DC-55526FFE1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5096C4A-C77E-9452-2920-B69A2DB38C04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KEY PERFORMANCE INDICATORS</a:t>
            </a:r>
            <a:endParaRPr lang="fr-FR" dirty="0">
              <a:latin typeface="Gill Sans Nova Cond XBd" panose="020B0A06020104020203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15441EC-B5A1-5967-A22D-84DBC90709ED}"/>
              </a:ext>
            </a:extLst>
          </p:cNvPr>
          <p:cNvSpPr txBox="1"/>
          <p:nvPr/>
        </p:nvSpPr>
        <p:spPr>
          <a:xfrm>
            <a:off x="1911159" y="2576625"/>
            <a:ext cx="21216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fr-FR" sz="3200" b="1" u="none" strike="noStrike" dirty="0">
                <a:solidFill>
                  <a:srgbClr val="002060"/>
                </a:solidFill>
                <a:effectLst/>
              </a:rPr>
              <a:t>125</a:t>
            </a:r>
            <a:r>
              <a:rPr lang="fr-FR" sz="2400" b="1" u="none" strike="noStrike" dirty="0">
                <a:solidFill>
                  <a:srgbClr val="002060"/>
                </a:solidFill>
                <a:effectLst/>
              </a:rPr>
              <a:t> sales calls</a:t>
            </a:r>
            <a:endParaRPr lang="fr-FR" sz="2400" b="1" i="0" u="none" strike="noStrike" dirty="0">
              <a:solidFill>
                <a:srgbClr val="002060"/>
              </a:solidFill>
              <a:effectLst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DD11710-05FC-01A0-9BE2-9964C4DE0D58}"/>
              </a:ext>
            </a:extLst>
          </p:cNvPr>
          <p:cNvSpPr txBox="1"/>
          <p:nvPr/>
        </p:nvSpPr>
        <p:spPr>
          <a:xfrm>
            <a:off x="1911159" y="4505925"/>
            <a:ext cx="7716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en-US" sz="3200" b="1" u="none" strike="noStrike" dirty="0">
                <a:solidFill>
                  <a:srgbClr val="002060"/>
                </a:solidFill>
                <a:effectLst/>
              </a:rPr>
              <a:t>232</a:t>
            </a:r>
            <a:r>
              <a:rPr lang="en-US" sz="240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1" u="none" strike="noStrike" dirty="0">
                <a:solidFill>
                  <a:srgbClr val="002060"/>
                </a:solidFill>
                <a:effectLst/>
              </a:rPr>
              <a:t>travel professionals trained on Arizona</a:t>
            </a:r>
            <a:endParaRPr lang="en-US" sz="2400" b="1" i="0" u="none" strike="noStrike" dirty="0">
              <a:solidFill>
                <a:srgbClr val="002060"/>
              </a:solidFill>
              <a:effectLst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B2BC57B-1CF7-3D5A-3D9F-E19A063BFCEA}"/>
              </a:ext>
            </a:extLst>
          </p:cNvPr>
          <p:cNvSpPr txBox="1"/>
          <p:nvPr/>
        </p:nvSpPr>
        <p:spPr>
          <a:xfrm>
            <a:off x="1911159" y="3541275"/>
            <a:ext cx="38624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none" strike="noStrike" dirty="0">
                <a:solidFill>
                  <a:srgbClr val="002060"/>
                </a:solidFill>
                <a:effectLst/>
              </a:rPr>
              <a:t>48</a:t>
            </a:r>
            <a:r>
              <a:rPr lang="en-US" sz="2400" b="1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fr-FR" sz="2400" b="1" u="none" strike="noStrike" dirty="0" err="1">
                <a:solidFill>
                  <a:srgbClr val="002060"/>
                </a:solidFill>
                <a:effectLst/>
              </a:rPr>
              <a:t>tradeshow</a:t>
            </a:r>
            <a:r>
              <a:rPr lang="fr-FR" sz="2400" b="1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fr-FR" sz="2400" b="1" u="none" strike="noStrike" dirty="0" err="1">
                <a:solidFill>
                  <a:srgbClr val="002060"/>
                </a:solidFill>
                <a:effectLst/>
              </a:rPr>
              <a:t>appointments</a:t>
            </a:r>
            <a:endParaRPr lang="en-US" sz="2400" b="1" i="0" u="none" strike="noStrike" dirty="0">
              <a:solidFill>
                <a:srgbClr val="002060"/>
              </a:solidFill>
              <a:effectLst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621B2E2-B138-4372-115F-A80606A66B1B}"/>
              </a:ext>
            </a:extLst>
          </p:cNvPr>
          <p:cNvSpPr txBox="1"/>
          <p:nvPr/>
        </p:nvSpPr>
        <p:spPr>
          <a:xfrm>
            <a:off x="1911159" y="1611975"/>
            <a:ext cx="308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fr-FR" sz="3200" b="1" u="none" strike="noStrike" dirty="0">
                <a:solidFill>
                  <a:srgbClr val="002060"/>
                </a:solidFill>
                <a:effectLst/>
              </a:rPr>
              <a:t>1</a:t>
            </a:r>
            <a:r>
              <a:rPr lang="fr-FR" sz="2400" b="1" u="none" strike="noStrike" dirty="0">
                <a:solidFill>
                  <a:srgbClr val="002060"/>
                </a:solidFill>
                <a:effectLst/>
              </a:rPr>
              <a:t> group </a:t>
            </a:r>
            <a:r>
              <a:rPr lang="fr-FR" sz="2400" b="1" u="none" strike="noStrike" dirty="0" err="1">
                <a:solidFill>
                  <a:srgbClr val="002060"/>
                </a:solidFill>
                <a:effectLst/>
              </a:rPr>
              <a:t>trade</a:t>
            </a:r>
            <a:r>
              <a:rPr lang="fr-FR" sz="2400" b="1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fr-FR" sz="2400" b="1" u="none" strike="noStrike" dirty="0" err="1">
                <a:solidFill>
                  <a:srgbClr val="002060"/>
                </a:solidFill>
                <a:effectLst/>
              </a:rPr>
              <a:t>fam</a:t>
            </a:r>
            <a:r>
              <a:rPr lang="fr-FR" sz="2400" b="1" u="none" strike="noStrike" dirty="0">
                <a:solidFill>
                  <a:srgbClr val="002060"/>
                </a:solidFill>
                <a:effectLst/>
              </a:rPr>
              <a:t> trip</a:t>
            </a:r>
            <a:endParaRPr lang="fr-FR" sz="2400" b="1" i="0" u="none" strike="noStrike" dirty="0">
              <a:solidFill>
                <a:srgbClr val="002060"/>
              </a:solidFill>
              <a:effectLst/>
            </a:endParaRPr>
          </a:p>
        </p:txBody>
      </p:sp>
      <p:sp>
        <p:nvSpPr>
          <p:cNvPr id="38" name="Google Shape;793;p47">
            <a:extLst>
              <a:ext uri="{FF2B5EF4-FFF2-40B4-BE49-F238E27FC236}">
                <a16:creationId xmlns:a16="http://schemas.microsoft.com/office/drawing/2014/main" id="{5A3434BC-E791-3BC9-32BC-A361DA63B774}"/>
              </a:ext>
            </a:extLst>
          </p:cNvPr>
          <p:cNvSpPr/>
          <p:nvPr/>
        </p:nvSpPr>
        <p:spPr>
          <a:xfrm>
            <a:off x="812393" y="4546298"/>
            <a:ext cx="487745" cy="514232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9050" cap="rnd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0" name="Google Shape;895;p47">
            <a:extLst>
              <a:ext uri="{FF2B5EF4-FFF2-40B4-BE49-F238E27FC236}">
                <a16:creationId xmlns:a16="http://schemas.microsoft.com/office/drawing/2014/main" id="{B97593FC-A1B0-AB20-64B9-ECD6DA9723BE}"/>
              </a:ext>
            </a:extLst>
          </p:cNvPr>
          <p:cNvGrpSpPr/>
          <p:nvPr/>
        </p:nvGrpSpPr>
        <p:grpSpPr>
          <a:xfrm>
            <a:off x="716281" y="1611473"/>
            <a:ext cx="611541" cy="611541"/>
            <a:chOff x="5964175" y="4329750"/>
            <a:chExt cx="421350" cy="421350"/>
          </a:xfrm>
        </p:grpSpPr>
        <p:sp>
          <p:nvSpPr>
            <p:cNvPr id="41" name="Google Shape;896;p47">
              <a:extLst>
                <a:ext uri="{FF2B5EF4-FFF2-40B4-BE49-F238E27FC236}">
                  <a16:creationId xmlns:a16="http://schemas.microsoft.com/office/drawing/2014/main" id="{D4AAEB95-FAE9-B0E8-1CF4-2AEBB8FAA111}"/>
                </a:ext>
              </a:extLst>
            </p:cNvPr>
            <p:cNvSpPr/>
            <p:nvPr/>
          </p:nvSpPr>
          <p:spPr>
            <a:xfrm>
              <a:off x="5964175" y="4329750"/>
              <a:ext cx="421350" cy="421350"/>
            </a:xfrm>
            <a:custGeom>
              <a:avLst/>
              <a:gdLst/>
              <a:ahLst/>
              <a:cxnLst/>
              <a:rect l="l" t="t" r="r" b="b"/>
              <a:pathLst>
                <a:path w="16854" h="16854" fill="none" extrusionOk="0">
                  <a:moveTo>
                    <a:pt x="15636" y="14004"/>
                  </a:moveTo>
                  <a:lnTo>
                    <a:pt x="13517" y="6260"/>
                  </a:lnTo>
                  <a:lnTo>
                    <a:pt x="16196" y="3605"/>
                  </a:lnTo>
                  <a:lnTo>
                    <a:pt x="16196" y="3605"/>
                  </a:lnTo>
                  <a:lnTo>
                    <a:pt x="16318" y="3434"/>
                  </a:lnTo>
                  <a:lnTo>
                    <a:pt x="16440" y="3239"/>
                  </a:lnTo>
                  <a:lnTo>
                    <a:pt x="16537" y="3020"/>
                  </a:lnTo>
                  <a:lnTo>
                    <a:pt x="16610" y="2777"/>
                  </a:lnTo>
                  <a:lnTo>
                    <a:pt x="16732" y="2338"/>
                  </a:lnTo>
                  <a:lnTo>
                    <a:pt x="16805" y="2046"/>
                  </a:lnTo>
                  <a:lnTo>
                    <a:pt x="16805" y="2046"/>
                  </a:lnTo>
                  <a:lnTo>
                    <a:pt x="16830" y="1729"/>
                  </a:lnTo>
                  <a:lnTo>
                    <a:pt x="16854" y="1437"/>
                  </a:lnTo>
                  <a:lnTo>
                    <a:pt x="16854" y="1194"/>
                  </a:lnTo>
                  <a:lnTo>
                    <a:pt x="16854" y="950"/>
                  </a:lnTo>
                  <a:lnTo>
                    <a:pt x="16805" y="755"/>
                  </a:lnTo>
                  <a:lnTo>
                    <a:pt x="16732" y="585"/>
                  </a:lnTo>
                  <a:lnTo>
                    <a:pt x="16659" y="414"/>
                  </a:lnTo>
                  <a:lnTo>
                    <a:pt x="16562" y="293"/>
                  </a:lnTo>
                  <a:lnTo>
                    <a:pt x="16562" y="293"/>
                  </a:lnTo>
                  <a:lnTo>
                    <a:pt x="16440" y="195"/>
                  </a:lnTo>
                  <a:lnTo>
                    <a:pt x="16269" y="122"/>
                  </a:lnTo>
                  <a:lnTo>
                    <a:pt x="16099" y="49"/>
                  </a:lnTo>
                  <a:lnTo>
                    <a:pt x="15904" y="0"/>
                  </a:lnTo>
                  <a:lnTo>
                    <a:pt x="15660" y="0"/>
                  </a:lnTo>
                  <a:lnTo>
                    <a:pt x="15417" y="0"/>
                  </a:lnTo>
                  <a:lnTo>
                    <a:pt x="15125" y="25"/>
                  </a:lnTo>
                  <a:lnTo>
                    <a:pt x="14808" y="49"/>
                  </a:lnTo>
                  <a:lnTo>
                    <a:pt x="14808" y="49"/>
                  </a:lnTo>
                  <a:lnTo>
                    <a:pt x="14516" y="122"/>
                  </a:lnTo>
                  <a:lnTo>
                    <a:pt x="14077" y="244"/>
                  </a:lnTo>
                  <a:lnTo>
                    <a:pt x="13834" y="317"/>
                  </a:lnTo>
                  <a:lnTo>
                    <a:pt x="13615" y="414"/>
                  </a:lnTo>
                  <a:lnTo>
                    <a:pt x="13420" y="536"/>
                  </a:lnTo>
                  <a:lnTo>
                    <a:pt x="13249" y="658"/>
                  </a:lnTo>
                  <a:lnTo>
                    <a:pt x="10595" y="3337"/>
                  </a:lnTo>
                  <a:lnTo>
                    <a:pt x="2850" y="1218"/>
                  </a:lnTo>
                  <a:lnTo>
                    <a:pt x="2850" y="1218"/>
                  </a:lnTo>
                  <a:lnTo>
                    <a:pt x="2704" y="1194"/>
                  </a:lnTo>
                  <a:lnTo>
                    <a:pt x="2582" y="1218"/>
                  </a:lnTo>
                  <a:lnTo>
                    <a:pt x="2460" y="1267"/>
                  </a:lnTo>
                  <a:lnTo>
                    <a:pt x="2338" y="1340"/>
                  </a:lnTo>
                  <a:lnTo>
                    <a:pt x="1608" y="2095"/>
                  </a:lnTo>
                  <a:lnTo>
                    <a:pt x="1608" y="2095"/>
                  </a:lnTo>
                  <a:lnTo>
                    <a:pt x="1535" y="2192"/>
                  </a:lnTo>
                  <a:lnTo>
                    <a:pt x="1486" y="2290"/>
                  </a:lnTo>
                  <a:lnTo>
                    <a:pt x="1462" y="2411"/>
                  </a:lnTo>
                  <a:lnTo>
                    <a:pt x="1462" y="2509"/>
                  </a:lnTo>
                  <a:lnTo>
                    <a:pt x="1462" y="2509"/>
                  </a:lnTo>
                  <a:lnTo>
                    <a:pt x="1486" y="2606"/>
                  </a:lnTo>
                  <a:lnTo>
                    <a:pt x="1510" y="2679"/>
                  </a:lnTo>
                  <a:lnTo>
                    <a:pt x="1608" y="2825"/>
                  </a:lnTo>
                  <a:lnTo>
                    <a:pt x="1608" y="2825"/>
                  </a:lnTo>
                  <a:lnTo>
                    <a:pt x="1705" y="2899"/>
                  </a:lnTo>
                  <a:lnTo>
                    <a:pt x="7404" y="6600"/>
                  </a:lnTo>
                  <a:lnTo>
                    <a:pt x="4165" y="10863"/>
                  </a:lnTo>
                  <a:lnTo>
                    <a:pt x="926" y="10302"/>
                  </a:lnTo>
                  <a:lnTo>
                    <a:pt x="926" y="10302"/>
                  </a:lnTo>
                  <a:lnTo>
                    <a:pt x="828" y="10302"/>
                  </a:lnTo>
                  <a:lnTo>
                    <a:pt x="707" y="10327"/>
                  </a:lnTo>
                  <a:lnTo>
                    <a:pt x="609" y="10375"/>
                  </a:lnTo>
                  <a:lnTo>
                    <a:pt x="512" y="10449"/>
                  </a:lnTo>
                  <a:lnTo>
                    <a:pt x="146" y="10814"/>
                  </a:lnTo>
                  <a:lnTo>
                    <a:pt x="146" y="10814"/>
                  </a:lnTo>
                  <a:lnTo>
                    <a:pt x="73" y="10911"/>
                  </a:lnTo>
                  <a:lnTo>
                    <a:pt x="25" y="11033"/>
                  </a:lnTo>
                  <a:lnTo>
                    <a:pt x="0" y="11155"/>
                  </a:lnTo>
                  <a:lnTo>
                    <a:pt x="0" y="11277"/>
                  </a:lnTo>
                  <a:lnTo>
                    <a:pt x="0" y="11277"/>
                  </a:lnTo>
                  <a:lnTo>
                    <a:pt x="49" y="11423"/>
                  </a:lnTo>
                  <a:lnTo>
                    <a:pt x="146" y="11569"/>
                  </a:lnTo>
                  <a:lnTo>
                    <a:pt x="146" y="11569"/>
                  </a:lnTo>
                  <a:lnTo>
                    <a:pt x="244" y="11642"/>
                  </a:lnTo>
                  <a:lnTo>
                    <a:pt x="3434" y="13420"/>
                  </a:lnTo>
                  <a:lnTo>
                    <a:pt x="5212" y="16610"/>
                  </a:lnTo>
                  <a:lnTo>
                    <a:pt x="5212" y="16610"/>
                  </a:lnTo>
                  <a:lnTo>
                    <a:pt x="5285" y="16708"/>
                  </a:lnTo>
                  <a:lnTo>
                    <a:pt x="5285" y="16708"/>
                  </a:lnTo>
                  <a:lnTo>
                    <a:pt x="5431" y="16805"/>
                  </a:lnTo>
                  <a:lnTo>
                    <a:pt x="5578" y="16854"/>
                  </a:lnTo>
                  <a:lnTo>
                    <a:pt x="5578" y="16854"/>
                  </a:lnTo>
                  <a:lnTo>
                    <a:pt x="5699" y="16854"/>
                  </a:lnTo>
                  <a:lnTo>
                    <a:pt x="5821" y="16830"/>
                  </a:lnTo>
                  <a:lnTo>
                    <a:pt x="5943" y="16781"/>
                  </a:lnTo>
                  <a:lnTo>
                    <a:pt x="6040" y="16708"/>
                  </a:lnTo>
                  <a:lnTo>
                    <a:pt x="6406" y="16342"/>
                  </a:lnTo>
                  <a:lnTo>
                    <a:pt x="6406" y="16342"/>
                  </a:lnTo>
                  <a:lnTo>
                    <a:pt x="6479" y="16245"/>
                  </a:lnTo>
                  <a:lnTo>
                    <a:pt x="6527" y="16148"/>
                  </a:lnTo>
                  <a:lnTo>
                    <a:pt x="6552" y="16026"/>
                  </a:lnTo>
                  <a:lnTo>
                    <a:pt x="6552" y="15928"/>
                  </a:lnTo>
                  <a:lnTo>
                    <a:pt x="5992" y="12689"/>
                  </a:lnTo>
                  <a:lnTo>
                    <a:pt x="10254" y="9450"/>
                  </a:lnTo>
                  <a:lnTo>
                    <a:pt x="13956" y="15149"/>
                  </a:lnTo>
                  <a:lnTo>
                    <a:pt x="13956" y="15149"/>
                  </a:lnTo>
                  <a:lnTo>
                    <a:pt x="14029" y="15246"/>
                  </a:lnTo>
                  <a:lnTo>
                    <a:pt x="14029" y="15246"/>
                  </a:lnTo>
                  <a:lnTo>
                    <a:pt x="14175" y="15344"/>
                  </a:lnTo>
                  <a:lnTo>
                    <a:pt x="14248" y="15368"/>
                  </a:lnTo>
                  <a:lnTo>
                    <a:pt x="14345" y="15393"/>
                  </a:lnTo>
                  <a:lnTo>
                    <a:pt x="14345" y="15393"/>
                  </a:lnTo>
                  <a:lnTo>
                    <a:pt x="14443" y="15393"/>
                  </a:lnTo>
                  <a:lnTo>
                    <a:pt x="14565" y="15368"/>
                  </a:lnTo>
                  <a:lnTo>
                    <a:pt x="14662" y="15320"/>
                  </a:lnTo>
                  <a:lnTo>
                    <a:pt x="14759" y="15246"/>
                  </a:lnTo>
                  <a:lnTo>
                    <a:pt x="15514" y="14516"/>
                  </a:lnTo>
                  <a:lnTo>
                    <a:pt x="15514" y="14516"/>
                  </a:lnTo>
                  <a:lnTo>
                    <a:pt x="15587" y="14394"/>
                  </a:lnTo>
                  <a:lnTo>
                    <a:pt x="15636" y="14272"/>
                  </a:lnTo>
                  <a:lnTo>
                    <a:pt x="15660" y="14151"/>
                  </a:lnTo>
                  <a:lnTo>
                    <a:pt x="15636" y="14004"/>
                  </a:lnTo>
                  <a:lnTo>
                    <a:pt x="15636" y="14004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97;p47">
              <a:extLst>
                <a:ext uri="{FF2B5EF4-FFF2-40B4-BE49-F238E27FC236}">
                  <a16:creationId xmlns:a16="http://schemas.microsoft.com/office/drawing/2014/main" id="{FB631C70-1D4D-DDAF-7485-93D933C138F6}"/>
                </a:ext>
              </a:extLst>
            </p:cNvPr>
            <p:cNvSpPr/>
            <p:nvPr/>
          </p:nvSpPr>
          <p:spPr>
            <a:xfrm>
              <a:off x="6322800" y="4360800"/>
              <a:ext cx="31675" cy="30475"/>
            </a:xfrm>
            <a:custGeom>
              <a:avLst/>
              <a:gdLst/>
              <a:ahLst/>
              <a:cxnLst/>
              <a:rect l="l" t="t" r="r" b="b"/>
              <a:pathLst>
                <a:path w="1267" h="1219" fill="none" extrusionOk="0">
                  <a:moveTo>
                    <a:pt x="1267" y="1218"/>
                  </a:moveTo>
                  <a:lnTo>
                    <a:pt x="1267" y="1218"/>
                  </a:lnTo>
                  <a:lnTo>
                    <a:pt x="1242" y="999"/>
                  </a:lnTo>
                  <a:lnTo>
                    <a:pt x="1169" y="755"/>
                  </a:lnTo>
                  <a:lnTo>
                    <a:pt x="1048" y="561"/>
                  </a:lnTo>
                  <a:lnTo>
                    <a:pt x="901" y="366"/>
                  </a:lnTo>
                  <a:lnTo>
                    <a:pt x="901" y="366"/>
                  </a:lnTo>
                  <a:lnTo>
                    <a:pt x="707" y="220"/>
                  </a:lnTo>
                  <a:lnTo>
                    <a:pt x="487" y="98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" name="Google Shape;990;p47">
            <a:extLst>
              <a:ext uri="{FF2B5EF4-FFF2-40B4-BE49-F238E27FC236}">
                <a16:creationId xmlns:a16="http://schemas.microsoft.com/office/drawing/2014/main" id="{B6FFBEE5-6EEE-0697-3734-D5BE7C27E244}"/>
              </a:ext>
            </a:extLst>
          </p:cNvPr>
          <p:cNvGrpSpPr/>
          <p:nvPr/>
        </p:nvGrpSpPr>
        <p:grpSpPr>
          <a:xfrm>
            <a:off x="753451" y="3559625"/>
            <a:ext cx="543048" cy="514232"/>
            <a:chOff x="5973900" y="318475"/>
            <a:chExt cx="401900" cy="380575"/>
          </a:xfrm>
        </p:grpSpPr>
        <p:sp>
          <p:nvSpPr>
            <p:cNvPr id="44" name="Google Shape;991;p47">
              <a:extLst>
                <a:ext uri="{FF2B5EF4-FFF2-40B4-BE49-F238E27FC236}">
                  <a16:creationId xmlns:a16="http://schemas.microsoft.com/office/drawing/2014/main" id="{A9643FA5-D347-03AC-C4E4-3C35E75D984B}"/>
                </a:ext>
              </a:extLst>
            </p:cNvPr>
            <p:cNvSpPr/>
            <p:nvPr/>
          </p:nvSpPr>
          <p:spPr>
            <a:xfrm>
              <a:off x="5973900" y="337975"/>
              <a:ext cx="401900" cy="67000"/>
            </a:xfrm>
            <a:custGeom>
              <a:avLst/>
              <a:gdLst/>
              <a:ahLst/>
              <a:cxnLst/>
              <a:rect l="l" t="t" r="r" b="b"/>
              <a:pathLst>
                <a:path w="16076" h="2680" fill="none" extrusionOk="0">
                  <a:moveTo>
                    <a:pt x="16075" y="2679"/>
                  </a:moveTo>
                  <a:lnTo>
                    <a:pt x="16075" y="0"/>
                  </a:lnTo>
                  <a:lnTo>
                    <a:pt x="1" y="0"/>
                  </a:lnTo>
                  <a:lnTo>
                    <a:pt x="1" y="2679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992;p47">
              <a:extLst>
                <a:ext uri="{FF2B5EF4-FFF2-40B4-BE49-F238E27FC236}">
                  <a16:creationId xmlns:a16="http://schemas.microsoft.com/office/drawing/2014/main" id="{3BE2BA5C-D54A-F3FF-A75D-3DCF3FE418BA}"/>
                </a:ext>
              </a:extLst>
            </p:cNvPr>
            <p:cNvSpPr/>
            <p:nvPr/>
          </p:nvSpPr>
          <p:spPr>
            <a:xfrm>
              <a:off x="6024450" y="348325"/>
              <a:ext cx="45075" cy="45075"/>
            </a:xfrm>
            <a:custGeom>
              <a:avLst/>
              <a:gdLst/>
              <a:ahLst/>
              <a:cxnLst/>
              <a:rect l="l" t="t" r="r" b="b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3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3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2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2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993;p47">
              <a:extLst>
                <a:ext uri="{FF2B5EF4-FFF2-40B4-BE49-F238E27FC236}">
                  <a16:creationId xmlns:a16="http://schemas.microsoft.com/office/drawing/2014/main" id="{935918F0-3995-874A-F634-89C49BA6AB8B}"/>
                </a:ext>
              </a:extLst>
            </p:cNvPr>
            <p:cNvSpPr/>
            <p:nvPr/>
          </p:nvSpPr>
          <p:spPr>
            <a:xfrm>
              <a:off x="6280175" y="348325"/>
              <a:ext cx="45075" cy="45075"/>
            </a:xfrm>
            <a:custGeom>
              <a:avLst/>
              <a:gdLst/>
              <a:ahLst/>
              <a:cxnLst/>
              <a:rect l="l" t="t" r="r" b="b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4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4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3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3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994;p47">
              <a:extLst>
                <a:ext uri="{FF2B5EF4-FFF2-40B4-BE49-F238E27FC236}">
                  <a16:creationId xmlns:a16="http://schemas.microsoft.com/office/drawing/2014/main" id="{9FED4163-6010-F4DF-0464-B5083C8E7106}"/>
                </a:ext>
              </a:extLst>
            </p:cNvPr>
            <p:cNvSpPr/>
            <p:nvPr/>
          </p:nvSpPr>
          <p:spPr>
            <a:xfrm>
              <a:off x="5973900" y="667375"/>
              <a:ext cx="401900" cy="31675"/>
            </a:xfrm>
            <a:custGeom>
              <a:avLst/>
              <a:gdLst/>
              <a:ahLst/>
              <a:cxnLst/>
              <a:rect l="l" t="t" r="r" b="b"/>
              <a:pathLst>
                <a:path w="16076" h="1267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58"/>
                  </a:lnTo>
                  <a:lnTo>
                    <a:pt x="74" y="804"/>
                  </a:lnTo>
                  <a:lnTo>
                    <a:pt x="147" y="926"/>
                  </a:lnTo>
                  <a:lnTo>
                    <a:pt x="220" y="1048"/>
                  </a:lnTo>
                  <a:lnTo>
                    <a:pt x="342" y="1145"/>
                  </a:lnTo>
                  <a:lnTo>
                    <a:pt x="488" y="1218"/>
                  </a:lnTo>
                  <a:lnTo>
                    <a:pt x="634" y="1267"/>
                  </a:lnTo>
                  <a:lnTo>
                    <a:pt x="780" y="1267"/>
                  </a:lnTo>
                  <a:lnTo>
                    <a:pt x="15296" y="1267"/>
                  </a:lnTo>
                  <a:lnTo>
                    <a:pt x="15296" y="1267"/>
                  </a:lnTo>
                  <a:lnTo>
                    <a:pt x="15442" y="1267"/>
                  </a:lnTo>
                  <a:lnTo>
                    <a:pt x="15588" y="1218"/>
                  </a:lnTo>
                  <a:lnTo>
                    <a:pt x="15734" y="1145"/>
                  </a:lnTo>
                  <a:lnTo>
                    <a:pt x="15856" y="1048"/>
                  </a:lnTo>
                  <a:lnTo>
                    <a:pt x="15929" y="926"/>
                  </a:lnTo>
                  <a:lnTo>
                    <a:pt x="16002" y="804"/>
                  </a:lnTo>
                  <a:lnTo>
                    <a:pt x="16051" y="658"/>
                  </a:lnTo>
                  <a:lnTo>
                    <a:pt x="16075" y="487"/>
                  </a:lnTo>
                  <a:lnTo>
                    <a:pt x="16075" y="0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995;p47">
              <a:extLst>
                <a:ext uri="{FF2B5EF4-FFF2-40B4-BE49-F238E27FC236}">
                  <a16:creationId xmlns:a16="http://schemas.microsoft.com/office/drawing/2014/main" id="{18E7DFEF-79A1-438D-DF34-E8BDF43FE1C9}"/>
                </a:ext>
              </a:extLst>
            </p:cNvPr>
            <p:cNvSpPr/>
            <p:nvPr/>
          </p:nvSpPr>
          <p:spPr>
            <a:xfrm>
              <a:off x="6302700" y="318475"/>
              <a:ext cx="28650" cy="63350"/>
            </a:xfrm>
            <a:custGeom>
              <a:avLst/>
              <a:gdLst/>
              <a:ahLst/>
              <a:cxnLst/>
              <a:rect l="l" t="t" r="r" b="b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4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996;p47">
              <a:extLst>
                <a:ext uri="{FF2B5EF4-FFF2-40B4-BE49-F238E27FC236}">
                  <a16:creationId xmlns:a16="http://schemas.microsoft.com/office/drawing/2014/main" id="{5CCFE4FD-ED38-CF2E-6E06-AD749F4F8253}"/>
                </a:ext>
              </a:extLst>
            </p:cNvPr>
            <p:cNvSpPr/>
            <p:nvPr/>
          </p:nvSpPr>
          <p:spPr>
            <a:xfrm>
              <a:off x="6046975" y="318475"/>
              <a:ext cx="28650" cy="63350"/>
            </a:xfrm>
            <a:custGeom>
              <a:avLst/>
              <a:gdLst/>
              <a:ahLst/>
              <a:cxnLst/>
              <a:rect l="l" t="t" r="r" b="b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2" y="1"/>
                  </a:lnTo>
                  <a:lnTo>
                    <a:pt x="682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3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997;p47">
              <a:extLst>
                <a:ext uri="{FF2B5EF4-FFF2-40B4-BE49-F238E27FC236}">
                  <a16:creationId xmlns:a16="http://schemas.microsoft.com/office/drawing/2014/main" id="{418EFFFE-D4B7-9B18-4526-1862BC1D09F6}"/>
                </a:ext>
              </a:extLst>
            </p:cNvPr>
            <p:cNvSpPr/>
            <p:nvPr/>
          </p:nvSpPr>
          <p:spPr>
            <a:xfrm>
              <a:off x="5973900" y="407375"/>
              <a:ext cx="401900" cy="272200"/>
            </a:xfrm>
            <a:custGeom>
              <a:avLst/>
              <a:gdLst/>
              <a:ahLst/>
              <a:cxnLst/>
              <a:rect l="l" t="t" r="r" b="b"/>
              <a:pathLst>
                <a:path w="16076" h="10888" fill="none" extrusionOk="0">
                  <a:moveTo>
                    <a:pt x="1" y="1"/>
                  </a:moveTo>
                  <a:lnTo>
                    <a:pt x="1" y="10303"/>
                  </a:lnTo>
                  <a:lnTo>
                    <a:pt x="1" y="10303"/>
                  </a:lnTo>
                  <a:lnTo>
                    <a:pt x="25" y="10400"/>
                  </a:lnTo>
                  <a:lnTo>
                    <a:pt x="74" y="10498"/>
                  </a:lnTo>
                  <a:lnTo>
                    <a:pt x="147" y="10595"/>
                  </a:lnTo>
                  <a:lnTo>
                    <a:pt x="220" y="10693"/>
                  </a:lnTo>
                  <a:lnTo>
                    <a:pt x="342" y="10766"/>
                  </a:lnTo>
                  <a:lnTo>
                    <a:pt x="488" y="10839"/>
                  </a:lnTo>
                  <a:lnTo>
                    <a:pt x="634" y="10887"/>
                  </a:lnTo>
                  <a:lnTo>
                    <a:pt x="780" y="10887"/>
                  </a:lnTo>
                  <a:lnTo>
                    <a:pt x="15296" y="10887"/>
                  </a:lnTo>
                  <a:lnTo>
                    <a:pt x="15296" y="10887"/>
                  </a:lnTo>
                  <a:lnTo>
                    <a:pt x="15442" y="10887"/>
                  </a:lnTo>
                  <a:lnTo>
                    <a:pt x="15588" y="10839"/>
                  </a:lnTo>
                  <a:lnTo>
                    <a:pt x="15734" y="10766"/>
                  </a:lnTo>
                  <a:lnTo>
                    <a:pt x="15856" y="10668"/>
                  </a:lnTo>
                  <a:lnTo>
                    <a:pt x="15929" y="10546"/>
                  </a:lnTo>
                  <a:lnTo>
                    <a:pt x="16002" y="10425"/>
                  </a:lnTo>
                  <a:lnTo>
                    <a:pt x="16051" y="10278"/>
                  </a:lnTo>
                  <a:lnTo>
                    <a:pt x="16075" y="10108"/>
                  </a:lnTo>
                  <a:lnTo>
                    <a:pt x="16075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998;p47">
              <a:extLst>
                <a:ext uri="{FF2B5EF4-FFF2-40B4-BE49-F238E27FC236}">
                  <a16:creationId xmlns:a16="http://schemas.microsoft.com/office/drawing/2014/main" id="{A22D762D-F23A-6592-B1E7-57AD10ABA29C}"/>
                </a:ext>
              </a:extLst>
            </p:cNvPr>
            <p:cNvSpPr/>
            <p:nvPr/>
          </p:nvSpPr>
          <p:spPr>
            <a:xfrm>
              <a:off x="6024450" y="456100"/>
              <a:ext cx="300800" cy="175375"/>
            </a:xfrm>
            <a:custGeom>
              <a:avLst/>
              <a:gdLst/>
              <a:ahLst/>
              <a:cxnLst/>
              <a:rect l="l" t="t" r="r" b="b"/>
              <a:pathLst>
                <a:path w="12032" h="7015" fill="none" extrusionOk="0">
                  <a:moveTo>
                    <a:pt x="0" y="0"/>
                  </a:moveTo>
                  <a:lnTo>
                    <a:pt x="12032" y="0"/>
                  </a:lnTo>
                  <a:lnTo>
                    <a:pt x="12032" y="7014"/>
                  </a:lnTo>
                  <a:lnTo>
                    <a:pt x="0" y="701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999;p47">
              <a:extLst>
                <a:ext uri="{FF2B5EF4-FFF2-40B4-BE49-F238E27FC236}">
                  <a16:creationId xmlns:a16="http://schemas.microsoft.com/office/drawing/2014/main" id="{61377790-A3F6-64D5-6AED-3568B3B09039}"/>
                </a:ext>
              </a:extLst>
            </p:cNvPr>
            <p:cNvSpPr/>
            <p:nvPr/>
          </p:nvSpPr>
          <p:spPr>
            <a:xfrm>
              <a:off x="6024450" y="573000"/>
              <a:ext cx="300800" cy="25"/>
            </a:xfrm>
            <a:custGeom>
              <a:avLst/>
              <a:gdLst/>
              <a:ahLst/>
              <a:cxnLst/>
              <a:rect l="l" t="t" r="r" b="b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000;p47">
              <a:extLst>
                <a:ext uri="{FF2B5EF4-FFF2-40B4-BE49-F238E27FC236}">
                  <a16:creationId xmlns:a16="http://schemas.microsoft.com/office/drawing/2014/main" id="{1CDDD229-2D2B-17F0-C1D7-403F193242E7}"/>
                </a:ext>
              </a:extLst>
            </p:cNvPr>
            <p:cNvSpPr/>
            <p:nvPr/>
          </p:nvSpPr>
          <p:spPr>
            <a:xfrm>
              <a:off x="6024450" y="514550"/>
              <a:ext cx="300800" cy="25"/>
            </a:xfrm>
            <a:custGeom>
              <a:avLst/>
              <a:gdLst/>
              <a:ahLst/>
              <a:cxnLst/>
              <a:rect l="l" t="t" r="r" b="b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001;p47">
              <a:extLst>
                <a:ext uri="{FF2B5EF4-FFF2-40B4-BE49-F238E27FC236}">
                  <a16:creationId xmlns:a16="http://schemas.microsoft.com/office/drawing/2014/main" id="{5ACC30AB-EAA9-20C1-9CE8-ABB50146F840}"/>
                </a:ext>
              </a:extLst>
            </p:cNvPr>
            <p:cNvSpPr/>
            <p:nvPr/>
          </p:nvSpPr>
          <p:spPr>
            <a:xfrm>
              <a:off x="6264950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002;p47">
              <a:extLst>
                <a:ext uri="{FF2B5EF4-FFF2-40B4-BE49-F238E27FC236}">
                  <a16:creationId xmlns:a16="http://schemas.microsoft.com/office/drawing/2014/main" id="{DCC91804-EB91-E0B9-0AC5-8BB595859136}"/>
                </a:ext>
              </a:extLst>
            </p:cNvPr>
            <p:cNvSpPr/>
            <p:nvPr/>
          </p:nvSpPr>
          <p:spPr>
            <a:xfrm>
              <a:off x="6204675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0" y="0"/>
                  </a:moveTo>
                  <a:lnTo>
                    <a:pt x="0" y="7014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003;p47">
              <a:extLst>
                <a:ext uri="{FF2B5EF4-FFF2-40B4-BE49-F238E27FC236}">
                  <a16:creationId xmlns:a16="http://schemas.microsoft.com/office/drawing/2014/main" id="{C620EC44-CEB9-CFA0-3121-5D9CEF6237EA}"/>
                </a:ext>
              </a:extLst>
            </p:cNvPr>
            <p:cNvSpPr/>
            <p:nvPr/>
          </p:nvSpPr>
          <p:spPr>
            <a:xfrm>
              <a:off x="6145000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004;p47">
              <a:extLst>
                <a:ext uri="{FF2B5EF4-FFF2-40B4-BE49-F238E27FC236}">
                  <a16:creationId xmlns:a16="http://schemas.microsoft.com/office/drawing/2014/main" id="{40F9EF14-E71E-4505-2C83-7C9A3E311768}"/>
                </a:ext>
              </a:extLst>
            </p:cNvPr>
            <p:cNvSpPr/>
            <p:nvPr/>
          </p:nvSpPr>
          <p:spPr>
            <a:xfrm>
              <a:off x="6084725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9" name="Graphique 58" descr="Téléphone à haut-parleur contour">
            <a:extLst>
              <a:ext uri="{FF2B5EF4-FFF2-40B4-BE49-F238E27FC236}">
                <a16:creationId xmlns:a16="http://schemas.microsoft.com/office/drawing/2014/main" id="{A5EBBDD0-164B-BA3C-CE9A-AB1871227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56395">
            <a:off x="655502" y="2504770"/>
            <a:ext cx="744526" cy="744526"/>
          </a:xfrm>
          <a:prstGeom prst="rect">
            <a:avLst/>
          </a:prstGeom>
        </p:spPr>
      </p:pic>
      <p:pic>
        <p:nvPicPr>
          <p:cNvPr id="2" name="Graphique 1" descr="Envoyer contour">
            <a:extLst>
              <a:ext uri="{FF2B5EF4-FFF2-40B4-BE49-F238E27FC236}">
                <a16:creationId xmlns:a16="http://schemas.microsoft.com/office/drawing/2014/main" id="{40BBA8C9-0E16-0FC4-7D82-7C2922E89B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2312" y="5432092"/>
            <a:ext cx="584775" cy="58477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0E46875-62B7-DC35-BB19-529A023C55CD}"/>
              </a:ext>
            </a:extLst>
          </p:cNvPr>
          <p:cNvSpPr txBox="1"/>
          <p:nvPr/>
        </p:nvSpPr>
        <p:spPr>
          <a:xfrm>
            <a:off x="1911159" y="5470577"/>
            <a:ext cx="23052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none" strike="noStrike" dirty="0">
                <a:solidFill>
                  <a:srgbClr val="002060"/>
                </a:solidFill>
                <a:effectLst/>
              </a:rPr>
              <a:t>11</a:t>
            </a:r>
            <a:r>
              <a:rPr lang="en-US" sz="2400" b="1" u="none" strike="noStrike" dirty="0">
                <a:solidFill>
                  <a:srgbClr val="002060"/>
                </a:solidFill>
                <a:effectLst/>
              </a:rPr>
              <a:t> newsletters </a:t>
            </a:r>
            <a:endParaRPr lang="en-US" sz="2400" b="1" i="0" u="none" strike="noStrike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57758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38244C-DA8E-4291-A0DC-55526FFE1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graphicFrame>
        <p:nvGraphicFramePr>
          <p:cNvPr id="3" name="Tableau 6">
            <a:extLst>
              <a:ext uri="{FF2B5EF4-FFF2-40B4-BE49-F238E27FC236}">
                <a16:creationId xmlns:a16="http://schemas.microsoft.com/office/drawing/2014/main" id="{FF8D4CF2-6D72-3E0A-6B9C-C03A111D50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329483"/>
              </p:ext>
            </p:extLst>
          </p:nvPr>
        </p:nvGraphicFramePr>
        <p:xfrm>
          <a:off x="716280" y="1340152"/>
          <a:ext cx="7568424" cy="45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34">
                  <a:extLst>
                    <a:ext uri="{9D8B030D-6E8A-4147-A177-3AD203B41FA5}">
                      <a16:colId xmlns:a16="http://schemas.microsoft.com/office/drawing/2014/main" val="4180491378"/>
                    </a:ext>
                  </a:extLst>
                </a:gridCol>
                <a:gridCol w="2441488">
                  <a:extLst>
                    <a:ext uri="{9D8B030D-6E8A-4147-A177-3AD203B41FA5}">
                      <a16:colId xmlns:a16="http://schemas.microsoft.com/office/drawing/2014/main" val="1567809930"/>
                    </a:ext>
                  </a:extLst>
                </a:gridCol>
                <a:gridCol w="2462702">
                  <a:extLst>
                    <a:ext uri="{9D8B030D-6E8A-4147-A177-3AD203B41FA5}">
                      <a16:colId xmlns:a16="http://schemas.microsoft.com/office/drawing/2014/main" val="2830368627"/>
                    </a:ext>
                  </a:extLst>
                </a:gridCol>
              </a:tblGrid>
              <a:tr h="478488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2"/>
                          </a:solidFill>
                          <a:latin typeface="Jumble" panose="02000503000000020004" pitchFamily="2" charset="0"/>
                        </a:rPr>
                        <a:t>MONTH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2"/>
                          </a:solidFill>
                          <a:latin typeface="Jumble" panose="02000503000000020004" pitchFamily="2" charset="0"/>
                        </a:rPr>
                        <a:t>OPENING RATE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2"/>
                          </a:solidFill>
                          <a:latin typeface="Jumble" panose="02000503000000020004" pitchFamily="2" charset="0"/>
                        </a:rPr>
                        <a:t>CTR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166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rgbClr val="002060"/>
                          </a:solidFill>
                          <a:latin typeface="+mn-lt"/>
                        </a:rPr>
                        <a:t>July-August 2022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+mn-lt"/>
                        </a:rPr>
                        <a:t>17.77%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+mn-lt"/>
                        </a:rPr>
                        <a:t>3.77%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304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err="1">
                          <a:solidFill>
                            <a:srgbClr val="002060"/>
                          </a:solidFill>
                          <a:latin typeface="+mn-lt"/>
                        </a:rPr>
                        <a:t>September</a:t>
                      </a:r>
                      <a:r>
                        <a:rPr lang="fr-FR" b="1" dirty="0">
                          <a:solidFill>
                            <a:srgbClr val="002060"/>
                          </a:solidFill>
                          <a:latin typeface="+mn-lt"/>
                        </a:rPr>
                        <a:t> 2022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+mn-lt"/>
                        </a:rPr>
                        <a:t>17.86%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+mn-lt"/>
                        </a:rPr>
                        <a:t>2.65%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368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err="1">
                          <a:solidFill>
                            <a:srgbClr val="002060"/>
                          </a:solidFill>
                          <a:latin typeface="+mn-lt"/>
                        </a:rPr>
                        <a:t>October</a:t>
                      </a:r>
                      <a:r>
                        <a:rPr lang="fr-FR" b="1" dirty="0">
                          <a:solidFill>
                            <a:srgbClr val="002060"/>
                          </a:solidFill>
                          <a:latin typeface="+mn-lt"/>
                        </a:rPr>
                        <a:t> 2022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+mn-lt"/>
                        </a:rPr>
                        <a:t>16.42%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+mn-lt"/>
                        </a:rPr>
                        <a:t>1.8%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653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err="1">
                          <a:solidFill>
                            <a:srgbClr val="002060"/>
                          </a:solidFill>
                          <a:latin typeface="+mn-lt"/>
                        </a:rPr>
                        <a:t>November</a:t>
                      </a:r>
                      <a:r>
                        <a:rPr lang="fr-FR" b="1" dirty="0">
                          <a:solidFill>
                            <a:srgbClr val="002060"/>
                          </a:solidFill>
                          <a:latin typeface="+mn-lt"/>
                        </a:rPr>
                        <a:t> 2022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+mn-lt"/>
                        </a:rPr>
                        <a:t>19.31%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+mn-lt"/>
                        </a:rPr>
                        <a:t>4.23%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338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err="1">
                          <a:solidFill>
                            <a:srgbClr val="002060"/>
                          </a:solidFill>
                          <a:latin typeface="+mn-lt"/>
                        </a:rPr>
                        <a:t>December</a:t>
                      </a:r>
                      <a:r>
                        <a:rPr lang="fr-FR" b="1" dirty="0">
                          <a:solidFill>
                            <a:srgbClr val="002060"/>
                          </a:solidFill>
                          <a:latin typeface="+mn-lt"/>
                        </a:rPr>
                        <a:t> 2022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+mn-lt"/>
                        </a:rPr>
                        <a:t>19.55%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+mn-lt"/>
                        </a:rPr>
                        <a:t>1.39%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429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err="1">
                          <a:solidFill>
                            <a:srgbClr val="002060"/>
                          </a:solidFill>
                          <a:latin typeface="+mn-lt"/>
                        </a:rPr>
                        <a:t>January</a:t>
                      </a:r>
                      <a:r>
                        <a:rPr lang="fr-FR" b="1" dirty="0">
                          <a:solidFill>
                            <a:srgbClr val="002060"/>
                          </a:solidFill>
                          <a:latin typeface="+mn-lt"/>
                        </a:rPr>
                        <a:t> 2023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+mn-lt"/>
                        </a:rPr>
                        <a:t>17.55%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+mn-lt"/>
                        </a:rPr>
                        <a:t>1.89%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69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err="1">
                          <a:solidFill>
                            <a:srgbClr val="002060"/>
                          </a:solidFill>
                          <a:latin typeface="+mn-lt"/>
                        </a:rPr>
                        <a:t>February</a:t>
                      </a:r>
                      <a:r>
                        <a:rPr lang="fr-FR" b="1" dirty="0">
                          <a:solidFill>
                            <a:srgbClr val="002060"/>
                          </a:solidFill>
                          <a:latin typeface="+mn-lt"/>
                        </a:rPr>
                        <a:t> 2023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+mn-lt"/>
                        </a:rPr>
                        <a:t>19.86%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+mn-lt"/>
                        </a:rPr>
                        <a:t>1.21%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562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rgbClr val="002060"/>
                          </a:solidFill>
                          <a:latin typeface="+mn-lt"/>
                        </a:rPr>
                        <a:t>March 2023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+mn-lt"/>
                        </a:rPr>
                        <a:t>20.25%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+mn-lt"/>
                        </a:rPr>
                        <a:t>1.59%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809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rgbClr val="002060"/>
                          </a:solidFill>
                          <a:latin typeface="+mn-lt"/>
                        </a:rPr>
                        <a:t>April 2023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+mn-lt"/>
                        </a:rPr>
                        <a:t>18.06%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+mn-lt"/>
                        </a:rPr>
                        <a:t>0.87%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087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rgbClr val="002060"/>
                          </a:solidFill>
                          <a:latin typeface="+mn-lt"/>
                        </a:rPr>
                        <a:t>May 2023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+mn-lt"/>
                        </a:rPr>
                        <a:t>17.67%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+mn-lt"/>
                        </a:rPr>
                        <a:t>0.71%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5318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rgbClr val="002060"/>
                          </a:solidFill>
                          <a:latin typeface="+mn-lt"/>
                        </a:rPr>
                        <a:t>June 2023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+mn-lt"/>
                        </a:rPr>
                        <a:t>19.47%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+mn-lt"/>
                        </a:rPr>
                        <a:t>0.56%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949223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5A23BC87-6FF1-8BBE-F8D7-AB8CF554E4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12" t="3253" r="35947" b="7705"/>
          <a:stretch/>
        </p:blipFill>
        <p:spPr>
          <a:xfrm>
            <a:off x="8707120" y="1420372"/>
            <a:ext cx="3108960" cy="4392207"/>
          </a:xfrm>
          <a:prstGeom prst="roundRect">
            <a:avLst>
              <a:gd name="adj" fmla="val 1970"/>
            </a:avLst>
          </a:prstGeom>
          <a:ln w="57150">
            <a:solidFill>
              <a:schemeClr val="bg2"/>
            </a:solidFill>
          </a:ln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22C1A01F-3433-70A5-CF22-385C9ADAD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175030"/>
            <a:ext cx="11211560" cy="132556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TRADE ACTIVITIES: NEWSLETTERS</a:t>
            </a:r>
            <a:endParaRPr lang="fr-FR" dirty="0"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225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38244C-DA8E-4291-A0DC-55526FFE1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97365795-0F2D-C2F4-CC2E-704BA645FCDE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WEBINAR SERIES WITH UNITED AIRLINES</a:t>
            </a:r>
            <a:endParaRPr lang="fr-FR" dirty="0">
              <a:latin typeface="Gill Sans Nova Cond XBd" panose="020B0A06020104020203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89A6F46-4933-8FE1-0CA5-87233C6B9D69}"/>
              </a:ext>
            </a:extLst>
          </p:cNvPr>
          <p:cNvGrpSpPr/>
          <p:nvPr/>
        </p:nvGrpSpPr>
        <p:grpSpPr>
          <a:xfrm>
            <a:off x="131240" y="1898337"/>
            <a:ext cx="11740567" cy="3432229"/>
            <a:chOff x="131240" y="1712886"/>
            <a:chExt cx="11740567" cy="3432229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BDEE3C1-716C-E9CE-2063-E5267B7596CA}"/>
                </a:ext>
              </a:extLst>
            </p:cNvPr>
            <p:cNvSpPr txBox="1"/>
            <p:nvPr/>
          </p:nvSpPr>
          <p:spPr>
            <a:xfrm>
              <a:off x="716280" y="2051750"/>
              <a:ext cx="612961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000" b="0" i="0" u="none" strike="noStrike" kern="1200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A series of </a:t>
              </a:r>
              <a:r>
                <a:rPr kumimoji="0" lang="en-US" sz="2000" b="1" i="0" u="none" strike="noStrike" kern="1200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3 webinars </a:t>
              </a:r>
              <a:r>
                <a:rPr kumimoji="0" lang="en-US" sz="2000" b="0" i="0" u="none" strike="noStrike" kern="1200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in partnership with </a:t>
              </a:r>
              <a:r>
                <a:rPr kumimoji="0" lang="en-US" sz="2000" b="1" i="0" u="none" strike="noStrike" kern="1200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United Airlines </a:t>
              </a:r>
              <a:r>
                <a:rPr kumimoji="0" lang="en-US" sz="2000" b="0" i="0" u="none" strike="noStrike" kern="1200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in September and October 2022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0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000" b="1" i="0" u="none" strike="noStrike" kern="1200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72 agents </a:t>
              </a:r>
              <a:r>
                <a:rPr kumimoji="0" lang="en-US" sz="2000" b="0" i="0" u="none" strike="noStrike" kern="1200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attended the 3 sessions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0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000" b="0" i="0" u="none" strike="noStrike" kern="1200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A prize draw enabled one agent from </a:t>
              </a:r>
              <a:r>
                <a:rPr kumimoji="0" lang="en-US" sz="2000" b="1" i="0" u="none" strike="noStrike" kern="1200" cap="none" spc="0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Explorator</a:t>
              </a:r>
              <a:r>
                <a:rPr kumimoji="0" lang="en-US" sz="2000" b="0" i="0" u="none" strike="noStrike" kern="1200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to win </a:t>
              </a:r>
              <a:r>
                <a:rPr kumimoji="0" lang="en-US" sz="2000" b="1" i="0" u="none" strike="noStrike" kern="1200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a trip to Arizona</a:t>
              </a:r>
              <a:r>
                <a:rPr kumimoji="0" lang="en-US" sz="2000" b="0" i="0" u="none" strike="noStrike" kern="1200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, including flights with United Airlines and a 2-night stay at the Gila River Resort – Wild Horse Pass (compliments of Visit Phoenix)</a:t>
              </a:r>
            </a:p>
          </p:txBody>
        </p:sp>
        <p:pic>
          <p:nvPicPr>
            <p:cNvPr id="6" name="Image 5" descr="Une image contenant texte, capture d’écran, livre, Prospectus&#10;&#10;Description générée automatiquement">
              <a:extLst>
                <a:ext uri="{FF2B5EF4-FFF2-40B4-BE49-F238E27FC236}">
                  <a16:creationId xmlns:a16="http://schemas.microsoft.com/office/drawing/2014/main" id="{85759910-4D74-D697-C3E1-50BEFAB9A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0256" y="1712886"/>
              <a:ext cx="4871551" cy="3432229"/>
            </a:xfrm>
            <a:prstGeom prst="roundRect">
              <a:avLst>
                <a:gd name="adj" fmla="val 6034"/>
              </a:avLst>
            </a:prstGeom>
            <a:ln>
              <a:noFill/>
            </a:ln>
            <a:effectLst/>
          </p:spPr>
        </p:pic>
        <p:grpSp>
          <p:nvGrpSpPr>
            <p:cNvPr id="9" name="Google Shape;808;p47">
              <a:extLst>
                <a:ext uri="{FF2B5EF4-FFF2-40B4-BE49-F238E27FC236}">
                  <a16:creationId xmlns:a16="http://schemas.microsoft.com/office/drawing/2014/main" id="{7E6A34F2-673A-83B0-A733-1E2EFC179E1A}"/>
                </a:ext>
              </a:extLst>
            </p:cNvPr>
            <p:cNvGrpSpPr/>
            <p:nvPr/>
          </p:nvGrpSpPr>
          <p:grpSpPr>
            <a:xfrm>
              <a:off x="131240" y="2187343"/>
              <a:ext cx="482198" cy="515661"/>
              <a:chOff x="2583100" y="2973775"/>
              <a:chExt cx="461550" cy="437200"/>
            </a:xfrm>
            <a:solidFill>
              <a:schemeClr val="bg2"/>
            </a:solidFill>
          </p:grpSpPr>
          <p:sp>
            <p:nvSpPr>
              <p:cNvPr id="10" name="Google Shape;809;p47">
                <a:extLst>
                  <a:ext uri="{FF2B5EF4-FFF2-40B4-BE49-F238E27FC236}">
                    <a16:creationId xmlns:a16="http://schemas.microsoft.com/office/drawing/2014/main" id="{393C8784-2D58-C3CD-C28A-0175522A0557}"/>
                  </a:ext>
                </a:extLst>
              </p:cNvPr>
              <p:cNvSpPr/>
              <p:nvPr/>
            </p:nvSpPr>
            <p:spPr>
              <a:xfrm>
                <a:off x="2701225" y="3315975"/>
                <a:ext cx="22530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3800" fill="none" extrusionOk="0">
                    <a:moveTo>
                      <a:pt x="2947" y="0"/>
                    </a:moveTo>
                    <a:lnTo>
                      <a:pt x="2947" y="2947"/>
                    </a:lnTo>
                    <a:lnTo>
                      <a:pt x="853" y="2947"/>
                    </a:lnTo>
                    <a:lnTo>
                      <a:pt x="853" y="2947"/>
                    </a:lnTo>
                    <a:lnTo>
                      <a:pt x="682" y="2947"/>
                    </a:lnTo>
                    <a:lnTo>
                      <a:pt x="512" y="2996"/>
                    </a:lnTo>
                    <a:lnTo>
                      <a:pt x="365" y="3093"/>
                    </a:lnTo>
                    <a:lnTo>
                      <a:pt x="244" y="3191"/>
                    </a:lnTo>
                    <a:lnTo>
                      <a:pt x="146" y="3313"/>
                    </a:lnTo>
                    <a:lnTo>
                      <a:pt x="49" y="3459"/>
                    </a:lnTo>
                    <a:lnTo>
                      <a:pt x="0" y="3629"/>
                    </a:lnTo>
                    <a:lnTo>
                      <a:pt x="0" y="3800"/>
                    </a:lnTo>
                    <a:lnTo>
                      <a:pt x="9011" y="3800"/>
                    </a:lnTo>
                    <a:lnTo>
                      <a:pt x="9011" y="3800"/>
                    </a:lnTo>
                    <a:lnTo>
                      <a:pt x="9011" y="3629"/>
                    </a:lnTo>
                    <a:lnTo>
                      <a:pt x="8963" y="3459"/>
                    </a:lnTo>
                    <a:lnTo>
                      <a:pt x="8865" y="3313"/>
                    </a:lnTo>
                    <a:lnTo>
                      <a:pt x="8768" y="3191"/>
                    </a:lnTo>
                    <a:lnTo>
                      <a:pt x="8646" y="3093"/>
                    </a:lnTo>
                    <a:lnTo>
                      <a:pt x="8500" y="2996"/>
                    </a:lnTo>
                    <a:lnTo>
                      <a:pt x="8330" y="2947"/>
                    </a:lnTo>
                    <a:lnTo>
                      <a:pt x="8159" y="2947"/>
                    </a:lnTo>
                    <a:lnTo>
                      <a:pt x="6065" y="2947"/>
                    </a:lnTo>
                    <a:lnTo>
                      <a:pt x="6065" y="0"/>
                    </a:lnTo>
                  </a:path>
                </a:pathLst>
              </a:custGeom>
              <a:grpFill/>
              <a:ln w="19050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810;p47">
                <a:extLst>
                  <a:ext uri="{FF2B5EF4-FFF2-40B4-BE49-F238E27FC236}">
                    <a16:creationId xmlns:a16="http://schemas.microsoft.com/office/drawing/2014/main" id="{913E6649-8EBC-8F75-9FD8-487C472628C8}"/>
                  </a:ext>
                </a:extLst>
              </p:cNvPr>
              <p:cNvSpPr/>
              <p:nvPr/>
            </p:nvSpPr>
            <p:spPr>
              <a:xfrm>
                <a:off x="2583100" y="2973775"/>
                <a:ext cx="461550" cy="336125"/>
              </a:xfrm>
              <a:custGeom>
                <a:avLst/>
                <a:gdLst/>
                <a:ahLst/>
                <a:cxnLst/>
                <a:rect l="l" t="t" r="r" b="b"/>
                <a:pathLst>
                  <a:path w="18462" h="13445" fill="none" extrusionOk="0">
                    <a:moveTo>
                      <a:pt x="17974" y="1"/>
                    </a:moveTo>
                    <a:lnTo>
                      <a:pt x="487" y="1"/>
                    </a:lnTo>
                    <a:lnTo>
                      <a:pt x="487" y="1"/>
                    </a:lnTo>
                    <a:lnTo>
                      <a:pt x="390" y="1"/>
                    </a:lnTo>
                    <a:lnTo>
                      <a:pt x="317" y="50"/>
                    </a:lnTo>
                    <a:lnTo>
                      <a:pt x="220" y="74"/>
                    </a:lnTo>
                    <a:lnTo>
                      <a:pt x="146" y="147"/>
                    </a:lnTo>
                    <a:lnTo>
                      <a:pt x="98" y="220"/>
                    </a:lnTo>
                    <a:lnTo>
                      <a:pt x="49" y="293"/>
                    </a:lnTo>
                    <a:lnTo>
                      <a:pt x="25" y="390"/>
                    </a:lnTo>
                    <a:lnTo>
                      <a:pt x="0" y="488"/>
                    </a:lnTo>
                    <a:lnTo>
                      <a:pt x="0" y="12958"/>
                    </a:lnTo>
                    <a:lnTo>
                      <a:pt x="0" y="12958"/>
                    </a:lnTo>
                    <a:lnTo>
                      <a:pt x="25" y="13055"/>
                    </a:lnTo>
                    <a:lnTo>
                      <a:pt x="49" y="13152"/>
                    </a:lnTo>
                    <a:lnTo>
                      <a:pt x="98" y="13226"/>
                    </a:lnTo>
                    <a:lnTo>
                      <a:pt x="146" y="13299"/>
                    </a:lnTo>
                    <a:lnTo>
                      <a:pt x="220" y="13372"/>
                    </a:lnTo>
                    <a:lnTo>
                      <a:pt x="317" y="13396"/>
                    </a:lnTo>
                    <a:lnTo>
                      <a:pt x="390" y="13445"/>
                    </a:lnTo>
                    <a:lnTo>
                      <a:pt x="487" y="13445"/>
                    </a:lnTo>
                    <a:lnTo>
                      <a:pt x="17974" y="13445"/>
                    </a:lnTo>
                    <a:lnTo>
                      <a:pt x="17974" y="13445"/>
                    </a:lnTo>
                    <a:lnTo>
                      <a:pt x="18072" y="13445"/>
                    </a:lnTo>
                    <a:lnTo>
                      <a:pt x="18145" y="13396"/>
                    </a:lnTo>
                    <a:lnTo>
                      <a:pt x="18242" y="13372"/>
                    </a:lnTo>
                    <a:lnTo>
                      <a:pt x="18315" y="13299"/>
                    </a:lnTo>
                    <a:lnTo>
                      <a:pt x="18364" y="13226"/>
                    </a:lnTo>
                    <a:lnTo>
                      <a:pt x="18413" y="13152"/>
                    </a:lnTo>
                    <a:lnTo>
                      <a:pt x="18437" y="13055"/>
                    </a:lnTo>
                    <a:lnTo>
                      <a:pt x="18461" y="12958"/>
                    </a:lnTo>
                    <a:lnTo>
                      <a:pt x="18461" y="488"/>
                    </a:lnTo>
                    <a:lnTo>
                      <a:pt x="18461" y="488"/>
                    </a:lnTo>
                    <a:lnTo>
                      <a:pt x="18437" y="390"/>
                    </a:lnTo>
                    <a:lnTo>
                      <a:pt x="18413" y="293"/>
                    </a:lnTo>
                    <a:lnTo>
                      <a:pt x="18364" y="220"/>
                    </a:lnTo>
                    <a:lnTo>
                      <a:pt x="18315" y="147"/>
                    </a:lnTo>
                    <a:lnTo>
                      <a:pt x="18242" y="74"/>
                    </a:lnTo>
                    <a:lnTo>
                      <a:pt x="18145" y="50"/>
                    </a:lnTo>
                    <a:lnTo>
                      <a:pt x="18072" y="1"/>
                    </a:lnTo>
                    <a:lnTo>
                      <a:pt x="17974" y="1"/>
                    </a:lnTo>
                    <a:lnTo>
                      <a:pt x="17974" y="1"/>
                    </a:lnTo>
                    <a:close/>
                    <a:moveTo>
                      <a:pt x="17000" y="11983"/>
                    </a:moveTo>
                    <a:lnTo>
                      <a:pt x="1462" y="11983"/>
                    </a:lnTo>
                    <a:lnTo>
                      <a:pt x="1462" y="1462"/>
                    </a:lnTo>
                    <a:lnTo>
                      <a:pt x="17000" y="1462"/>
                    </a:lnTo>
                    <a:lnTo>
                      <a:pt x="17000" y="11983"/>
                    </a:lnTo>
                    <a:close/>
                  </a:path>
                </a:pathLst>
              </a:custGeom>
              <a:grpFill/>
              <a:ln w="19050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" name="Google Shape;793;p47">
              <a:extLst>
                <a:ext uri="{FF2B5EF4-FFF2-40B4-BE49-F238E27FC236}">
                  <a16:creationId xmlns:a16="http://schemas.microsoft.com/office/drawing/2014/main" id="{48835B59-E6FF-9DC7-6684-4AF93DF422AE}"/>
                </a:ext>
              </a:extLst>
            </p:cNvPr>
            <p:cNvSpPr/>
            <p:nvPr/>
          </p:nvSpPr>
          <p:spPr>
            <a:xfrm>
              <a:off x="159577" y="2998543"/>
              <a:ext cx="386238" cy="407212"/>
            </a:xfrm>
            <a:custGeom>
              <a:avLst/>
              <a:gdLst/>
              <a:ahLst/>
              <a:cxnLst/>
              <a:rect l="l" t="t" r="r" b="b"/>
              <a:pathLst>
                <a:path w="15247" h="16075" fill="none" extrusionOk="0">
                  <a:moveTo>
                    <a:pt x="9401" y="10717"/>
                  </a:moveTo>
                  <a:lnTo>
                    <a:pt x="9401" y="10717"/>
                  </a:lnTo>
                  <a:lnTo>
                    <a:pt x="9085" y="10692"/>
                  </a:lnTo>
                  <a:lnTo>
                    <a:pt x="9085" y="9596"/>
                  </a:lnTo>
                  <a:lnTo>
                    <a:pt x="9085" y="9596"/>
                  </a:lnTo>
                  <a:lnTo>
                    <a:pt x="9401" y="9377"/>
                  </a:lnTo>
                  <a:lnTo>
                    <a:pt x="9718" y="9133"/>
                  </a:lnTo>
                  <a:lnTo>
                    <a:pt x="10010" y="8866"/>
                  </a:lnTo>
                  <a:lnTo>
                    <a:pt x="10302" y="8573"/>
                  </a:lnTo>
                  <a:lnTo>
                    <a:pt x="10546" y="8232"/>
                  </a:lnTo>
                  <a:lnTo>
                    <a:pt x="10765" y="7867"/>
                  </a:lnTo>
                  <a:lnTo>
                    <a:pt x="10984" y="7502"/>
                  </a:lnTo>
                  <a:lnTo>
                    <a:pt x="11155" y="7088"/>
                  </a:lnTo>
                  <a:lnTo>
                    <a:pt x="11155" y="7088"/>
                  </a:lnTo>
                  <a:lnTo>
                    <a:pt x="11228" y="7112"/>
                  </a:lnTo>
                  <a:lnTo>
                    <a:pt x="11228" y="7112"/>
                  </a:lnTo>
                  <a:lnTo>
                    <a:pt x="11374" y="7112"/>
                  </a:lnTo>
                  <a:lnTo>
                    <a:pt x="11496" y="7039"/>
                  </a:lnTo>
                  <a:lnTo>
                    <a:pt x="11617" y="6942"/>
                  </a:lnTo>
                  <a:lnTo>
                    <a:pt x="11715" y="6771"/>
                  </a:lnTo>
                  <a:lnTo>
                    <a:pt x="11812" y="6601"/>
                  </a:lnTo>
                  <a:lnTo>
                    <a:pt x="11910" y="6381"/>
                  </a:lnTo>
                  <a:lnTo>
                    <a:pt x="11958" y="6138"/>
                  </a:lnTo>
                  <a:lnTo>
                    <a:pt x="12007" y="5870"/>
                  </a:lnTo>
                  <a:lnTo>
                    <a:pt x="12007" y="5870"/>
                  </a:lnTo>
                  <a:lnTo>
                    <a:pt x="12031" y="5626"/>
                  </a:lnTo>
                  <a:lnTo>
                    <a:pt x="12007" y="5383"/>
                  </a:lnTo>
                  <a:lnTo>
                    <a:pt x="11983" y="5188"/>
                  </a:lnTo>
                  <a:lnTo>
                    <a:pt x="11934" y="4993"/>
                  </a:lnTo>
                  <a:lnTo>
                    <a:pt x="11885" y="4823"/>
                  </a:lnTo>
                  <a:lnTo>
                    <a:pt x="11812" y="4677"/>
                  </a:lnTo>
                  <a:lnTo>
                    <a:pt x="11715" y="4579"/>
                  </a:lnTo>
                  <a:lnTo>
                    <a:pt x="11593" y="4506"/>
                  </a:lnTo>
                  <a:lnTo>
                    <a:pt x="11593" y="4506"/>
                  </a:lnTo>
                  <a:lnTo>
                    <a:pt x="11666" y="4141"/>
                  </a:lnTo>
                  <a:lnTo>
                    <a:pt x="11690" y="3800"/>
                  </a:lnTo>
                  <a:lnTo>
                    <a:pt x="11690" y="3483"/>
                  </a:lnTo>
                  <a:lnTo>
                    <a:pt x="11690" y="3191"/>
                  </a:lnTo>
                  <a:lnTo>
                    <a:pt x="11666" y="2899"/>
                  </a:lnTo>
                  <a:lnTo>
                    <a:pt x="11617" y="2631"/>
                  </a:lnTo>
                  <a:lnTo>
                    <a:pt x="11544" y="2387"/>
                  </a:lnTo>
                  <a:lnTo>
                    <a:pt x="11471" y="2144"/>
                  </a:lnTo>
                  <a:lnTo>
                    <a:pt x="11374" y="1924"/>
                  </a:lnTo>
                  <a:lnTo>
                    <a:pt x="11276" y="1705"/>
                  </a:lnTo>
                  <a:lnTo>
                    <a:pt x="11155" y="1510"/>
                  </a:lnTo>
                  <a:lnTo>
                    <a:pt x="11009" y="1340"/>
                  </a:lnTo>
                  <a:lnTo>
                    <a:pt x="10862" y="1169"/>
                  </a:lnTo>
                  <a:lnTo>
                    <a:pt x="10716" y="1023"/>
                  </a:lnTo>
                  <a:lnTo>
                    <a:pt x="10400" y="755"/>
                  </a:lnTo>
                  <a:lnTo>
                    <a:pt x="10034" y="561"/>
                  </a:lnTo>
                  <a:lnTo>
                    <a:pt x="9669" y="366"/>
                  </a:lnTo>
                  <a:lnTo>
                    <a:pt x="9304" y="244"/>
                  </a:lnTo>
                  <a:lnTo>
                    <a:pt x="8938" y="146"/>
                  </a:lnTo>
                  <a:lnTo>
                    <a:pt x="8573" y="73"/>
                  </a:lnTo>
                  <a:lnTo>
                    <a:pt x="8232" y="25"/>
                  </a:lnTo>
                  <a:lnTo>
                    <a:pt x="7915" y="0"/>
                  </a:lnTo>
                  <a:lnTo>
                    <a:pt x="7623" y="0"/>
                  </a:lnTo>
                  <a:lnTo>
                    <a:pt x="7623" y="0"/>
                  </a:lnTo>
                  <a:lnTo>
                    <a:pt x="7282" y="25"/>
                  </a:lnTo>
                  <a:lnTo>
                    <a:pt x="6990" y="98"/>
                  </a:lnTo>
                  <a:lnTo>
                    <a:pt x="6746" y="171"/>
                  </a:lnTo>
                  <a:lnTo>
                    <a:pt x="6527" y="293"/>
                  </a:lnTo>
                  <a:lnTo>
                    <a:pt x="6332" y="390"/>
                  </a:lnTo>
                  <a:lnTo>
                    <a:pt x="6186" y="536"/>
                  </a:lnTo>
                  <a:lnTo>
                    <a:pt x="6040" y="658"/>
                  </a:lnTo>
                  <a:lnTo>
                    <a:pt x="5943" y="780"/>
                  </a:lnTo>
                  <a:lnTo>
                    <a:pt x="5943" y="780"/>
                  </a:lnTo>
                  <a:lnTo>
                    <a:pt x="5943" y="780"/>
                  </a:lnTo>
                  <a:lnTo>
                    <a:pt x="5943" y="780"/>
                  </a:lnTo>
                  <a:lnTo>
                    <a:pt x="5553" y="853"/>
                  </a:lnTo>
                  <a:lnTo>
                    <a:pt x="5188" y="975"/>
                  </a:lnTo>
                  <a:lnTo>
                    <a:pt x="4871" y="1145"/>
                  </a:lnTo>
                  <a:lnTo>
                    <a:pt x="4603" y="1316"/>
                  </a:lnTo>
                  <a:lnTo>
                    <a:pt x="4360" y="1535"/>
                  </a:lnTo>
                  <a:lnTo>
                    <a:pt x="4165" y="1754"/>
                  </a:lnTo>
                  <a:lnTo>
                    <a:pt x="4019" y="2022"/>
                  </a:lnTo>
                  <a:lnTo>
                    <a:pt x="3897" y="2290"/>
                  </a:lnTo>
                  <a:lnTo>
                    <a:pt x="3799" y="2558"/>
                  </a:lnTo>
                  <a:lnTo>
                    <a:pt x="3726" y="2826"/>
                  </a:lnTo>
                  <a:lnTo>
                    <a:pt x="3678" y="3118"/>
                  </a:lnTo>
                  <a:lnTo>
                    <a:pt x="3629" y="3410"/>
                  </a:lnTo>
                  <a:lnTo>
                    <a:pt x="3629" y="3702"/>
                  </a:lnTo>
                  <a:lnTo>
                    <a:pt x="3629" y="3970"/>
                  </a:lnTo>
                  <a:lnTo>
                    <a:pt x="3678" y="4482"/>
                  </a:lnTo>
                  <a:lnTo>
                    <a:pt x="3678" y="4482"/>
                  </a:lnTo>
                  <a:lnTo>
                    <a:pt x="3678" y="4506"/>
                  </a:lnTo>
                  <a:lnTo>
                    <a:pt x="3678" y="4506"/>
                  </a:lnTo>
                  <a:lnTo>
                    <a:pt x="3556" y="4555"/>
                  </a:lnTo>
                  <a:lnTo>
                    <a:pt x="3459" y="4652"/>
                  </a:lnTo>
                  <a:lnTo>
                    <a:pt x="3385" y="4798"/>
                  </a:lnTo>
                  <a:lnTo>
                    <a:pt x="3312" y="4969"/>
                  </a:lnTo>
                  <a:lnTo>
                    <a:pt x="3264" y="5164"/>
                  </a:lnTo>
                  <a:lnTo>
                    <a:pt x="3239" y="5383"/>
                  </a:lnTo>
                  <a:lnTo>
                    <a:pt x="3215" y="5626"/>
                  </a:lnTo>
                  <a:lnTo>
                    <a:pt x="3239" y="5870"/>
                  </a:lnTo>
                  <a:lnTo>
                    <a:pt x="3239" y="5870"/>
                  </a:lnTo>
                  <a:lnTo>
                    <a:pt x="3288" y="6138"/>
                  </a:lnTo>
                  <a:lnTo>
                    <a:pt x="3337" y="6381"/>
                  </a:lnTo>
                  <a:lnTo>
                    <a:pt x="3434" y="6601"/>
                  </a:lnTo>
                  <a:lnTo>
                    <a:pt x="3532" y="6771"/>
                  </a:lnTo>
                  <a:lnTo>
                    <a:pt x="3629" y="6942"/>
                  </a:lnTo>
                  <a:lnTo>
                    <a:pt x="3751" y="7039"/>
                  </a:lnTo>
                  <a:lnTo>
                    <a:pt x="3873" y="7112"/>
                  </a:lnTo>
                  <a:lnTo>
                    <a:pt x="4019" y="7112"/>
                  </a:lnTo>
                  <a:lnTo>
                    <a:pt x="4019" y="7112"/>
                  </a:lnTo>
                  <a:lnTo>
                    <a:pt x="4092" y="7088"/>
                  </a:lnTo>
                  <a:lnTo>
                    <a:pt x="4092" y="7088"/>
                  </a:lnTo>
                  <a:lnTo>
                    <a:pt x="4262" y="7502"/>
                  </a:lnTo>
                  <a:lnTo>
                    <a:pt x="4481" y="7867"/>
                  </a:lnTo>
                  <a:lnTo>
                    <a:pt x="4701" y="8232"/>
                  </a:lnTo>
                  <a:lnTo>
                    <a:pt x="4969" y="8573"/>
                  </a:lnTo>
                  <a:lnTo>
                    <a:pt x="5236" y="8866"/>
                  </a:lnTo>
                  <a:lnTo>
                    <a:pt x="5529" y="9133"/>
                  </a:lnTo>
                  <a:lnTo>
                    <a:pt x="5845" y="9377"/>
                  </a:lnTo>
                  <a:lnTo>
                    <a:pt x="6162" y="9596"/>
                  </a:lnTo>
                  <a:lnTo>
                    <a:pt x="6162" y="10668"/>
                  </a:lnTo>
                  <a:lnTo>
                    <a:pt x="6162" y="10668"/>
                  </a:lnTo>
                  <a:lnTo>
                    <a:pt x="5650" y="10717"/>
                  </a:lnTo>
                  <a:lnTo>
                    <a:pt x="5650" y="10717"/>
                  </a:lnTo>
                  <a:lnTo>
                    <a:pt x="5066" y="10814"/>
                  </a:lnTo>
                  <a:lnTo>
                    <a:pt x="4506" y="10936"/>
                  </a:lnTo>
                  <a:lnTo>
                    <a:pt x="3946" y="11058"/>
                  </a:lnTo>
                  <a:lnTo>
                    <a:pt x="3410" y="11228"/>
                  </a:lnTo>
                  <a:lnTo>
                    <a:pt x="2923" y="11423"/>
                  </a:lnTo>
                  <a:lnTo>
                    <a:pt x="2460" y="11642"/>
                  </a:lnTo>
                  <a:lnTo>
                    <a:pt x="2022" y="11886"/>
                  </a:lnTo>
                  <a:lnTo>
                    <a:pt x="1632" y="12153"/>
                  </a:lnTo>
                  <a:lnTo>
                    <a:pt x="1267" y="12421"/>
                  </a:lnTo>
                  <a:lnTo>
                    <a:pt x="950" y="12738"/>
                  </a:lnTo>
                  <a:lnTo>
                    <a:pt x="682" y="13079"/>
                  </a:lnTo>
                  <a:lnTo>
                    <a:pt x="439" y="13420"/>
                  </a:lnTo>
                  <a:lnTo>
                    <a:pt x="268" y="13810"/>
                  </a:lnTo>
                  <a:lnTo>
                    <a:pt x="122" y="14199"/>
                  </a:lnTo>
                  <a:lnTo>
                    <a:pt x="49" y="14638"/>
                  </a:lnTo>
                  <a:lnTo>
                    <a:pt x="0" y="15076"/>
                  </a:lnTo>
                  <a:lnTo>
                    <a:pt x="0" y="15076"/>
                  </a:lnTo>
                  <a:lnTo>
                    <a:pt x="49" y="15125"/>
                  </a:lnTo>
                  <a:lnTo>
                    <a:pt x="244" y="15222"/>
                  </a:lnTo>
                  <a:lnTo>
                    <a:pt x="414" y="15295"/>
                  </a:lnTo>
                  <a:lnTo>
                    <a:pt x="633" y="15393"/>
                  </a:lnTo>
                  <a:lnTo>
                    <a:pt x="901" y="15490"/>
                  </a:lnTo>
                  <a:lnTo>
                    <a:pt x="1267" y="15563"/>
                  </a:lnTo>
                  <a:lnTo>
                    <a:pt x="1705" y="15661"/>
                  </a:lnTo>
                  <a:lnTo>
                    <a:pt x="2216" y="15758"/>
                  </a:lnTo>
                  <a:lnTo>
                    <a:pt x="2825" y="15831"/>
                  </a:lnTo>
                  <a:lnTo>
                    <a:pt x="3556" y="15928"/>
                  </a:lnTo>
                  <a:lnTo>
                    <a:pt x="4384" y="15977"/>
                  </a:lnTo>
                  <a:lnTo>
                    <a:pt x="5309" y="16026"/>
                  </a:lnTo>
                  <a:lnTo>
                    <a:pt x="6381" y="16050"/>
                  </a:lnTo>
                  <a:lnTo>
                    <a:pt x="7599" y="16075"/>
                  </a:lnTo>
                  <a:lnTo>
                    <a:pt x="7599" y="16075"/>
                  </a:lnTo>
                  <a:lnTo>
                    <a:pt x="8792" y="16050"/>
                  </a:lnTo>
                  <a:lnTo>
                    <a:pt x="9864" y="16026"/>
                  </a:lnTo>
                  <a:lnTo>
                    <a:pt x="10814" y="15977"/>
                  </a:lnTo>
                  <a:lnTo>
                    <a:pt x="11642" y="15928"/>
                  </a:lnTo>
                  <a:lnTo>
                    <a:pt x="12372" y="15831"/>
                  </a:lnTo>
                  <a:lnTo>
                    <a:pt x="12981" y="15758"/>
                  </a:lnTo>
                  <a:lnTo>
                    <a:pt x="13517" y="15661"/>
                  </a:lnTo>
                  <a:lnTo>
                    <a:pt x="13955" y="15563"/>
                  </a:lnTo>
                  <a:lnTo>
                    <a:pt x="14321" y="15490"/>
                  </a:lnTo>
                  <a:lnTo>
                    <a:pt x="14613" y="15393"/>
                  </a:lnTo>
                  <a:lnTo>
                    <a:pt x="14832" y="15295"/>
                  </a:lnTo>
                  <a:lnTo>
                    <a:pt x="15003" y="15222"/>
                  </a:lnTo>
                  <a:lnTo>
                    <a:pt x="15173" y="15125"/>
                  </a:lnTo>
                  <a:lnTo>
                    <a:pt x="15246" y="15076"/>
                  </a:lnTo>
                  <a:lnTo>
                    <a:pt x="15246" y="15076"/>
                  </a:lnTo>
                  <a:lnTo>
                    <a:pt x="15198" y="14613"/>
                  </a:lnTo>
                  <a:lnTo>
                    <a:pt x="15125" y="14175"/>
                  </a:lnTo>
                  <a:lnTo>
                    <a:pt x="15003" y="13761"/>
                  </a:lnTo>
                  <a:lnTo>
                    <a:pt x="14832" y="13371"/>
                  </a:lnTo>
                  <a:lnTo>
                    <a:pt x="14589" y="13006"/>
                  </a:lnTo>
                  <a:lnTo>
                    <a:pt x="14321" y="12665"/>
                  </a:lnTo>
                  <a:lnTo>
                    <a:pt x="14004" y="12373"/>
                  </a:lnTo>
                  <a:lnTo>
                    <a:pt x="13639" y="12080"/>
                  </a:lnTo>
                  <a:lnTo>
                    <a:pt x="13249" y="11813"/>
                  </a:lnTo>
                  <a:lnTo>
                    <a:pt x="12811" y="11593"/>
                  </a:lnTo>
                  <a:lnTo>
                    <a:pt x="12324" y="11374"/>
                  </a:lnTo>
                  <a:lnTo>
                    <a:pt x="11812" y="11204"/>
                  </a:lnTo>
                  <a:lnTo>
                    <a:pt x="11252" y="11033"/>
                  </a:lnTo>
                  <a:lnTo>
                    <a:pt x="10668" y="10911"/>
                  </a:lnTo>
                  <a:lnTo>
                    <a:pt x="10034" y="10790"/>
                  </a:lnTo>
                  <a:lnTo>
                    <a:pt x="9401" y="10717"/>
                  </a:lnTo>
                  <a:lnTo>
                    <a:pt x="9401" y="10717"/>
                  </a:lnTo>
                  <a:close/>
                </a:path>
              </a:pathLst>
            </a:custGeom>
            <a:no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905;p47">
              <a:extLst>
                <a:ext uri="{FF2B5EF4-FFF2-40B4-BE49-F238E27FC236}">
                  <a16:creationId xmlns:a16="http://schemas.microsoft.com/office/drawing/2014/main" id="{27B85EAB-BE89-FA24-0A47-1CFF05525D3D}"/>
                </a:ext>
              </a:extLst>
            </p:cNvPr>
            <p:cNvGrpSpPr/>
            <p:nvPr/>
          </p:nvGrpSpPr>
          <p:grpSpPr>
            <a:xfrm>
              <a:off x="159577" y="3892994"/>
              <a:ext cx="408091" cy="519989"/>
              <a:chOff x="1959600" y="4980625"/>
              <a:chExt cx="364150" cy="464000"/>
            </a:xfrm>
          </p:grpSpPr>
          <p:sp>
            <p:nvSpPr>
              <p:cNvPr id="14" name="Google Shape;906;p47">
                <a:extLst>
                  <a:ext uri="{FF2B5EF4-FFF2-40B4-BE49-F238E27FC236}">
                    <a16:creationId xmlns:a16="http://schemas.microsoft.com/office/drawing/2014/main" id="{9BDE2C96-0816-6B8F-4572-3C17B1B9DF00}"/>
                  </a:ext>
                </a:extLst>
              </p:cNvPr>
              <p:cNvSpPr/>
              <p:nvPr/>
            </p:nvSpPr>
            <p:spPr>
              <a:xfrm>
                <a:off x="1959600" y="4980625"/>
                <a:ext cx="364150" cy="239325"/>
              </a:xfrm>
              <a:custGeom>
                <a:avLst/>
                <a:gdLst/>
                <a:ahLst/>
                <a:cxnLst/>
                <a:rect l="l" t="t" r="r" b="b"/>
                <a:pathLst>
                  <a:path w="14566" h="9573" fill="none" extrusionOk="0">
                    <a:moveTo>
                      <a:pt x="8769" y="9572"/>
                    </a:moveTo>
                    <a:lnTo>
                      <a:pt x="14565" y="9572"/>
                    </a:lnTo>
                    <a:lnTo>
                      <a:pt x="14565" y="6114"/>
                    </a:lnTo>
                    <a:lnTo>
                      <a:pt x="14565" y="6114"/>
                    </a:lnTo>
                    <a:lnTo>
                      <a:pt x="14541" y="6016"/>
                    </a:lnTo>
                    <a:lnTo>
                      <a:pt x="14516" y="5919"/>
                    </a:lnTo>
                    <a:lnTo>
                      <a:pt x="14468" y="5822"/>
                    </a:lnTo>
                    <a:lnTo>
                      <a:pt x="14419" y="5773"/>
                    </a:lnTo>
                    <a:lnTo>
                      <a:pt x="14346" y="5700"/>
                    </a:lnTo>
                    <a:lnTo>
                      <a:pt x="14249" y="5651"/>
                    </a:lnTo>
                    <a:lnTo>
                      <a:pt x="14175" y="5627"/>
                    </a:lnTo>
                    <a:lnTo>
                      <a:pt x="14078" y="5627"/>
                    </a:lnTo>
                    <a:lnTo>
                      <a:pt x="10814" y="5627"/>
                    </a:lnTo>
                    <a:lnTo>
                      <a:pt x="10814" y="5627"/>
                    </a:lnTo>
                    <a:lnTo>
                      <a:pt x="11228" y="5456"/>
                    </a:lnTo>
                    <a:lnTo>
                      <a:pt x="11643" y="5237"/>
                    </a:lnTo>
                    <a:lnTo>
                      <a:pt x="12008" y="4993"/>
                    </a:lnTo>
                    <a:lnTo>
                      <a:pt x="12178" y="4872"/>
                    </a:lnTo>
                    <a:lnTo>
                      <a:pt x="12349" y="4726"/>
                    </a:lnTo>
                    <a:lnTo>
                      <a:pt x="12349" y="4726"/>
                    </a:lnTo>
                    <a:lnTo>
                      <a:pt x="12617" y="4433"/>
                    </a:lnTo>
                    <a:lnTo>
                      <a:pt x="12836" y="4141"/>
                    </a:lnTo>
                    <a:lnTo>
                      <a:pt x="13031" y="3849"/>
                    </a:lnTo>
                    <a:lnTo>
                      <a:pt x="13177" y="3557"/>
                    </a:lnTo>
                    <a:lnTo>
                      <a:pt x="13274" y="3289"/>
                    </a:lnTo>
                    <a:lnTo>
                      <a:pt x="13372" y="3021"/>
                    </a:lnTo>
                    <a:lnTo>
                      <a:pt x="13396" y="2753"/>
                    </a:lnTo>
                    <a:lnTo>
                      <a:pt x="13420" y="2485"/>
                    </a:lnTo>
                    <a:lnTo>
                      <a:pt x="13396" y="2241"/>
                    </a:lnTo>
                    <a:lnTo>
                      <a:pt x="13347" y="1998"/>
                    </a:lnTo>
                    <a:lnTo>
                      <a:pt x="13274" y="1754"/>
                    </a:lnTo>
                    <a:lnTo>
                      <a:pt x="13201" y="1535"/>
                    </a:lnTo>
                    <a:lnTo>
                      <a:pt x="13079" y="1340"/>
                    </a:lnTo>
                    <a:lnTo>
                      <a:pt x="12958" y="1121"/>
                    </a:lnTo>
                    <a:lnTo>
                      <a:pt x="12812" y="951"/>
                    </a:lnTo>
                    <a:lnTo>
                      <a:pt x="12641" y="780"/>
                    </a:lnTo>
                    <a:lnTo>
                      <a:pt x="12641" y="780"/>
                    </a:lnTo>
                    <a:lnTo>
                      <a:pt x="12471" y="610"/>
                    </a:lnTo>
                    <a:lnTo>
                      <a:pt x="12300" y="463"/>
                    </a:lnTo>
                    <a:lnTo>
                      <a:pt x="12105" y="342"/>
                    </a:lnTo>
                    <a:lnTo>
                      <a:pt x="11886" y="220"/>
                    </a:lnTo>
                    <a:lnTo>
                      <a:pt x="11667" y="147"/>
                    </a:lnTo>
                    <a:lnTo>
                      <a:pt x="11423" y="74"/>
                    </a:lnTo>
                    <a:lnTo>
                      <a:pt x="11180" y="25"/>
                    </a:lnTo>
                    <a:lnTo>
                      <a:pt x="10936" y="1"/>
                    </a:lnTo>
                    <a:lnTo>
                      <a:pt x="10668" y="25"/>
                    </a:lnTo>
                    <a:lnTo>
                      <a:pt x="10400" y="49"/>
                    </a:lnTo>
                    <a:lnTo>
                      <a:pt x="10133" y="147"/>
                    </a:lnTo>
                    <a:lnTo>
                      <a:pt x="9865" y="244"/>
                    </a:lnTo>
                    <a:lnTo>
                      <a:pt x="9572" y="390"/>
                    </a:lnTo>
                    <a:lnTo>
                      <a:pt x="9280" y="585"/>
                    </a:lnTo>
                    <a:lnTo>
                      <a:pt x="8988" y="804"/>
                    </a:lnTo>
                    <a:lnTo>
                      <a:pt x="8696" y="1072"/>
                    </a:lnTo>
                    <a:lnTo>
                      <a:pt x="8696" y="1072"/>
                    </a:lnTo>
                    <a:lnTo>
                      <a:pt x="8452" y="1365"/>
                    </a:lnTo>
                    <a:lnTo>
                      <a:pt x="8257" y="1657"/>
                    </a:lnTo>
                    <a:lnTo>
                      <a:pt x="8062" y="1973"/>
                    </a:lnTo>
                    <a:lnTo>
                      <a:pt x="7892" y="2314"/>
                    </a:lnTo>
                    <a:lnTo>
                      <a:pt x="7770" y="2680"/>
                    </a:lnTo>
                    <a:lnTo>
                      <a:pt x="7648" y="3045"/>
                    </a:lnTo>
                    <a:lnTo>
                      <a:pt x="7551" y="3386"/>
                    </a:lnTo>
                    <a:lnTo>
                      <a:pt x="7478" y="3727"/>
                    </a:lnTo>
                    <a:lnTo>
                      <a:pt x="7380" y="4385"/>
                    </a:lnTo>
                    <a:lnTo>
                      <a:pt x="7307" y="4896"/>
                    </a:lnTo>
                    <a:lnTo>
                      <a:pt x="7283" y="5456"/>
                    </a:lnTo>
                    <a:lnTo>
                      <a:pt x="7283" y="5456"/>
                    </a:lnTo>
                    <a:lnTo>
                      <a:pt x="7283" y="5456"/>
                    </a:lnTo>
                    <a:lnTo>
                      <a:pt x="7283" y="5456"/>
                    </a:lnTo>
                    <a:lnTo>
                      <a:pt x="7283" y="5456"/>
                    </a:lnTo>
                    <a:lnTo>
                      <a:pt x="7259" y="4896"/>
                    </a:lnTo>
                    <a:lnTo>
                      <a:pt x="7186" y="4385"/>
                    </a:lnTo>
                    <a:lnTo>
                      <a:pt x="7088" y="3727"/>
                    </a:lnTo>
                    <a:lnTo>
                      <a:pt x="7015" y="3386"/>
                    </a:lnTo>
                    <a:lnTo>
                      <a:pt x="6918" y="3045"/>
                    </a:lnTo>
                    <a:lnTo>
                      <a:pt x="6796" y="2680"/>
                    </a:lnTo>
                    <a:lnTo>
                      <a:pt x="6674" y="2314"/>
                    </a:lnTo>
                    <a:lnTo>
                      <a:pt x="6504" y="1973"/>
                    </a:lnTo>
                    <a:lnTo>
                      <a:pt x="6309" y="1657"/>
                    </a:lnTo>
                    <a:lnTo>
                      <a:pt x="6114" y="1365"/>
                    </a:lnTo>
                    <a:lnTo>
                      <a:pt x="5870" y="1072"/>
                    </a:lnTo>
                    <a:lnTo>
                      <a:pt x="5870" y="1072"/>
                    </a:lnTo>
                    <a:lnTo>
                      <a:pt x="5578" y="804"/>
                    </a:lnTo>
                    <a:lnTo>
                      <a:pt x="5286" y="585"/>
                    </a:lnTo>
                    <a:lnTo>
                      <a:pt x="4994" y="390"/>
                    </a:lnTo>
                    <a:lnTo>
                      <a:pt x="4701" y="244"/>
                    </a:lnTo>
                    <a:lnTo>
                      <a:pt x="4433" y="147"/>
                    </a:lnTo>
                    <a:lnTo>
                      <a:pt x="4166" y="49"/>
                    </a:lnTo>
                    <a:lnTo>
                      <a:pt x="3898" y="25"/>
                    </a:lnTo>
                    <a:lnTo>
                      <a:pt x="3630" y="1"/>
                    </a:lnTo>
                    <a:lnTo>
                      <a:pt x="3386" y="25"/>
                    </a:lnTo>
                    <a:lnTo>
                      <a:pt x="3143" y="74"/>
                    </a:lnTo>
                    <a:lnTo>
                      <a:pt x="2899" y="147"/>
                    </a:lnTo>
                    <a:lnTo>
                      <a:pt x="2680" y="220"/>
                    </a:lnTo>
                    <a:lnTo>
                      <a:pt x="2461" y="342"/>
                    </a:lnTo>
                    <a:lnTo>
                      <a:pt x="2266" y="463"/>
                    </a:lnTo>
                    <a:lnTo>
                      <a:pt x="2095" y="610"/>
                    </a:lnTo>
                    <a:lnTo>
                      <a:pt x="1925" y="780"/>
                    </a:lnTo>
                    <a:lnTo>
                      <a:pt x="1925" y="780"/>
                    </a:lnTo>
                    <a:lnTo>
                      <a:pt x="1754" y="951"/>
                    </a:lnTo>
                    <a:lnTo>
                      <a:pt x="1608" y="1121"/>
                    </a:lnTo>
                    <a:lnTo>
                      <a:pt x="1487" y="1340"/>
                    </a:lnTo>
                    <a:lnTo>
                      <a:pt x="1365" y="1535"/>
                    </a:lnTo>
                    <a:lnTo>
                      <a:pt x="1292" y="1754"/>
                    </a:lnTo>
                    <a:lnTo>
                      <a:pt x="1219" y="1998"/>
                    </a:lnTo>
                    <a:lnTo>
                      <a:pt x="1170" y="2241"/>
                    </a:lnTo>
                    <a:lnTo>
                      <a:pt x="1146" y="2485"/>
                    </a:lnTo>
                    <a:lnTo>
                      <a:pt x="1170" y="2753"/>
                    </a:lnTo>
                    <a:lnTo>
                      <a:pt x="1194" y="3021"/>
                    </a:lnTo>
                    <a:lnTo>
                      <a:pt x="1292" y="3289"/>
                    </a:lnTo>
                    <a:lnTo>
                      <a:pt x="1389" y="3557"/>
                    </a:lnTo>
                    <a:lnTo>
                      <a:pt x="1535" y="3849"/>
                    </a:lnTo>
                    <a:lnTo>
                      <a:pt x="1730" y="4141"/>
                    </a:lnTo>
                    <a:lnTo>
                      <a:pt x="1949" y="4433"/>
                    </a:lnTo>
                    <a:lnTo>
                      <a:pt x="2217" y="4726"/>
                    </a:lnTo>
                    <a:lnTo>
                      <a:pt x="2217" y="4726"/>
                    </a:lnTo>
                    <a:lnTo>
                      <a:pt x="2388" y="4872"/>
                    </a:lnTo>
                    <a:lnTo>
                      <a:pt x="2558" y="4993"/>
                    </a:lnTo>
                    <a:lnTo>
                      <a:pt x="2923" y="5237"/>
                    </a:lnTo>
                    <a:lnTo>
                      <a:pt x="3337" y="5456"/>
                    </a:lnTo>
                    <a:lnTo>
                      <a:pt x="3752" y="5627"/>
                    </a:lnTo>
                    <a:lnTo>
                      <a:pt x="488" y="5627"/>
                    </a:lnTo>
                    <a:lnTo>
                      <a:pt x="488" y="5627"/>
                    </a:lnTo>
                    <a:lnTo>
                      <a:pt x="391" y="5627"/>
                    </a:lnTo>
                    <a:lnTo>
                      <a:pt x="317" y="5651"/>
                    </a:lnTo>
                    <a:lnTo>
                      <a:pt x="220" y="5700"/>
                    </a:lnTo>
                    <a:lnTo>
                      <a:pt x="147" y="5773"/>
                    </a:lnTo>
                    <a:lnTo>
                      <a:pt x="98" y="5822"/>
                    </a:lnTo>
                    <a:lnTo>
                      <a:pt x="50" y="5919"/>
                    </a:lnTo>
                    <a:lnTo>
                      <a:pt x="25" y="6016"/>
                    </a:lnTo>
                    <a:lnTo>
                      <a:pt x="1" y="6114"/>
                    </a:lnTo>
                    <a:lnTo>
                      <a:pt x="1" y="9572"/>
                    </a:lnTo>
                    <a:lnTo>
                      <a:pt x="5797" y="9572"/>
                    </a:lnTo>
                  </a:path>
                </a:pathLst>
              </a:custGeom>
              <a:noFill/>
              <a:ln w="19050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907;p47">
                <a:extLst>
                  <a:ext uri="{FF2B5EF4-FFF2-40B4-BE49-F238E27FC236}">
                    <a16:creationId xmlns:a16="http://schemas.microsoft.com/office/drawing/2014/main" id="{F01C205F-D23E-6971-B40F-97695C87C8ED}"/>
                  </a:ext>
                </a:extLst>
              </p:cNvPr>
              <p:cNvSpPr/>
              <p:nvPr/>
            </p:nvSpPr>
            <p:spPr>
              <a:xfrm>
                <a:off x="2053375" y="5121275"/>
                <a:ext cx="176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064" h="1" fill="none" extrusionOk="0">
                    <a:moveTo>
                      <a:pt x="1" y="1"/>
                    </a:moveTo>
                    <a:lnTo>
                      <a:pt x="7063" y="1"/>
                    </a:lnTo>
                  </a:path>
                </a:pathLst>
              </a:custGeom>
              <a:noFill/>
              <a:ln w="19050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908;p47">
                <a:extLst>
                  <a:ext uri="{FF2B5EF4-FFF2-40B4-BE49-F238E27FC236}">
                    <a16:creationId xmlns:a16="http://schemas.microsoft.com/office/drawing/2014/main" id="{DF8351CA-F92E-5BB9-8453-FF1A63538153}"/>
                  </a:ext>
                </a:extLst>
              </p:cNvPr>
              <p:cNvSpPr/>
              <p:nvPr/>
            </p:nvSpPr>
            <p:spPr>
              <a:xfrm>
                <a:off x="2104525" y="5121275"/>
                <a:ext cx="74300" cy="323350"/>
              </a:xfrm>
              <a:custGeom>
                <a:avLst/>
                <a:gdLst/>
                <a:ahLst/>
                <a:cxnLst/>
                <a:rect l="l" t="t" r="r" b="b"/>
                <a:pathLst>
                  <a:path w="2972" h="12934" fill="none" extrusionOk="0">
                    <a:moveTo>
                      <a:pt x="0" y="1"/>
                    </a:moveTo>
                    <a:lnTo>
                      <a:pt x="0" y="12933"/>
                    </a:lnTo>
                    <a:lnTo>
                      <a:pt x="2972" y="12933"/>
                    </a:lnTo>
                    <a:lnTo>
                      <a:pt x="2972" y="1"/>
                    </a:lnTo>
                  </a:path>
                </a:pathLst>
              </a:custGeom>
              <a:noFill/>
              <a:ln w="19050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909;p47">
                <a:extLst>
                  <a:ext uri="{FF2B5EF4-FFF2-40B4-BE49-F238E27FC236}">
                    <a16:creationId xmlns:a16="http://schemas.microsoft.com/office/drawing/2014/main" id="{72C751EE-1F52-12A0-6185-997EDB721010}"/>
                  </a:ext>
                </a:extLst>
              </p:cNvPr>
              <p:cNvSpPr/>
              <p:nvPr/>
            </p:nvSpPr>
            <p:spPr>
              <a:xfrm>
                <a:off x="2166625" y="5023850"/>
                <a:ext cx="85275" cy="8527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411" fill="none" extrusionOk="0">
                    <a:moveTo>
                      <a:pt x="902" y="659"/>
                    </a:moveTo>
                    <a:lnTo>
                      <a:pt x="902" y="659"/>
                    </a:lnTo>
                    <a:lnTo>
                      <a:pt x="1194" y="391"/>
                    </a:lnTo>
                    <a:lnTo>
                      <a:pt x="1486" y="196"/>
                    </a:lnTo>
                    <a:lnTo>
                      <a:pt x="1754" y="74"/>
                    </a:lnTo>
                    <a:lnTo>
                      <a:pt x="1900" y="50"/>
                    </a:lnTo>
                    <a:lnTo>
                      <a:pt x="2022" y="25"/>
                    </a:lnTo>
                    <a:lnTo>
                      <a:pt x="2144" y="1"/>
                    </a:lnTo>
                    <a:lnTo>
                      <a:pt x="2290" y="25"/>
                    </a:lnTo>
                    <a:lnTo>
                      <a:pt x="2412" y="50"/>
                    </a:lnTo>
                    <a:lnTo>
                      <a:pt x="2533" y="74"/>
                    </a:lnTo>
                    <a:lnTo>
                      <a:pt x="2655" y="123"/>
                    </a:lnTo>
                    <a:lnTo>
                      <a:pt x="2777" y="196"/>
                    </a:lnTo>
                    <a:lnTo>
                      <a:pt x="3021" y="391"/>
                    </a:lnTo>
                    <a:lnTo>
                      <a:pt x="3021" y="391"/>
                    </a:lnTo>
                    <a:lnTo>
                      <a:pt x="3215" y="634"/>
                    </a:lnTo>
                    <a:lnTo>
                      <a:pt x="3288" y="756"/>
                    </a:lnTo>
                    <a:lnTo>
                      <a:pt x="3337" y="878"/>
                    </a:lnTo>
                    <a:lnTo>
                      <a:pt x="3362" y="999"/>
                    </a:lnTo>
                    <a:lnTo>
                      <a:pt x="3386" y="1121"/>
                    </a:lnTo>
                    <a:lnTo>
                      <a:pt x="3410" y="1267"/>
                    </a:lnTo>
                    <a:lnTo>
                      <a:pt x="3386" y="1389"/>
                    </a:lnTo>
                    <a:lnTo>
                      <a:pt x="3362" y="1535"/>
                    </a:lnTo>
                    <a:lnTo>
                      <a:pt x="3337" y="1657"/>
                    </a:lnTo>
                    <a:lnTo>
                      <a:pt x="3215" y="1925"/>
                    </a:lnTo>
                    <a:lnTo>
                      <a:pt x="3021" y="2217"/>
                    </a:lnTo>
                    <a:lnTo>
                      <a:pt x="2753" y="2509"/>
                    </a:lnTo>
                    <a:lnTo>
                      <a:pt x="2753" y="2509"/>
                    </a:lnTo>
                    <a:lnTo>
                      <a:pt x="2631" y="2607"/>
                    </a:lnTo>
                    <a:lnTo>
                      <a:pt x="2509" y="2704"/>
                    </a:lnTo>
                    <a:lnTo>
                      <a:pt x="2192" y="2899"/>
                    </a:lnTo>
                    <a:lnTo>
                      <a:pt x="1827" y="3045"/>
                    </a:lnTo>
                    <a:lnTo>
                      <a:pt x="1462" y="3167"/>
                    </a:lnTo>
                    <a:lnTo>
                      <a:pt x="1072" y="3264"/>
                    </a:lnTo>
                    <a:lnTo>
                      <a:pt x="682" y="3338"/>
                    </a:lnTo>
                    <a:lnTo>
                      <a:pt x="317" y="3386"/>
                    </a:lnTo>
                    <a:lnTo>
                      <a:pt x="1" y="3411"/>
                    </a:lnTo>
                    <a:lnTo>
                      <a:pt x="1" y="3411"/>
                    </a:lnTo>
                    <a:lnTo>
                      <a:pt x="25" y="3094"/>
                    </a:lnTo>
                    <a:lnTo>
                      <a:pt x="98" y="2729"/>
                    </a:lnTo>
                    <a:lnTo>
                      <a:pt x="147" y="2339"/>
                    </a:lnTo>
                    <a:lnTo>
                      <a:pt x="244" y="1949"/>
                    </a:lnTo>
                    <a:lnTo>
                      <a:pt x="366" y="1584"/>
                    </a:lnTo>
                    <a:lnTo>
                      <a:pt x="512" y="1219"/>
                    </a:lnTo>
                    <a:lnTo>
                      <a:pt x="707" y="902"/>
                    </a:lnTo>
                    <a:lnTo>
                      <a:pt x="804" y="780"/>
                    </a:lnTo>
                    <a:lnTo>
                      <a:pt x="902" y="659"/>
                    </a:lnTo>
                    <a:lnTo>
                      <a:pt x="902" y="659"/>
                    </a:lnTo>
                  </a:path>
                </a:pathLst>
              </a:custGeom>
              <a:noFill/>
              <a:ln w="19050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910;p47">
                <a:extLst>
                  <a:ext uri="{FF2B5EF4-FFF2-40B4-BE49-F238E27FC236}">
                    <a16:creationId xmlns:a16="http://schemas.microsoft.com/office/drawing/2014/main" id="{F8A3B33A-C5C3-2B69-549F-4E67FCF0CC99}"/>
                  </a:ext>
                </a:extLst>
              </p:cNvPr>
              <p:cNvSpPr/>
              <p:nvPr/>
            </p:nvSpPr>
            <p:spPr>
              <a:xfrm>
                <a:off x="2031450" y="5023850"/>
                <a:ext cx="85275" cy="8527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411" fill="none" extrusionOk="0">
                    <a:moveTo>
                      <a:pt x="390" y="391"/>
                    </a:moveTo>
                    <a:lnTo>
                      <a:pt x="390" y="391"/>
                    </a:lnTo>
                    <a:lnTo>
                      <a:pt x="634" y="196"/>
                    </a:lnTo>
                    <a:lnTo>
                      <a:pt x="756" y="123"/>
                    </a:lnTo>
                    <a:lnTo>
                      <a:pt x="878" y="74"/>
                    </a:lnTo>
                    <a:lnTo>
                      <a:pt x="999" y="50"/>
                    </a:lnTo>
                    <a:lnTo>
                      <a:pt x="1121" y="25"/>
                    </a:lnTo>
                    <a:lnTo>
                      <a:pt x="1267" y="1"/>
                    </a:lnTo>
                    <a:lnTo>
                      <a:pt x="1389" y="25"/>
                    </a:lnTo>
                    <a:lnTo>
                      <a:pt x="1511" y="50"/>
                    </a:lnTo>
                    <a:lnTo>
                      <a:pt x="1657" y="74"/>
                    </a:lnTo>
                    <a:lnTo>
                      <a:pt x="1925" y="196"/>
                    </a:lnTo>
                    <a:lnTo>
                      <a:pt x="2217" y="391"/>
                    </a:lnTo>
                    <a:lnTo>
                      <a:pt x="2509" y="659"/>
                    </a:lnTo>
                    <a:lnTo>
                      <a:pt x="2509" y="659"/>
                    </a:lnTo>
                    <a:lnTo>
                      <a:pt x="2607" y="780"/>
                    </a:lnTo>
                    <a:lnTo>
                      <a:pt x="2704" y="902"/>
                    </a:lnTo>
                    <a:lnTo>
                      <a:pt x="2899" y="1219"/>
                    </a:lnTo>
                    <a:lnTo>
                      <a:pt x="3045" y="1584"/>
                    </a:lnTo>
                    <a:lnTo>
                      <a:pt x="3167" y="1949"/>
                    </a:lnTo>
                    <a:lnTo>
                      <a:pt x="3264" y="2339"/>
                    </a:lnTo>
                    <a:lnTo>
                      <a:pt x="3313" y="2729"/>
                    </a:lnTo>
                    <a:lnTo>
                      <a:pt x="3386" y="3094"/>
                    </a:lnTo>
                    <a:lnTo>
                      <a:pt x="3410" y="3411"/>
                    </a:lnTo>
                    <a:lnTo>
                      <a:pt x="3410" y="3411"/>
                    </a:lnTo>
                    <a:lnTo>
                      <a:pt x="3094" y="3386"/>
                    </a:lnTo>
                    <a:lnTo>
                      <a:pt x="2729" y="3338"/>
                    </a:lnTo>
                    <a:lnTo>
                      <a:pt x="2339" y="3264"/>
                    </a:lnTo>
                    <a:lnTo>
                      <a:pt x="1949" y="3167"/>
                    </a:lnTo>
                    <a:lnTo>
                      <a:pt x="1584" y="3045"/>
                    </a:lnTo>
                    <a:lnTo>
                      <a:pt x="1218" y="2899"/>
                    </a:lnTo>
                    <a:lnTo>
                      <a:pt x="902" y="2704"/>
                    </a:lnTo>
                    <a:lnTo>
                      <a:pt x="780" y="2607"/>
                    </a:lnTo>
                    <a:lnTo>
                      <a:pt x="658" y="2509"/>
                    </a:lnTo>
                    <a:lnTo>
                      <a:pt x="658" y="2509"/>
                    </a:lnTo>
                    <a:lnTo>
                      <a:pt x="390" y="2217"/>
                    </a:lnTo>
                    <a:lnTo>
                      <a:pt x="196" y="1925"/>
                    </a:lnTo>
                    <a:lnTo>
                      <a:pt x="74" y="1657"/>
                    </a:lnTo>
                    <a:lnTo>
                      <a:pt x="49" y="1535"/>
                    </a:lnTo>
                    <a:lnTo>
                      <a:pt x="25" y="1389"/>
                    </a:lnTo>
                    <a:lnTo>
                      <a:pt x="1" y="1267"/>
                    </a:lnTo>
                    <a:lnTo>
                      <a:pt x="25" y="1121"/>
                    </a:lnTo>
                    <a:lnTo>
                      <a:pt x="49" y="999"/>
                    </a:lnTo>
                    <a:lnTo>
                      <a:pt x="74" y="878"/>
                    </a:lnTo>
                    <a:lnTo>
                      <a:pt x="123" y="756"/>
                    </a:lnTo>
                    <a:lnTo>
                      <a:pt x="196" y="634"/>
                    </a:lnTo>
                    <a:lnTo>
                      <a:pt x="390" y="391"/>
                    </a:lnTo>
                    <a:lnTo>
                      <a:pt x="390" y="391"/>
                    </a:lnTo>
                  </a:path>
                </a:pathLst>
              </a:custGeom>
              <a:noFill/>
              <a:ln w="19050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911;p47">
                <a:extLst>
                  <a:ext uri="{FF2B5EF4-FFF2-40B4-BE49-F238E27FC236}">
                    <a16:creationId xmlns:a16="http://schemas.microsoft.com/office/drawing/2014/main" id="{DEC1A7F5-96E3-7928-9C08-330DC8CBFF0C}"/>
                  </a:ext>
                </a:extLst>
              </p:cNvPr>
              <p:cNvSpPr/>
              <p:nvPr/>
            </p:nvSpPr>
            <p:spPr>
              <a:xfrm>
                <a:off x="1979100" y="5219925"/>
                <a:ext cx="125450" cy="224700"/>
              </a:xfrm>
              <a:custGeom>
                <a:avLst/>
                <a:gdLst/>
                <a:ahLst/>
                <a:cxnLst/>
                <a:rect l="l" t="t" r="r" b="b"/>
                <a:pathLst>
                  <a:path w="5018" h="8988" fill="none" extrusionOk="0">
                    <a:moveTo>
                      <a:pt x="0" y="0"/>
                    </a:moveTo>
                    <a:lnTo>
                      <a:pt x="0" y="8500"/>
                    </a:lnTo>
                    <a:lnTo>
                      <a:pt x="0" y="8500"/>
                    </a:lnTo>
                    <a:lnTo>
                      <a:pt x="25" y="8598"/>
                    </a:lnTo>
                    <a:lnTo>
                      <a:pt x="49" y="8695"/>
                    </a:lnTo>
                    <a:lnTo>
                      <a:pt x="98" y="8768"/>
                    </a:lnTo>
                    <a:lnTo>
                      <a:pt x="146" y="8841"/>
                    </a:lnTo>
                    <a:lnTo>
                      <a:pt x="219" y="8890"/>
                    </a:lnTo>
                    <a:lnTo>
                      <a:pt x="317" y="8938"/>
                    </a:lnTo>
                    <a:lnTo>
                      <a:pt x="390" y="8963"/>
                    </a:lnTo>
                    <a:lnTo>
                      <a:pt x="487" y="8987"/>
                    </a:lnTo>
                    <a:lnTo>
                      <a:pt x="5017" y="8987"/>
                    </a:lnTo>
                  </a:path>
                </a:pathLst>
              </a:custGeom>
              <a:noFill/>
              <a:ln w="19050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912;p47">
                <a:extLst>
                  <a:ext uri="{FF2B5EF4-FFF2-40B4-BE49-F238E27FC236}">
                    <a16:creationId xmlns:a16="http://schemas.microsoft.com/office/drawing/2014/main" id="{706D4383-F11A-1EA9-0FE8-23CF488D6DF7}"/>
                  </a:ext>
                </a:extLst>
              </p:cNvPr>
              <p:cNvSpPr/>
              <p:nvPr/>
            </p:nvSpPr>
            <p:spPr>
              <a:xfrm>
                <a:off x="2178800" y="5219925"/>
                <a:ext cx="125450" cy="224700"/>
              </a:xfrm>
              <a:custGeom>
                <a:avLst/>
                <a:gdLst/>
                <a:ahLst/>
                <a:cxnLst/>
                <a:rect l="l" t="t" r="r" b="b"/>
                <a:pathLst>
                  <a:path w="5018" h="8988" fill="none" extrusionOk="0">
                    <a:moveTo>
                      <a:pt x="1" y="8987"/>
                    </a:moveTo>
                    <a:lnTo>
                      <a:pt x="4531" y="8987"/>
                    </a:lnTo>
                    <a:lnTo>
                      <a:pt x="4531" y="8987"/>
                    </a:lnTo>
                    <a:lnTo>
                      <a:pt x="4628" y="8963"/>
                    </a:lnTo>
                    <a:lnTo>
                      <a:pt x="4701" y="8938"/>
                    </a:lnTo>
                    <a:lnTo>
                      <a:pt x="4799" y="8890"/>
                    </a:lnTo>
                    <a:lnTo>
                      <a:pt x="4872" y="8841"/>
                    </a:lnTo>
                    <a:lnTo>
                      <a:pt x="4920" y="8768"/>
                    </a:lnTo>
                    <a:lnTo>
                      <a:pt x="4969" y="8695"/>
                    </a:lnTo>
                    <a:lnTo>
                      <a:pt x="4993" y="8598"/>
                    </a:lnTo>
                    <a:lnTo>
                      <a:pt x="5018" y="8500"/>
                    </a:lnTo>
                    <a:lnTo>
                      <a:pt x="5018" y="0"/>
                    </a:lnTo>
                  </a:path>
                </a:pathLst>
              </a:custGeom>
              <a:noFill/>
              <a:ln w="19050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1136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38244C-DA8E-4291-A0DC-55526FFE1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D9B6776A-6396-AA30-076A-9688083CD2DD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GROUP TRADE FAM TRIP</a:t>
            </a:r>
            <a:endParaRPr lang="fr-FR" dirty="0">
              <a:latin typeface="Gill Sans Nova Cond XBd" panose="020B0A06020104020203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31C1A7D-4EA9-EF05-6198-950B25B5563B}"/>
              </a:ext>
            </a:extLst>
          </p:cNvPr>
          <p:cNvGrpSpPr/>
          <p:nvPr/>
        </p:nvGrpSpPr>
        <p:grpSpPr>
          <a:xfrm>
            <a:off x="-16803" y="1898260"/>
            <a:ext cx="11887758" cy="3432383"/>
            <a:chOff x="-16803" y="1712731"/>
            <a:chExt cx="11887758" cy="3432383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3B296ED1-680A-E23A-7ADE-46230750E385}"/>
                </a:ext>
              </a:extLst>
            </p:cNvPr>
            <p:cNvSpPr txBox="1"/>
            <p:nvPr/>
          </p:nvSpPr>
          <p:spPr>
            <a:xfrm>
              <a:off x="716280" y="1843872"/>
              <a:ext cx="6093082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fr-FR" sz="2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Organization</a:t>
              </a:r>
              <a:r>
                <a:rPr kumimoji="0" lang="fr-FR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lang="fr-FR" sz="2000" dirty="0">
                  <a:solidFill>
                    <a:srgbClr val="002060"/>
                  </a:solidFill>
                </a:rPr>
                <a:t>of </a:t>
              </a:r>
              <a:r>
                <a:rPr kumimoji="0" lang="fr-FR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a </a:t>
              </a:r>
              <a:r>
                <a:rPr lang="en-US" sz="2000" b="1" dirty="0">
                  <a:solidFill>
                    <a:srgbClr val="002060"/>
                  </a:solidFill>
                  <a:ea typeface="Calibri" panose="020F0502020204030204" pitchFamily="34" charset="0"/>
                </a:rPr>
                <a:t>g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 panose="020F0502020204030204" pitchFamily="34" charset="0"/>
                  <a:cs typeface="+mn-cs"/>
                </a:rPr>
                <a:t>roup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2000" b="1" dirty="0">
                  <a:solidFill>
                    <a:srgbClr val="002060"/>
                  </a:solidFill>
                  <a:ea typeface="Calibri" panose="020F0502020204030204" pitchFamily="34" charset="0"/>
                </a:rPr>
                <a:t>tr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 panose="020F0502020204030204" pitchFamily="34" charset="0"/>
                  <a:cs typeface="+mn-cs"/>
                </a:rPr>
                <a:t>ade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 panose="020F0502020204030204" pitchFamily="34" charset="0"/>
                  <a:cs typeface="+mn-cs"/>
                </a:rPr>
                <a:t> </a:t>
              </a:r>
              <a:r>
                <a:rPr lang="en-US" sz="2000" b="1" dirty="0">
                  <a:solidFill>
                    <a:srgbClr val="002060"/>
                  </a:solidFill>
                  <a:ea typeface="Calibri" panose="020F0502020204030204" pitchFamily="34" charset="0"/>
                </a:rPr>
                <a:t>f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 panose="020F0502020204030204" pitchFamily="34" charset="0"/>
                  <a:cs typeface="+mn-cs"/>
                </a:rPr>
                <a:t>amiliarization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 panose="020F0502020204030204" pitchFamily="34" charset="0"/>
                  <a:cs typeface="+mn-cs"/>
                </a:rPr>
                <a:t> trip</a:t>
              </a: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 panose="020F0502020204030204" pitchFamily="34" charset="0"/>
                  <a:cs typeface="+mn-cs"/>
                </a:rPr>
                <a:t> to Arizona from October 11</a:t>
              </a:r>
              <a:r>
                <a:rPr kumimoji="0" lang="en-US" sz="200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 panose="020F0502020204030204" pitchFamily="34" charset="0"/>
                  <a:cs typeface="+mn-cs"/>
                </a:rPr>
                <a:t>th</a:t>
              </a: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 panose="020F0502020204030204" pitchFamily="34" charset="0"/>
                  <a:cs typeface="+mn-cs"/>
                </a:rPr>
                <a:t>-18</a:t>
              </a:r>
              <a:r>
                <a:rPr kumimoji="0" lang="en-US" sz="200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 panose="020F0502020204030204" pitchFamily="34" charset="0"/>
                  <a:cs typeface="+mn-cs"/>
                </a:rPr>
                <a:t>th</a:t>
              </a: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 panose="020F0502020204030204" pitchFamily="34" charset="0"/>
                  <a:cs typeface="+mn-cs"/>
                </a:rPr>
                <a:t>, 2022</a:t>
              </a:r>
              <a:endPara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5 </a:t>
              </a: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selected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tour </a:t>
              </a: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operators</a:t>
              </a:r>
              <a:r>
                <a:rPr kumimoji="0" lang="fr-FR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:  Comptoir des Voyages, Directours, Kuoni, Marco Vasco and Sensations du Monde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fr-FR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Places </a:t>
              </a:r>
              <a:r>
                <a:rPr kumimoji="0" lang="fr-FR" sz="2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visited</a:t>
              </a:r>
              <a:r>
                <a:rPr kumimoji="0" lang="fr-FR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: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Calibri" panose="020F0502020204030204" pitchFamily="34" charset="0"/>
                  <a:cs typeface="+mn-cs"/>
                </a:rPr>
                <a:t>Phoenix, Scottsdale, Williams, Grand Canyon NP, Canyon de Chelly NM, Petrified Forest NP and Sedona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" name="Image 5" descr="Une image contenant ciel, plein air, personne, habits&#10;&#10;Description générée automatiquement">
              <a:extLst>
                <a:ext uri="{FF2B5EF4-FFF2-40B4-BE49-F238E27FC236}">
                  <a16:creationId xmlns:a16="http://schemas.microsoft.com/office/drawing/2014/main" id="{7EC183FF-F3C2-6BFE-5721-A8F400D67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9405" y="1712731"/>
              <a:ext cx="4871550" cy="3432383"/>
            </a:xfrm>
            <a:prstGeom prst="roundRect">
              <a:avLst>
                <a:gd name="adj" fmla="val 6034"/>
              </a:avLst>
            </a:prstGeom>
            <a:ln>
              <a:noFill/>
            </a:ln>
            <a:effectLst/>
          </p:spPr>
        </p:pic>
        <p:pic>
          <p:nvPicPr>
            <p:cNvPr id="11" name="Graphique 10" descr="Cactus contour">
              <a:extLst>
                <a:ext uri="{FF2B5EF4-FFF2-40B4-BE49-F238E27FC236}">
                  <a16:creationId xmlns:a16="http://schemas.microsoft.com/office/drawing/2014/main" id="{66F1D210-941B-48F9-EAAE-A743E9A7D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727" y="1916286"/>
              <a:ext cx="618436" cy="618436"/>
            </a:xfrm>
            <a:prstGeom prst="rect">
              <a:avLst/>
            </a:prstGeom>
          </p:spPr>
        </p:pic>
        <p:pic>
          <p:nvPicPr>
            <p:cNvPr id="15" name="Graphique 14" descr="Réduit (soleil moyen) contour">
              <a:extLst>
                <a:ext uri="{FF2B5EF4-FFF2-40B4-BE49-F238E27FC236}">
                  <a16:creationId xmlns:a16="http://schemas.microsoft.com/office/drawing/2014/main" id="{37FC23C1-FB2C-918D-CEFE-1D02D7148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903" y="4110432"/>
              <a:ext cx="743496" cy="743496"/>
            </a:xfrm>
            <a:prstGeom prst="rect">
              <a:avLst/>
            </a:prstGeom>
          </p:spPr>
        </p:pic>
        <p:pic>
          <p:nvPicPr>
            <p:cNvPr id="26" name="Graphique 25" descr="Bagages contour">
              <a:extLst>
                <a:ext uri="{FF2B5EF4-FFF2-40B4-BE49-F238E27FC236}">
                  <a16:creationId xmlns:a16="http://schemas.microsoft.com/office/drawing/2014/main" id="{9F71B8C8-3A7D-13F1-C1D7-473293513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16803" y="2794410"/>
              <a:ext cx="743496" cy="743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605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38244C-DA8E-4291-A0DC-55526FFE1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9DBB2FCE-067F-77BC-5183-019BDCB5E05A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VISIT USA COMMITTEE/FRANCE</a:t>
            </a:r>
            <a:endParaRPr lang="fr-FR" dirty="0">
              <a:latin typeface="Gill Sans Nova Cond XBd" panose="020B0A06020104020203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DDB22CB-201A-3D60-55D0-BC90FC2AD934}"/>
              </a:ext>
            </a:extLst>
          </p:cNvPr>
          <p:cNvGrpSpPr/>
          <p:nvPr/>
        </p:nvGrpSpPr>
        <p:grpSpPr>
          <a:xfrm>
            <a:off x="76508" y="1894508"/>
            <a:ext cx="11795299" cy="3439886"/>
            <a:chOff x="76508" y="1712885"/>
            <a:chExt cx="11795299" cy="3439886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8E9CEC8-8132-E6DD-78F6-BFE872013516}"/>
                </a:ext>
              </a:extLst>
            </p:cNvPr>
            <p:cNvSpPr txBox="1"/>
            <p:nvPr/>
          </p:nvSpPr>
          <p:spPr>
            <a:xfrm>
              <a:off x="716280" y="1893974"/>
              <a:ext cx="6116401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0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E-learning: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selection of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new questions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to update the Arizona quiz in the Visit USA e-learning program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0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Advertising in the GOVUSA: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placement of a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full advertising page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in the Visit USA 2023 Official Guide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0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Workshops: </a:t>
              </a:r>
              <a:r>
                <a:rPr lang="en-US" sz="2000" dirty="0" err="1">
                  <a:solidFill>
                    <a:srgbClr val="002060"/>
                  </a:solidFill>
                </a:rPr>
                <a:t>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n November 2022, participation to the Visit USA’s workshops in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Paris, Strasbourg and Toulouse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160 agents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attended the workshop in Paris, about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40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in Strasbourg, and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53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in Toulouse</a:t>
              </a:r>
            </a:p>
          </p:txBody>
        </p:sp>
        <p:pic>
          <p:nvPicPr>
            <p:cNvPr id="6" name="Image 5" descr="Une image contenant habits, personne, mur, intérieur&#10;&#10;Description générée automatiquement">
              <a:extLst>
                <a:ext uri="{FF2B5EF4-FFF2-40B4-BE49-F238E27FC236}">
                  <a16:creationId xmlns:a16="http://schemas.microsoft.com/office/drawing/2014/main" id="{19A09256-9F0D-E014-3352-AFCF1B631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0256" y="1712885"/>
              <a:ext cx="4871551" cy="3439886"/>
            </a:xfrm>
            <a:prstGeom prst="roundRect">
              <a:avLst>
                <a:gd name="adj" fmla="val 6034"/>
              </a:avLst>
            </a:prstGeom>
            <a:ln>
              <a:noFill/>
            </a:ln>
            <a:effectLst/>
          </p:spPr>
        </p:pic>
        <p:grpSp>
          <p:nvGrpSpPr>
            <p:cNvPr id="9" name="Google Shape;743;p47">
              <a:extLst>
                <a:ext uri="{FF2B5EF4-FFF2-40B4-BE49-F238E27FC236}">
                  <a16:creationId xmlns:a16="http://schemas.microsoft.com/office/drawing/2014/main" id="{24A8427C-1911-3274-24AC-DE7DBDA106DE}"/>
                </a:ext>
              </a:extLst>
            </p:cNvPr>
            <p:cNvGrpSpPr/>
            <p:nvPr/>
          </p:nvGrpSpPr>
          <p:grpSpPr>
            <a:xfrm>
              <a:off x="191828" y="4060566"/>
              <a:ext cx="476312" cy="481747"/>
              <a:chOff x="5290150" y="1636700"/>
              <a:chExt cx="425025" cy="429875"/>
            </a:xfrm>
            <a:solidFill>
              <a:schemeClr val="bg2"/>
            </a:solidFill>
          </p:grpSpPr>
          <p:sp>
            <p:nvSpPr>
              <p:cNvPr id="10" name="Google Shape;744;p47">
                <a:extLst>
                  <a:ext uri="{FF2B5EF4-FFF2-40B4-BE49-F238E27FC236}">
                    <a16:creationId xmlns:a16="http://schemas.microsoft.com/office/drawing/2014/main" id="{84AAA563-DC07-3E9E-9AE8-041F84D7C611}"/>
                  </a:ext>
                </a:extLst>
              </p:cNvPr>
              <p:cNvSpPr/>
              <p:nvPr/>
            </p:nvSpPr>
            <p:spPr>
              <a:xfrm>
                <a:off x="5396700" y="1939925"/>
                <a:ext cx="21190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8476" h="5066" fill="none" extrusionOk="0">
                    <a:moveTo>
                      <a:pt x="3167" y="0"/>
                    </a:moveTo>
                    <a:lnTo>
                      <a:pt x="3167" y="2825"/>
                    </a:lnTo>
                    <a:lnTo>
                      <a:pt x="3167" y="2825"/>
                    </a:lnTo>
                    <a:lnTo>
                      <a:pt x="2606" y="2947"/>
                    </a:lnTo>
                    <a:lnTo>
                      <a:pt x="2071" y="3093"/>
                    </a:lnTo>
                    <a:lnTo>
                      <a:pt x="1584" y="3288"/>
                    </a:lnTo>
                    <a:lnTo>
                      <a:pt x="1145" y="3483"/>
                    </a:lnTo>
                    <a:lnTo>
                      <a:pt x="780" y="3702"/>
                    </a:lnTo>
                    <a:lnTo>
                      <a:pt x="609" y="3848"/>
                    </a:lnTo>
                    <a:lnTo>
                      <a:pt x="463" y="3970"/>
                    </a:lnTo>
                    <a:lnTo>
                      <a:pt x="317" y="4116"/>
                    </a:lnTo>
                    <a:lnTo>
                      <a:pt x="195" y="4262"/>
                    </a:lnTo>
                    <a:lnTo>
                      <a:pt x="74" y="4408"/>
                    </a:lnTo>
                    <a:lnTo>
                      <a:pt x="0" y="4579"/>
                    </a:lnTo>
                    <a:lnTo>
                      <a:pt x="0" y="4579"/>
                    </a:lnTo>
                    <a:lnTo>
                      <a:pt x="171" y="4652"/>
                    </a:lnTo>
                    <a:lnTo>
                      <a:pt x="414" y="4725"/>
                    </a:lnTo>
                    <a:lnTo>
                      <a:pt x="780" y="4822"/>
                    </a:lnTo>
                    <a:lnTo>
                      <a:pt x="1340" y="4895"/>
                    </a:lnTo>
                    <a:lnTo>
                      <a:pt x="2095" y="4993"/>
                    </a:lnTo>
                    <a:lnTo>
                      <a:pt x="3045" y="5042"/>
                    </a:lnTo>
                    <a:lnTo>
                      <a:pt x="4238" y="5066"/>
                    </a:lnTo>
                    <a:lnTo>
                      <a:pt x="4238" y="5066"/>
                    </a:lnTo>
                    <a:lnTo>
                      <a:pt x="5432" y="5042"/>
                    </a:lnTo>
                    <a:lnTo>
                      <a:pt x="6381" y="4993"/>
                    </a:lnTo>
                    <a:lnTo>
                      <a:pt x="7136" y="4895"/>
                    </a:lnTo>
                    <a:lnTo>
                      <a:pt x="7697" y="4822"/>
                    </a:lnTo>
                    <a:lnTo>
                      <a:pt x="8062" y="4725"/>
                    </a:lnTo>
                    <a:lnTo>
                      <a:pt x="8305" y="4652"/>
                    </a:lnTo>
                    <a:lnTo>
                      <a:pt x="8476" y="4579"/>
                    </a:lnTo>
                    <a:lnTo>
                      <a:pt x="8476" y="4579"/>
                    </a:lnTo>
                    <a:lnTo>
                      <a:pt x="8403" y="4408"/>
                    </a:lnTo>
                    <a:lnTo>
                      <a:pt x="8281" y="4262"/>
                    </a:lnTo>
                    <a:lnTo>
                      <a:pt x="8159" y="4116"/>
                    </a:lnTo>
                    <a:lnTo>
                      <a:pt x="8013" y="3970"/>
                    </a:lnTo>
                    <a:lnTo>
                      <a:pt x="7867" y="3848"/>
                    </a:lnTo>
                    <a:lnTo>
                      <a:pt x="7697" y="3702"/>
                    </a:lnTo>
                    <a:lnTo>
                      <a:pt x="7331" y="3483"/>
                    </a:lnTo>
                    <a:lnTo>
                      <a:pt x="6893" y="3288"/>
                    </a:lnTo>
                    <a:lnTo>
                      <a:pt x="6406" y="3093"/>
                    </a:lnTo>
                    <a:lnTo>
                      <a:pt x="5870" y="2947"/>
                    </a:lnTo>
                    <a:lnTo>
                      <a:pt x="5310" y="2825"/>
                    </a:lnTo>
                    <a:lnTo>
                      <a:pt x="5310" y="0"/>
                    </a:lnTo>
                  </a:path>
                </a:pathLst>
              </a:custGeom>
              <a:grpFill/>
              <a:ln w="19050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745;p47">
                <a:extLst>
                  <a:ext uri="{FF2B5EF4-FFF2-40B4-BE49-F238E27FC236}">
                    <a16:creationId xmlns:a16="http://schemas.microsoft.com/office/drawing/2014/main" id="{12590040-4536-695A-D825-20A188205FEF}"/>
                  </a:ext>
                </a:extLst>
              </p:cNvPr>
              <p:cNvSpPr/>
              <p:nvPr/>
            </p:nvSpPr>
            <p:spPr>
              <a:xfrm>
                <a:off x="5290150" y="1636700"/>
                <a:ext cx="425025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17001" h="11764" fill="none" extrusionOk="0">
                    <a:moveTo>
                      <a:pt x="15928" y="1072"/>
                    </a:moveTo>
                    <a:lnTo>
                      <a:pt x="13785" y="1072"/>
                    </a:lnTo>
                    <a:lnTo>
                      <a:pt x="13785" y="1072"/>
                    </a:lnTo>
                    <a:lnTo>
                      <a:pt x="13810" y="487"/>
                    </a:lnTo>
                    <a:lnTo>
                      <a:pt x="13810" y="487"/>
                    </a:lnTo>
                    <a:lnTo>
                      <a:pt x="13785" y="390"/>
                    </a:lnTo>
                    <a:lnTo>
                      <a:pt x="13761" y="293"/>
                    </a:lnTo>
                    <a:lnTo>
                      <a:pt x="13688" y="220"/>
                    </a:lnTo>
                    <a:lnTo>
                      <a:pt x="13639" y="146"/>
                    </a:lnTo>
                    <a:lnTo>
                      <a:pt x="13566" y="98"/>
                    </a:lnTo>
                    <a:lnTo>
                      <a:pt x="13469" y="49"/>
                    </a:lnTo>
                    <a:lnTo>
                      <a:pt x="13371" y="25"/>
                    </a:lnTo>
                    <a:lnTo>
                      <a:pt x="13274" y="0"/>
                    </a:lnTo>
                    <a:lnTo>
                      <a:pt x="8500" y="0"/>
                    </a:lnTo>
                    <a:lnTo>
                      <a:pt x="3727" y="0"/>
                    </a:lnTo>
                    <a:lnTo>
                      <a:pt x="3727" y="0"/>
                    </a:lnTo>
                    <a:lnTo>
                      <a:pt x="3629" y="25"/>
                    </a:lnTo>
                    <a:lnTo>
                      <a:pt x="3532" y="49"/>
                    </a:lnTo>
                    <a:lnTo>
                      <a:pt x="3434" y="98"/>
                    </a:lnTo>
                    <a:lnTo>
                      <a:pt x="3361" y="146"/>
                    </a:lnTo>
                    <a:lnTo>
                      <a:pt x="3313" y="220"/>
                    </a:lnTo>
                    <a:lnTo>
                      <a:pt x="3240" y="293"/>
                    </a:lnTo>
                    <a:lnTo>
                      <a:pt x="3215" y="390"/>
                    </a:lnTo>
                    <a:lnTo>
                      <a:pt x="3191" y="487"/>
                    </a:lnTo>
                    <a:lnTo>
                      <a:pt x="3191" y="487"/>
                    </a:lnTo>
                    <a:lnTo>
                      <a:pt x="3215" y="1072"/>
                    </a:lnTo>
                    <a:lnTo>
                      <a:pt x="1072" y="1072"/>
                    </a:lnTo>
                    <a:lnTo>
                      <a:pt x="1072" y="1072"/>
                    </a:lnTo>
                    <a:lnTo>
                      <a:pt x="853" y="1096"/>
                    </a:lnTo>
                    <a:lnTo>
                      <a:pt x="658" y="1145"/>
                    </a:lnTo>
                    <a:lnTo>
                      <a:pt x="487" y="1242"/>
                    </a:lnTo>
                    <a:lnTo>
                      <a:pt x="317" y="1389"/>
                    </a:lnTo>
                    <a:lnTo>
                      <a:pt x="195" y="1535"/>
                    </a:lnTo>
                    <a:lnTo>
                      <a:pt x="98" y="1730"/>
                    </a:lnTo>
                    <a:lnTo>
                      <a:pt x="25" y="1924"/>
                    </a:lnTo>
                    <a:lnTo>
                      <a:pt x="0" y="2144"/>
                    </a:lnTo>
                    <a:lnTo>
                      <a:pt x="0" y="2144"/>
                    </a:lnTo>
                    <a:lnTo>
                      <a:pt x="25" y="2606"/>
                    </a:lnTo>
                    <a:lnTo>
                      <a:pt x="49" y="3069"/>
                    </a:lnTo>
                    <a:lnTo>
                      <a:pt x="98" y="3507"/>
                    </a:lnTo>
                    <a:lnTo>
                      <a:pt x="171" y="3946"/>
                    </a:lnTo>
                    <a:lnTo>
                      <a:pt x="268" y="4336"/>
                    </a:lnTo>
                    <a:lnTo>
                      <a:pt x="366" y="4725"/>
                    </a:lnTo>
                    <a:lnTo>
                      <a:pt x="487" y="5115"/>
                    </a:lnTo>
                    <a:lnTo>
                      <a:pt x="634" y="5480"/>
                    </a:lnTo>
                    <a:lnTo>
                      <a:pt x="780" y="5821"/>
                    </a:lnTo>
                    <a:lnTo>
                      <a:pt x="926" y="6138"/>
                    </a:lnTo>
                    <a:lnTo>
                      <a:pt x="1096" y="6454"/>
                    </a:lnTo>
                    <a:lnTo>
                      <a:pt x="1291" y="6747"/>
                    </a:lnTo>
                    <a:lnTo>
                      <a:pt x="1462" y="7039"/>
                    </a:lnTo>
                    <a:lnTo>
                      <a:pt x="1656" y="7307"/>
                    </a:lnTo>
                    <a:lnTo>
                      <a:pt x="2071" y="7794"/>
                    </a:lnTo>
                    <a:lnTo>
                      <a:pt x="2509" y="8232"/>
                    </a:lnTo>
                    <a:lnTo>
                      <a:pt x="2923" y="8598"/>
                    </a:lnTo>
                    <a:lnTo>
                      <a:pt x="3337" y="8914"/>
                    </a:lnTo>
                    <a:lnTo>
                      <a:pt x="3751" y="9158"/>
                    </a:lnTo>
                    <a:lnTo>
                      <a:pt x="4141" y="9353"/>
                    </a:lnTo>
                    <a:lnTo>
                      <a:pt x="4506" y="9499"/>
                    </a:lnTo>
                    <a:lnTo>
                      <a:pt x="4823" y="9596"/>
                    </a:lnTo>
                    <a:lnTo>
                      <a:pt x="5091" y="9645"/>
                    </a:lnTo>
                    <a:lnTo>
                      <a:pt x="5091" y="9645"/>
                    </a:lnTo>
                    <a:lnTo>
                      <a:pt x="5407" y="10108"/>
                    </a:lnTo>
                    <a:lnTo>
                      <a:pt x="5748" y="10546"/>
                    </a:lnTo>
                    <a:lnTo>
                      <a:pt x="5919" y="10717"/>
                    </a:lnTo>
                    <a:lnTo>
                      <a:pt x="6113" y="10887"/>
                    </a:lnTo>
                    <a:lnTo>
                      <a:pt x="6308" y="11057"/>
                    </a:lnTo>
                    <a:lnTo>
                      <a:pt x="6527" y="11204"/>
                    </a:lnTo>
                    <a:lnTo>
                      <a:pt x="6747" y="11325"/>
                    </a:lnTo>
                    <a:lnTo>
                      <a:pt x="6966" y="11447"/>
                    </a:lnTo>
                    <a:lnTo>
                      <a:pt x="7209" y="11545"/>
                    </a:lnTo>
                    <a:lnTo>
                      <a:pt x="7453" y="11618"/>
                    </a:lnTo>
                    <a:lnTo>
                      <a:pt x="7697" y="11691"/>
                    </a:lnTo>
                    <a:lnTo>
                      <a:pt x="7964" y="11739"/>
                    </a:lnTo>
                    <a:lnTo>
                      <a:pt x="8232" y="11764"/>
                    </a:lnTo>
                    <a:lnTo>
                      <a:pt x="8500" y="11764"/>
                    </a:lnTo>
                    <a:lnTo>
                      <a:pt x="8500" y="11764"/>
                    </a:lnTo>
                    <a:lnTo>
                      <a:pt x="8768" y="11764"/>
                    </a:lnTo>
                    <a:lnTo>
                      <a:pt x="9036" y="11739"/>
                    </a:lnTo>
                    <a:lnTo>
                      <a:pt x="9304" y="11691"/>
                    </a:lnTo>
                    <a:lnTo>
                      <a:pt x="9547" y="11618"/>
                    </a:lnTo>
                    <a:lnTo>
                      <a:pt x="9791" y="11545"/>
                    </a:lnTo>
                    <a:lnTo>
                      <a:pt x="10035" y="11447"/>
                    </a:lnTo>
                    <a:lnTo>
                      <a:pt x="10254" y="11325"/>
                    </a:lnTo>
                    <a:lnTo>
                      <a:pt x="10473" y="11204"/>
                    </a:lnTo>
                    <a:lnTo>
                      <a:pt x="10692" y="11057"/>
                    </a:lnTo>
                    <a:lnTo>
                      <a:pt x="10887" y="10887"/>
                    </a:lnTo>
                    <a:lnTo>
                      <a:pt x="11082" y="10717"/>
                    </a:lnTo>
                    <a:lnTo>
                      <a:pt x="11252" y="10546"/>
                    </a:lnTo>
                    <a:lnTo>
                      <a:pt x="11593" y="10108"/>
                    </a:lnTo>
                    <a:lnTo>
                      <a:pt x="11910" y="9645"/>
                    </a:lnTo>
                    <a:lnTo>
                      <a:pt x="11910" y="9645"/>
                    </a:lnTo>
                    <a:lnTo>
                      <a:pt x="12178" y="9596"/>
                    </a:lnTo>
                    <a:lnTo>
                      <a:pt x="12494" y="9523"/>
                    </a:lnTo>
                    <a:lnTo>
                      <a:pt x="12860" y="9377"/>
                    </a:lnTo>
                    <a:lnTo>
                      <a:pt x="13249" y="9182"/>
                    </a:lnTo>
                    <a:lnTo>
                      <a:pt x="13663" y="8939"/>
                    </a:lnTo>
                    <a:lnTo>
                      <a:pt x="14077" y="8622"/>
                    </a:lnTo>
                    <a:lnTo>
                      <a:pt x="14516" y="8257"/>
                    </a:lnTo>
                    <a:lnTo>
                      <a:pt x="14930" y="7843"/>
                    </a:lnTo>
                    <a:lnTo>
                      <a:pt x="15344" y="7356"/>
                    </a:lnTo>
                    <a:lnTo>
                      <a:pt x="15539" y="7088"/>
                    </a:lnTo>
                    <a:lnTo>
                      <a:pt x="15709" y="6795"/>
                    </a:lnTo>
                    <a:lnTo>
                      <a:pt x="15904" y="6503"/>
                    </a:lnTo>
                    <a:lnTo>
                      <a:pt x="16075" y="6186"/>
                    </a:lnTo>
                    <a:lnTo>
                      <a:pt x="16221" y="5870"/>
                    </a:lnTo>
                    <a:lnTo>
                      <a:pt x="16367" y="5505"/>
                    </a:lnTo>
                    <a:lnTo>
                      <a:pt x="16513" y="5164"/>
                    </a:lnTo>
                    <a:lnTo>
                      <a:pt x="16635" y="4774"/>
                    </a:lnTo>
                    <a:lnTo>
                      <a:pt x="16732" y="4384"/>
                    </a:lnTo>
                    <a:lnTo>
                      <a:pt x="16830" y="3970"/>
                    </a:lnTo>
                    <a:lnTo>
                      <a:pt x="16903" y="3532"/>
                    </a:lnTo>
                    <a:lnTo>
                      <a:pt x="16951" y="3093"/>
                    </a:lnTo>
                    <a:lnTo>
                      <a:pt x="16976" y="2606"/>
                    </a:lnTo>
                    <a:lnTo>
                      <a:pt x="17000" y="2144"/>
                    </a:lnTo>
                    <a:lnTo>
                      <a:pt x="17000" y="2144"/>
                    </a:lnTo>
                    <a:lnTo>
                      <a:pt x="16976" y="1924"/>
                    </a:lnTo>
                    <a:lnTo>
                      <a:pt x="16903" y="1730"/>
                    </a:lnTo>
                    <a:lnTo>
                      <a:pt x="16805" y="1535"/>
                    </a:lnTo>
                    <a:lnTo>
                      <a:pt x="16683" y="1389"/>
                    </a:lnTo>
                    <a:lnTo>
                      <a:pt x="16513" y="1242"/>
                    </a:lnTo>
                    <a:lnTo>
                      <a:pt x="16343" y="1145"/>
                    </a:lnTo>
                    <a:lnTo>
                      <a:pt x="16148" y="1096"/>
                    </a:lnTo>
                    <a:lnTo>
                      <a:pt x="15928" y="1072"/>
                    </a:lnTo>
                    <a:lnTo>
                      <a:pt x="15928" y="1072"/>
                    </a:lnTo>
                    <a:close/>
                    <a:moveTo>
                      <a:pt x="1072" y="2144"/>
                    </a:moveTo>
                    <a:lnTo>
                      <a:pt x="3240" y="2144"/>
                    </a:lnTo>
                    <a:lnTo>
                      <a:pt x="3240" y="2144"/>
                    </a:lnTo>
                    <a:lnTo>
                      <a:pt x="3288" y="3118"/>
                    </a:lnTo>
                    <a:lnTo>
                      <a:pt x="3361" y="4019"/>
                    </a:lnTo>
                    <a:lnTo>
                      <a:pt x="3483" y="4823"/>
                    </a:lnTo>
                    <a:lnTo>
                      <a:pt x="3605" y="5602"/>
                    </a:lnTo>
                    <a:lnTo>
                      <a:pt x="3775" y="6333"/>
                    </a:lnTo>
                    <a:lnTo>
                      <a:pt x="3995" y="7039"/>
                    </a:lnTo>
                    <a:lnTo>
                      <a:pt x="4214" y="7745"/>
                    </a:lnTo>
                    <a:lnTo>
                      <a:pt x="4506" y="8451"/>
                    </a:lnTo>
                    <a:lnTo>
                      <a:pt x="4506" y="8451"/>
                    </a:lnTo>
                    <a:lnTo>
                      <a:pt x="4262" y="8378"/>
                    </a:lnTo>
                    <a:lnTo>
                      <a:pt x="4043" y="8281"/>
                    </a:lnTo>
                    <a:lnTo>
                      <a:pt x="3824" y="8159"/>
                    </a:lnTo>
                    <a:lnTo>
                      <a:pt x="3629" y="8037"/>
                    </a:lnTo>
                    <a:lnTo>
                      <a:pt x="3434" y="7891"/>
                    </a:lnTo>
                    <a:lnTo>
                      <a:pt x="3240" y="7745"/>
                    </a:lnTo>
                    <a:lnTo>
                      <a:pt x="2899" y="7404"/>
                    </a:lnTo>
                    <a:lnTo>
                      <a:pt x="2582" y="7015"/>
                    </a:lnTo>
                    <a:lnTo>
                      <a:pt x="2290" y="6601"/>
                    </a:lnTo>
                    <a:lnTo>
                      <a:pt x="2046" y="6186"/>
                    </a:lnTo>
                    <a:lnTo>
                      <a:pt x="1827" y="5724"/>
                    </a:lnTo>
                    <a:lnTo>
                      <a:pt x="1632" y="5237"/>
                    </a:lnTo>
                    <a:lnTo>
                      <a:pt x="1486" y="4774"/>
                    </a:lnTo>
                    <a:lnTo>
                      <a:pt x="1340" y="4287"/>
                    </a:lnTo>
                    <a:lnTo>
                      <a:pt x="1242" y="3824"/>
                    </a:lnTo>
                    <a:lnTo>
                      <a:pt x="1169" y="3361"/>
                    </a:lnTo>
                    <a:lnTo>
                      <a:pt x="1121" y="2923"/>
                    </a:lnTo>
                    <a:lnTo>
                      <a:pt x="1072" y="2509"/>
                    </a:lnTo>
                    <a:lnTo>
                      <a:pt x="1072" y="2144"/>
                    </a:lnTo>
                    <a:lnTo>
                      <a:pt x="1072" y="2144"/>
                    </a:lnTo>
                    <a:close/>
                    <a:moveTo>
                      <a:pt x="10595" y="4628"/>
                    </a:moveTo>
                    <a:lnTo>
                      <a:pt x="9718" y="5407"/>
                    </a:lnTo>
                    <a:lnTo>
                      <a:pt x="9718" y="5407"/>
                    </a:lnTo>
                    <a:lnTo>
                      <a:pt x="9669" y="5480"/>
                    </a:lnTo>
                    <a:lnTo>
                      <a:pt x="9621" y="5578"/>
                    </a:lnTo>
                    <a:lnTo>
                      <a:pt x="9596" y="5675"/>
                    </a:lnTo>
                    <a:lnTo>
                      <a:pt x="9596" y="5772"/>
                    </a:lnTo>
                    <a:lnTo>
                      <a:pt x="9864" y="6941"/>
                    </a:lnTo>
                    <a:lnTo>
                      <a:pt x="9864" y="6941"/>
                    </a:lnTo>
                    <a:lnTo>
                      <a:pt x="9864" y="7015"/>
                    </a:lnTo>
                    <a:lnTo>
                      <a:pt x="9840" y="7063"/>
                    </a:lnTo>
                    <a:lnTo>
                      <a:pt x="9791" y="7063"/>
                    </a:lnTo>
                    <a:lnTo>
                      <a:pt x="9718" y="7039"/>
                    </a:lnTo>
                    <a:lnTo>
                      <a:pt x="8695" y="6454"/>
                    </a:lnTo>
                    <a:lnTo>
                      <a:pt x="8695" y="6454"/>
                    </a:lnTo>
                    <a:lnTo>
                      <a:pt x="8598" y="6406"/>
                    </a:lnTo>
                    <a:lnTo>
                      <a:pt x="8500" y="6406"/>
                    </a:lnTo>
                    <a:lnTo>
                      <a:pt x="8403" y="6406"/>
                    </a:lnTo>
                    <a:lnTo>
                      <a:pt x="8305" y="6454"/>
                    </a:lnTo>
                    <a:lnTo>
                      <a:pt x="7282" y="7039"/>
                    </a:lnTo>
                    <a:lnTo>
                      <a:pt x="7282" y="7039"/>
                    </a:lnTo>
                    <a:lnTo>
                      <a:pt x="7209" y="7063"/>
                    </a:lnTo>
                    <a:lnTo>
                      <a:pt x="7161" y="7063"/>
                    </a:lnTo>
                    <a:lnTo>
                      <a:pt x="7136" y="7015"/>
                    </a:lnTo>
                    <a:lnTo>
                      <a:pt x="7136" y="6941"/>
                    </a:lnTo>
                    <a:lnTo>
                      <a:pt x="7404" y="5772"/>
                    </a:lnTo>
                    <a:lnTo>
                      <a:pt x="7404" y="5772"/>
                    </a:lnTo>
                    <a:lnTo>
                      <a:pt x="7404" y="5675"/>
                    </a:lnTo>
                    <a:lnTo>
                      <a:pt x="7380" y="5578"/>
                    </a:lnTo>
                    <a:lnTo>
                      <a:pt x="7331" y="5480"/>
                    </a:lnTo>
                    <a:lnTo>
                      <a:pt x="7282" y="5407"/>
                    </a:lnTo>
                    <a:lnTo>
                      <a:pt x="6406" y="4628"/>
                    </a:lnTo>
                    <a:lnTo>
                      <a:pt x="6406" y="4628"/>
                    </a:lnTo>
                    <a:lnTo>
                      <a:pt x="6357" y="4579"/>
                    </a:lnTo>
                    <a:lnTo>
                      <a:pt x="6333" y="4506"/>
                    </a:lnTo>
                    <a:lnTo>
                      <a:pt x="6381" y="4482"/>
                    </a:lnTo>
                    <a:lnTo>
                      <a:pt x="6454" y="4457"/>
                    </a:lnTo>
                    <a:lnTo>
                      <a:pt x="7623" y="4336"/>
                    </a:lnTo>
                    <a:lnTo>
                      <a:pt x="7623" y="4336"/>
                    </a:lnTo>
                    <a:lnTo>
                      <a:pt x="7721" y="4311"/>
                    </a:lnTo>
                    <a:lnTo>
                      <a:pt x="7818" y="4262"/>
                    </a:lnTo>
                    <a:lnTo>
                      <a:pt x="7891" y="4189"/>
                    </a:lnTo>
                    <a:lnTo>
                      <a:pt x="7940" y="4116"/>
                    </a:lnTo>
                    <a:lnTo>
                      <a:pt x="8403" y="3045"/>
                    </a:lnTo>
                    <a:lnTo>
                      <a:pt x="8403" y="3045"/>
                    </a:lnTo>
                    <a:lnTo>
                      <a:pt x="8452" y="2972"/>
                    </a:lnTo>
                    <a:lnTo>
                      <a:pt x="8500" y="2947"/>
                    </a:lnTo>
                    <a:lnTo>
                      <a:pt x="8549" y="2972"/>
                    </a:lnTo>
                    <a:lnTo>
                      <a:pt x="8598" y="3045"/>
                    </a:lnTo>
                    <a:lnTo>
                      <a:pt x="9060" y="4116"/>
                    </a:lnTo>
                    <a:lnTo>
                      <a:pt x="9060" y="4116"/>
                    </a:lnTo>
                    <a:lnTo>
                      <a:pt x="9109" y="4189"/>
                    </a:lnTo>
                    <a:lnTo>
                      <a:pt x="9182" y="4262"/>
                    </a:lnTo>
                    <a:lnTo>
                      <a:pt x="9280" y="4311"/>
                    </a:lnTo>
                    <a:lnTo>
                      <a:pt x="9377" y="4336"/>
                    </a:lnTo>
                    <a:lnTo>
                      <a:pt x="10546" y="4457"/>
                    </a:lnTo>
                    <a:lnTo>
                      <a:pt x="10546" y="4457"/>
                    </a:lnTo>
                    <a:lnTo>
                      <a:pt x="10619" y="4482"/>
                    </a:lnTo>
                    <a:lnTo>
                      <a:pt x="10668" y="4506"/>
                    </a:lnTo>
                    <a:lnTo>
                      <a:pt x="10643" y="4579"/>
                    </a:lnTo>
                    <a:lnTo>
                      <a:pt x="10595" y="4628"/>
                    </a:lnTo>
                    <a:lnTo>
                      <a:pt x="10595" y="4628"/>
                    </a:lnTo>
                    <a:close/>
                    <a:moveTo>
                      <a:pt x="12494" y="8451"/>
                    </a:moveTo>
                    <a:lnTo>
                      <a:pt x="12494" y="8451"/>
                    </a:lnTo>
                    <a:lnTo>
                      <a:pt x="12787" y="7745"/>
                    </a:lnTo>
                    <a:lnTo>
                      <a:pt x="13006" y="7039"/>
                    </a:lnTo>
                    <a:lnTo>
                      <a:pt x="13225" y="6333"/>
                    </a:lnTo>
                    <a:lnTo>
                      <a:pt x="13396" y="5602"/>
                    </a:lnTo>
                    <a:lnTo>
                      <a:pt x="13517" y="4823"/>
                    </a:lnTo>
                    <a:lnTo>
                      <a:pt x="13639" y="4019"/>
                    </a:lnTo>
                    <a:lnTo>
                      <a:pt x="13712" y="3118"/>
                    </a:lnTo>
                    <a:lnTo>
                      <a:pt x="13761" y="2144"/>
                    </a:lnTo>
                    <a:lnTo>
                      <a:pt x="15928" y="2144"/>
                    </a:lnTo>
                    <a:lnTo>
                      <a:pt x="15928" y="2144"/>
                    </a:lnTo>
                    <a:lnTo>
                      <a:pt x="15928" y="2509"/>
                    </a:lnTo>
                    <a:lnTo>
                      <a:pt x="15880" y="2923"/>
                    </a:lnTo>
                    <a:lnTo>
                      <a:pt x="15831" y="3361"/>
                    </a:lnTo>
                    <a:lnTo>
                      <a:pt x="15758" y="3824"/>
                    </a:lnTo>
                    <a:lnTo>
                      <a:pt x="15661" y="4287"/>
                    </a:lnTo>
                    <a:lnTo>
                      <a:pt x="15514" y="4774"/>
                    </a:lnTo>
                    <a:lnTo>
                      <a:pt x="15368" y="5237"/>
                    </a:lnTo>
                    <a:lnTo>
                      <a:pt x="15173" y="5724"/>
                    </a:lnTo>
                    <a:lnTo>
                      <a:pt x="14954" y="6186"/>
                    </a:lnTo>
                    <a:lnTo>
                      <a:pt x="14711" y="6601"/>
                    </a:lnTo>
                    <a:lnTo>
                      <a:pt x="14418" y="7015"/>
                    </a:lnTo>
                    <a:lnTo>
                      <a:pt x="14102" y="7404"/>
                    </a:lnTo>
                    <a:lnTo>
                      <a:pt x="13761" y="7745"/>
                    </a:lnTo>
                    <a:lnTo>
                      <a:pt x="13566" y="7891"/>
                    </a:lnTo>
                    <a:lnTo>
                      <a:pt x="13371" y="8037"/>
                    </a:lnTo>
                    <a:lnTo>
                      <a:pt x="13176" y="8159"/>
                    </a:lnTo>
                    <a:lnTo>
                      <a:pt x="12957" y="8281"/>
                    </a:lnTo>
                    <a:lnTo>
                      <a:pt x="12738" y="8378"/>
                    </a:lnTo>
                    <a:lnTo>
                      <a:pt x="12494" y="8451"/>
                    </a:lnTo>
                    <a:lnTo>
                      <a:pt x="12494" y="8451"/>
                    </a:lnTo>
                    <a:close/>
                  </a:path>
                </a:pathLst>
              </a:custGeom>
              <a:grpFill/>
              <a:ln w="19050" cap="rnd" cmpd="sng">
                <a:solidFill>
                  <a:schemeClr val="bg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3" name="Graphique 12" descr="Livre ouvert contour">
              <a:extLst>
                <a:ext uri="{FF2B5EF4-FFF2-40B4-BE49-F238E27FC236}">
                  <a16:creationId xmlns:a16="http://schemas.microsoft.com/office/drawing/2014/main" id="{B549A478-7A35-A52D-AAFA-BCEE6EE3F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508" y="2894543"/>
              <a:ext cx="639772" cy="639772"/>
            </a:xfrm>
            <a:prstGeom prst="rect">
              <a:avLst/>
            </a:prstGeom>
          </p:spPr>
        </p:pic>
        <p:pic>
          <p:nvPicPr>
            <p:cNvPr id="16" name="Graphique 15" descr="Ordinateur portable contour">
              <a:extLst>
                <a:ext uri="{FF2B5EF4-FFF2-40B4-BE49-F238E27FC236}">
                  <a16:creationId xmlns:a16="http://schemas.microsoft.com/office/drawing/2014/main" id="{C44286CC-9547-D79A-2B28-DBFB99215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074" y="2009339"/>
              <a:ext cx="617206" cy="617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2933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38244C-DA8E-4291-A0DC-55526FFE1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544856F-D28C-4B4D-C3D2-7FE7FF017F03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CO-OP PARTNERSHIPS</a:t>
            </a:r>
            <a:endParaRPr lang="fr-FR" dirty="0">
              <a:latin typeface="Gill Sans Nova Cond XBd" panose="020B0A06020104020203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37E9BBB-0C47-2ADA-0538-A6D98FCD3E9D}"/>
              </a:ext>
            </a:extLst>
          </p:cNvPr>
          <p:cNvSpPr txBox="1"/>
          <p:nvPr/>
        </p:nvSpPr>
        <p:spPr>
          <a:xfrm>
            <a:off x="716280" y="2234304"/>
            <a:ext cx="61806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Kuoni B2B </a:t>
            </a:r>
            <a:r>
              <a:rPr kumimoji="0" lang="fr-FR" sz="20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dinner</a:t>
            </a:r>
            <a:r>
              <a:rPr kumimoji="0" lang="fr-FR" sz="20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early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February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2023,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sponsorship of a travel trade dinner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 in Rouen (Normandy) in partnership with Kuoni to showcase Arizona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30 local travel agencies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Visiteurs roadshow: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sponsorship of a travel trade dinner in Nancy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(Eastern France) in partnership with Visiteurs to showcase Arizona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24 local travel agencies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. Brand USA co-sponsored the event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Image 5" descr="Une image contenant bâtiment, shoji, intérieur, plafond&#10;&#10;Description générée automatiquement">
            <a:extLst>
              <a:ext uri="{FF2B5EF4-FFF2-40B4-BE49-F238E27FC236}">
                <a16:creationId xmlns:a16="http://schemas.microsoft.com/office/drawing/2014/main" id="{214E9CAA-4966-DE98-AA98-B365DF41DC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719917" y="1178676"/>
            <a:ext cx="3432229" cy="4871551"/>
          </a:xfrm>
          <a:prstGeom prst="roundRect">
            <a:avLst>
              <a:gd name="adj" fmla="val 6034"/>
            </a:avLst>
          </a:prstGeom>
          <a:ln>
            <a:noFill/>
          </a:ln>
          <a:effectLst/>
        </p:spPr>
      </p:pic>
      <p:pic>
        <p:nvPicPr>
          <p:cNvPr id="7" name="Graphique 6" descr="Réunion contour">
            <a:extLst>
              <a:ext uri="{FF2B5EF4-FFF2-40B4-BE49-F238E27FC236}">
                <a16:creationId xmlns:a16="http://schemas.microsoft.com/office/drawing/2014/main" id="{467DF987-7536-B560-7743-71AD8CB301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426" y="2602909"/>
            <a:ext cx="582784" cy="582784"/>
          </a:xfrm>
          <a:prstGeom prst="rect">
            <a:avLst/>
          </a:prstGeom>
        </p:spPr>
      </p:pic>
      <p:pic>
        <p:nvPicPr>
          <p:cNvPr id="11" name="Graphique 10" descr="Réunion contour">
            <a:extLst>
              <a:ext uri="{FF2B5EF4-FFF2-40B4-BE49-F238E27FC236}">
                <a16:creationId xmlns:a16="http://schemas.microsoft.com/office/drawing/2014/main" id="{A1810D2F-944C-AEF6-79C6-E81FC09404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426" y="4097965"/>
            <a:ext cx="582784" cy="58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7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38244C-DA8E-4291-A0DC-55526FFE1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24474A6-4B53-C08A-E756-452B1CD800BC}"/>
              </a:ext>
            </a:extLst>
          </p:cNvPr>
          <p:cNvSpPr txBox="1"/>
          <p:nvPr/>
        </p:nvSpPr>
        <p:spPr>
          <a:xfrm>
            <a:off x="716280" y="1775206"/>
            <a:ext cx="59970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Native article on lefigaro.fr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algn="just"/>
            <a:r>
              <a:rPr lang="en-US" sz="2000" dirty="0">
                <a:solidFill>
                  <a:srgbClr val="002060"/>
                </a:solidFill>
              </a:rPr>
              <a:t>Views: 6,282 – average time spent on page: 3’31</a:t>
            </a:r>
          </a:p>
          <a:p>
            <a:pPr algn="just"/>
            <a:endParaRPr lang="en-US" sz="2000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en-US" sz="2000" b="1" dirty="0">
                <a:solidFill>
                  <a:srgbClr val="002060"/>
                </a:solidFill>
              </a:rPr>
              <a:t>Social media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algn="just">
              <a:defRPr/>
            </a:pPr>
            <a:r>
              <a:rPr lang="en-US" sz="2000" dirty="0">
                <a:solidFill>
                  <a:srgbClr val="002060"/>
                </a:solidFill>
              </a:rPr>
              <a:t>12,284 people reached – 790 reactions – 19 comments – 25 shares – 3 saves – 1,016 clicks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en-US" sz="2000" b="1" dirty="0">
                <a:solidFill>
                  <a:srgbClr val="002060"/>
                </a:solidFill>
              </a:rPr>
              <a:t>Newsletter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insert </a:t>
            </a:r>
          </a:p>
          <a:p>
            <a:pPr algn="just">
              <a:defRPr/>
            </a:pPr>
            <a:r>
              <a:rPr lang="en-US" sz="2000" dirty="0">
                <a:solidFill>
                  <a:srgbClr val="002060"/>
                </a:solidFill>
              </a:rPr>
              <a:t>58,877 recipients – 29.41% opening rate – 8.03% reactivity rate – 42 booking quotes generated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algn="just">
              <a:defRPr/>
            </a:pPr>
            <a:r>
              <a:rPr lang="en-US" sz="2000" b="1" dirty="0">
                <a:solidFill>
                  <a:srgbClr val="002060"/>
                </a:solidFill>
              </a:rPr>
              <a:t>N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ew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itinerary: “Balade en Arizona: Cactus, Canyons et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Trésors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Amérindiens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”: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Phoenix &gt; Tucson &gt; Holbrook &gt; Canyon de Chelly &gt; Monument Valley &gt; Page &gt; Grand Canyon &gt; Williams &gt; Seligman &gt; Sedona &gt; Scottsdale</a:t>
            </a:r>
          </a:p>
          <a:p>
            <a:pPr algn="just">
              <a:defRPr/>
            </a:pPr>
            <a:r>
              <a:rPr lang="en-US" sz="1600" dirty="0">
                <a:solidFill>
                  <a:srgbClr val="002060"/>
                </a:solidFill>
              </a:rPr>
              <a:t>Views: 2,951 – average time spent on the page: 3’04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2CE808D-5F73-CE0F-42EB-ABFABC45D27B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CONSUMER ACTIVITIES: MARCO VASCO</a:t>
            </a:r>
            <a:endParaRPr lang="fr-FR" dirty="0">
              <a:latin typeface="Gill Sans Nova Cond XBd" panose="020B0A06020104020203" pitchFamily="34" charset="0"/>
            </a:endParaRPr>
          </a:p>
        </p:txBody>
      </p:sp>
      <p:pic>
        <p:nvPicPr>
          <p:cNvPr id="28" name="Graphique 27" descr="Journal contour">
            <a:extLst>
              <a:ext uri="{FF2B5EF4-FFF2-40B4-BE49-F238E27FC236}">
                <a16:creationId xmlns:a16="http://schemas.microsoft.com/office/drawing/2014/main" id="{1A5FDC7A-5149-BE64-2C15-93BEA864E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710" y="1809931"/>
            <a:ext cx="628570" cy="628570"/>
          </a:xfrm>
          <a:prstGeom prst="rect">
            <a:avLst/>
          </a:prstGeom>
        </p:spPr>
      </p:pic>
      <p:pic>
        <p:nvPicPr>
          <p:cNvPr id="30" name="Graphique 29" descr="Réseau en ligne contour">
            <a:extLst>
              <a:ext uri="{FF2B5EF4-FFF2-40B4-BE49-F238E27FC236}">
                <a16:creationId xmlns:a16="http://schemas.microsoft.com/office/drawing/2014/main" id="{8394D62B-5BAD-87B6-6AA2-E1A6AF0D255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710" y="2920945"/>
            <a:ext cx="577770" cy="577770"/>
          </a:xfrm>
          <a:prstGeom prst="rect">
            <a:avLst/>
          </a:prstGeom>
        </p:spPr>
      </p:pic>
      <p:pic>
        <p:nvPicPr>
          <p:cNvPr id="32" name="Graphique 31" descr="Envoyer contour">
            <a:extLst>
              <a:ext uri="{FF2B5EF4-FFF2-40B4-BE49-F238E27FC236}">
                <a16:creationId xmlns:a16="http://schemas.microsoft.com/office/drawing/2014/main" id="{28044EA4-213E-61DC-FE8D-E28E24DEA71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457" y="4187231"/>
            <a:ext cx="508708" cy="508708"/>
          </a:xfrm>
          <a:prstGeom prst="rect">
            <a:avLst/>
          </a:prstGeom>
        </p:spPr>
      </p:pic>
      <p:pic>
        <p:nvPicPr>
          <p:cNvPr id="34" name="Graphique 33" descr="Double itinéraire avec un chemin contour">
            <a:extLst>
              <a:ext uri="{FF2B5EF4-FFF2-40B4-BE49-F238E27FC236}">
                <a16:creationId xmlns:a16="http://schemas.microsoft.com/office/drawing/2014/main" id="{D2E43F69-F2FF-E5E9-41A8-B7C3D0FEA2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624" y="5164636"/>
            <a:ext cx="628570" cy="687978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508CBB1D-D256-4F71-614C-B29E79B5244C}"/>
              </a:ext>
            </a:extLst>
          </p:cNvPr>
          <p:cNvSpPr txBox="1"/>
          <p:nvPr/>
        </p:nvSpPr>
        <p:spPr>
          <a:xfrm>
            <a:off x="716279" y="1252006"/>
            <a:ext cx="113131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B2C partnership with Marco Vasco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, one of the leading tour operators in France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January 16-30, 2023: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29BF63E-766A-B573-BFCA-99E349ECBBD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18" t="-1" r="4155" b="27577"/>
          <a:stretch/>
        </p:blipFill>
        <p:spPr>
          <a:xfrm>
            <a:off x="7020758" y="1898337"/>
            <a:ext cx="4851050" cy="3266299"/>
          </a:xfrm>
          <a:prstGeom prst="roundRect">
            <a:avLst>
              <a:gd name="adj" fmla="val 6034"/>
            </a:avLst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15705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C619732-3368-49B3-9364-49055BD4B2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2C165717-AA12-4B5B-8BA5-B7CBBFE02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2448733"/>
            <a:ext cx="3549582" cy="175750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Gill Sans Nova Cond XBd" panose="020B0A06020104020203" pitchFamily="34" charset="0"/>
                <a:cs typeface="Biome" panose="020B0502040204020203" pitchFamily="34" charset="0"/>
              </a:rPr>
              <a:t>COUNTRY OVERVIEW</a:t>
            </a:r>
            <a:endParaRPr lang="en-US" sz="5400" b="1" dirty="0">
              <a:solidFill>
                <a:srgbClr val="002060"/>
              </a:solidFill>
              <a:latin typeface="Gill Sans Nova Cond XBd" panose="020B0A06020104020203" pitchFamily="34" charset="0"/>
              <a:cs typeface="Biom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52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38244C-DA8E-4291-A0DC-55526FFE1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24474A6-4B53-C08A-E756-452B1CD800BC}"/>
              </a:ext>
            </a:extLst>
          </p:cNvPr>
          <p:cNvSpPr txBox="1"/>
          <p:nvPr/>
        </p:nvSpPr>
        <p:spPr>
          <a:xfrm>
            <a:off x="716279" y="1985281"/>
            <a:ext cx="599948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Creation of a mini-site,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highlighting several aspects of Arizona,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ranches</a:t>
            </a:r>
            <a:r>
              <a:rPr lang="en-US" sz="2000" b="1" dirty="0">
                <a:solidFill>
                  <a:srgbClr val="002060"/>
                </a:solidFill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luxury and wellness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had </a:t>
            </a:r>
            <a:r>
              <a:rPr lang="en-US" sz="2000" dirty="0">
                <a:solidFill>
                  <a:srgbClr val="002060"/>
                </a:solidFill>
              </a:rPr>
              <a:t>the biggest number of clicks + 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selection of travel offers from tour operator partners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2060"/>
                </a:solidFill>
              </a:rPr>
              <a:t>11,183 views – 2,053 clicks on editorial links – 3,637 clicks on deals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Newsletter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Standalone email: 722,047 members – 7,315 clicks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Top 20 newsletter: 749,080 members – 1,020 clicks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Social Media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1,582 people reached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415EDC4-C991-D48D-8C1B-0AB6629A0158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CONSUMER ACTIVITIES: TRAVELZOO</a:t>
            </a:r>
            <a:endParaRPr lang="fr-FR" dirty="0">
              <a:latin typeface="Gill Sans Nova Cond XBd" panose="020B0A06020104020203" pitchFamily="34" charset="0"/>
            </a:endParaRPr>
          </a:p>
        </p:txBody>
      </p:sp>
      <p:pic>
        <p:nvPicPr>
          <p:cNvPr id="2" name="Graphique 1" descr="Réseau en ligne contour">
            <a:extLst>
              <a:ext uri="{FF2B5EF4-FFF2-40B4-BE49-F238E27FC236}">
                <a16:creationId xmlns:a16="http://schemas.microsoft.com/office/drawing/2014/main" id="{A9918AF0-EE1B-973A-A1C5-E1F49FADB4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26" y="5388441"/>
            <a:ext cx="577770" cy="577770"/>
          </a:xfrm>
          <a:prstGeom prst="rect">
            <a:avLst/>
          </a:prstGeom>
        </p:spPr>
      </p:pic>
      <p:pic>
        <p:nvPicPr>
          <p:cNvPr id="5" name="Graphique 4" descr="Envoyer contour">
            <a:extLst>
              <a:ext uri="{FF2B5EF4-FFF2-40B4-BE49-F238E27FC236}">
                <a16:creationId xmlns:a16="http://schemas.microsoft.com/office/drawing/2014/main" id="{0C872976-E901-3125-590A-E8A2CCD94F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026" y="4185017"/>
            <a:ext cx="508708" cy="508708"/>
          </a:xfrm>
          <a:prstGeom prst="rect">
            <a:avLst/>
          </a:prstGeom>
        </p:spPr>
      </p:pic>
      <p:pic>
        <p:nvPicPr>
          <p:cNvPr id="9" name="Graphique 8" descr="Ordinateur portable contour">
            <a:extLst>
              <a:ext uri="{FF2B5EF4-FFF2-40B4-BE49-F238E27FC236}">
                <a16:creationId xmlns:a16="http://schemas.microsoft.com/office/drawing/2014/main" id="{454D310B-F6C2-5D7A-A7BA-02720C6D23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074" y="1975648"/>
            <a:ext cx="617206" cy="61720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B5633B9-4C4C-3BE2-87C9-262BF1D3BAF2}"/>
              </a:ext>
            </a:extLst>
          </p:cNvPr>
          <p:cNvSpPr txBox="1"/>
          <p:nvPr/>
        </p:nvSpPr>
        <p:spPr>
          <a:xfrm>
            <a:off x="716279" y="1252006"/>
            <a:ext cx="65074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B2C campaign with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Travelzoo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, January 19-February 8, 2023: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DCB5197-2515-44BC-3950-FA2CE126A1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0256" y="1898338"/>
            <a:ext cx="4904878" cy="3490104"/>
          </a:xfrm>
          <a:prstGeom prst="roundRect">
            <a:avLst>
              <a:gd name="adj" fmla="val 6034"/>
            </a:avLst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27089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38244C-DA8E-4291-A0DC-55526FFE1C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00A991A-C0C0-4F30-3BDC-B14C838E38F1}"/>
              </a:ext>
            </a:extLst>
          </p:cNvPr>
          <p:cNvSpPr txBox="1"/>
          <p:nvPr/>
        </p:nvSpPr>
        <p:spPr>
          <a:xfrm>
            <a:off x="716280" y="1875514"/>
            <a:ext cx="604333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Participation to a consumer event at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Les Ateliers du Voyage’s flagship store, </a:t>
            </a:r>
            <a:r>
              <a:rPr lang="en-US" sz="2000" dirty="0">
                <a:solidFill>
                  <a:srgbClr val="002060"/>
                </a:solidFill>
              </a:rPr>
              <a:t>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 June 13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, 2023,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Part of Kuoni’s group, Les Ateliers du Voyage is 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upscale tour operator specializing in tailor-made travel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Arizona was the only U.S. destination present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, alongside other destinations like Peru, India, French Polynesia…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40 </a:t>
            </a:r>
            <a:r>
              <a:rPr lang="en-US" sz="2000" b="1" dirty="0">
                <a:solidFill>
                  <a:srgbClr val="002060"/>
                </a:solidFill>
              </a:rPr>
              <a:t>of their top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clients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attended the event </a:t>
            </a:r>
          </a:p>
        </p:txBody>
      </p:sp>
      <p:pic>
        <p:nvPicPr>
          <p:cNvPr id="6" name="Image 5" descr="Une image contenant intérieur, art, livre, exposition&#10;&#10;Description générée automatiquement">
            <a:extLst>
              <a:ext uri="{FF2B5EF4-FFF2-40B4-BE49-F238E27FC236}">
                <a16:creationId xmlns:a16="http://schemas.microsoft.com/office/drawing/2014/main" id="{E2A2563C-85D8-60C4-C3BC-853BE14E0B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3"/>
          <a:stretch/>
        </p:blipFill>
        <p:spPr>
          <a:xfrm rot="5400000">
            <a:off x="7719916" y="1178676"/>
            <a:ext cx="3432228" cy="4871551"/>
          </a:xfrm>
          <a:prstGeom prst="roundRect">
            <a:avLst>
              <a:gd name="adj" fmla="val 6034"/>
            </a:avLst>
          </a:prstGeom>
          <a:ln>
            <a:noFill/>
          </a:ln>
          <a:effectLst/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EF0A337-3BA1-6B5F-76AF-D16B0C537FF1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CONSUMER ACTIVITIES: LES ATELIERS DU VOYAGE</a:t>
            </a:r>
            <a:endParaRPr lang="fr-FR" dirty="0">
              <a:latin typeface="Gill Sans Nova Cond XBd" panose="020B0A06020104020203" pitchFamily="34" charset="0"/>
            </a:endParaRPr>
          </a:p>
        </p:txBody>
      </p:sp>
      <p:pic>
        <p:nvPicPr>
          <p:cNvPr id="13" name="Graphique 12" descr="Globe contour">
            <a:extLst>
              <a:ext uri="{FF2B5EF4-FFF2-40B4-BE49-F238E27FC236}">
                <a16:creationId xmlns:a16="http://schemas.microsoft.com/office/drawing/2014/main" id="{619384F2-01E6-0F35-C1DF-0FCD24DAF83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675" y="2898427"/>
            <a:ext cx="556616" cy="556616"/>
          </a:xfrm>
          <a:prstGeom prst="rect">
            <a:avLst/>
          </a:prstGeom>
        </p:spPr>
      </p:pic>
      <p:pic>
        <p:nvPicPr>
          <p:cNvPr id="14" name="Graphique 13" descr="Cactus contour">
            <a:extLst>
              <a:ext uri="{FF2B5EF4-FFF2-40B4-BE49-F238E27FC236}">
                <a16:creationId xmlns:a16="http://schemas.microsoft.com/office/drawing/2014/main" id="{74F1C56E-F413-C595-4ACB-CE6D59D3D1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126" y="3922394"/>
            <a:ext cx="618436" cy="618436"/>
          </a:xfrm>
          <a:prstGeom prst="rect">
            <a:avLst/>
          </a:prstGeom>
        </p:spPr>
      </p:pic>
      <p:pic>
        <p:nvPicPr>
          <p:cNvPr id="16" name="Graphique 15" descr="Public cible contour">
            <a:extLst>
              <a:ext uri="{FF2B5EF4-FFF2-40B4-BE49-F238E27FC236}">
                <a16:creationId xmlns:a16="http://schemas.microsoft.com/office/drawing/2014/main" id="{60C3168F-4E9D-86C8-7D94-4EBBE30E62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855" y="4806401"/>
            <a:ext cx="618436" cy="618436"/>
          </a:xfrm>
          <a:prstGeom prst="rect">
            <a:avLst/>
          </a:prstGeom>
        </p:spPr>
      </p:pic>
      <p:grpSp>
        <p:nvGrpSpPr>
          <p:cNvPr id="19" name="Google Shape;754;p47">
            <a:extLst>
              <a:ext uri="{FF2B5EF4-FFF2-40B4-BE49-F238E27FC236}">
                <a16:creationId xmlns:a16="http://schemas.microsoft.com/office/drawing/2014/main" id="{E8FAD67B-314E-677B-8ECC-25530549627D}"/>
              </a:ext>
            </a:extLst>
          </p:cNvPr>
          <p:cNvGrpSpPr/>
          <p:nvPr/>
        </p:nvGrpSpPr>
        <p:grpSpPr>
          <a:xfrm>
            <a:off x="185375" y="2025186"/>
            <a:ext cx="511612" cy="484333"/>
            <a:chOff x="6618700" y="1635475"/>
            <a:chExt cx="456675" cy="432325"/>
          </a:xfrm>
          <a:solidFill>
            <a:schemeClr val="bg2"/>
          </a:solidFill>
        </p:grpSpPr>
        <p:sp>
          <p:nvSpPr>
            <p:cNvPr id="20" name="Google Shape;755;p47">
              <a:extLst>
                <a:ext uri="{FF2B5EF4-FFF2-40B4-BE49-F238E27FC236}">
                  <a16:creationId xmlns:a16="http://schemas.microsoft.com/office/drawing/2014/main" id="{6B94AFF7-1B1C-334F-D834-79593D7E7A93}"/>
                </a:ext>
              </a:extLst>
            </p:cNvPr>
            <p:cNvSpPr/>
            <p:nvPr/>
          </p:nvSpPr>
          <p:spPr>
            <a:xfrm>
              <a:off x="6663775" y="1904000"/>
              <a:ext cx="117525" cy="163800"/>
            </a:xfrm>
            <a:custGeom>
              <a:avLst/>
              <a:gdLst/>
              <a:ahLst/>
              <a:cxnLst/>
              <a:rect l="l" t="t" r="r" b="b"/>
              <a:pathLst>
                <a:path w="4701" h="6552" fill="none" extrusionOk="0">
                  <a:moveTo>
                    <a:pt x="0" y="0"/>
                  </a:moveTo>
                  <a:lnTo>
                    <a:pt x="512" y="6016"/>
                  </a:lnTo>
                  <a:lnTo>
                    <a:pt x="512" y="6016"/>
                  </a:lnTo>
                  <a:lnTo>
                    <a:pt x="536" y="6138"/>
                  </a:lnTo>
                  <a:lnTo>
                    <a:pt x="585" y="6235"/>
                  </a:lnTo>
                  <a:lnTo>
                    <a:pt x="633" y="6332"/>
                  </a:lnTo>
                  <a:lnTo>
                    <a:pt x="706" y="6406"/>
                  </a:lnTo>
                  <a:lnTo>
                    <a:pt x="804" y="6454"/>
                  </a:lnTo>
                  <a:lnTo>
                    <a:pt x="877" y="6503"/>
                  </a:lnTo>
                  <a:lnTo>
                    <a:pt x="999" y="6552"/>
                  </a:lnTo>
                  <a:lnTo>
                    <a:pt x="1096" y="6552"/>
                  </a:lnTo>
                  <a:lnTo>
                    <a:pt x="4116" y="6552"/>
                  </a:lnTo>
                  <a:lnTo>
                    <a:pt x="4116" y="6552"/>
                  </a:lnTo>
                  <a:lnTo>
                    <a:pt x="4238" y="6527"/>
                  </a:lnTo>
                  <a:lnTo>
                    <a:pt x="4360" y="6503"/>
                  </a:lnTo>
                  <a:lnTo>
                    <a:pt x="4457" y="6430"/>
                  </a:lnTo>
                  <a:lnTo>
                    <a:pt x="4554" y="6332"/>
                  </a:lnTo>
                  <a:lnTo>
                    <a:pt x="4554" y="6332"/>
                  </a:lnTo>
                  <a:lnTo>
                    <a:pt x="4628" y="6235"/>
                  </a:lnTo>
                  <a:lnTo>
                    <a:pt x="4676" y="6113"/>
                  </a:lnTo>
                  <a:lnTo>
                    <a:pt x="4701" y="5991"/>
                  </a:lnTo>
                  <a:lnTo>
                    <a:pt x="4676" y="5845"/>
                  </a:lnTo>
                  <a:lnTo>
                    <a:pt x="3678" y="98"/>
                  </a:lnTo>
                </a:path>
              </a:pathLst>
            </a:custGeom>
            <a:grp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756;p47">
              <a:extLst>
                <a:ext uri="{FF2B5EF4-FFF2-40B4-BE49-F238E27FC236}">
                  <a16:creationId xmlns:a16="http://schemas.microsoft.com/office/drawing/2014/main" id="{5F1960A6-6EFA-8DE4-3324-8F6217E84444}"/>
                </a:ext>
              </a:extLst>
            </p:cNvPr>
            <p:cNvSpPr/>
            <p:nvPr/>
          </p:nvSpPr>
          <p:spPr>
            <a:xfrm>
              <a:off x="7046125" y="1775525"/>
              <a:ext cx="29250" cy="99275"/>
            </a:xfrm>
            <a:custGeom>
              <a:avLst/>
              <a:gdLst/>
              <a:ahLst/>
              <a:cxnLst/>
              <a:rect l="l" t="t" r="r" b="b"/>
              <a:pathLst>
                <a:path w="1170" h="3971" fill="none" extrusionOk="0">
                  <a:moveTo>
                    <a:pt x="1" y="3970"/>
                  </a:moveTo>
                  <a:lnTo>
                    <a:pt x="1" y="3970"/>
                  </a:lnTo>
                  <a:lnTo>
                    <a:pt x="245" y="3824"/>
                  </a:lnTo>
                  <a:lnTo>
                    <a:pt x="488" y="3629"/>
                  </a:lnTo>
                  <a:lnTo>
                    <a:pt x="683" y="3410"/>
                  </a:lnTo>
                  <a:lnTo>
                    <a:pt x="853" y="3166"/>
                  </a:lnTo>
                  <a:lnTo>
                    <a:pt x="1000" y="2898"/>
                  </a:lnTo>
                  <a:lnTo>
                    <a:pt x="1097" y="2606"/>
                  </a:lnTo>
                  <a:lnTo>
                    <a:pt x="1170" y="2314"/>
                  </a:lnTo>
                  <a:lnTo>
                    <a:pt x="1170" y="1997"/>
                  </a:lnTo>
                  <a:lnTo>
                    <a:pt x="1170" y="1997"/>
                  </a:lnTo>
                  <a:lnTo>
                    <a:pt x="1170" y="1681"/>
                  </a:lnTo>
                  <a:lnTo>
                    <a:pt x="1097" y="1364"/>
                  </a:lnTo>
                  <a:lnTo>
                    <a:pt x="1000" y="1096"/>
                  </a:lnTo>
                  <a:lnTo>
                    <a:pt x="853" y="828"/>
                  </a:lnTo>
                  <a:lnTo>
                    <a:pt x="683" y="585"/>
                  </a:lnTo>
                  <a:lnTo>
                    <a:pt x="488" y="366"/>
                  </a:lnTo>
                  <a:lnTo>
                    <a:pt x="245" y="171"/>
                  </a:lnTo>
                  <a:lnTo>
                    <a:pt x="1" y="0"/>
                  </a:lnTo>
                </a:path>
              </a:pathLst>
            </a:custGeom>
            <a:grp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757;p47">
              <a:extLst>
                <a:ext uri="{FF2B5EF4-FFF2-40B4-BE49-F238E27FC236}">
                  <a16:creationId xmlns:a16="http://schemas.microsoft.com/office/drawing/2014/main" id="{E01DB19B-9396-5747-3124-FD2137558245}"/>
                </a:ext>
              </a:extLst>
            </p:cNvPr>
            <p:cNvSpPr/>
            <p:nvPr/>
          </p:nvSpPr>
          <p:spPr>
            <a:xfrm>
              <a:off x="6618700" y="1751775"/>
              <a:ext cx="96850" cy="146750"/>
            </a:xfrm>
            <a:custGeom>
              <a:avLst/>
              <a:gdLst/>
              <a:ahLst/>
              <a:cxnLst/>
              <a:rect l="l" t="t" r="r" b="b"/>
              <a:pathLst>
                <a:path w="3874" h="5870" fill="none" extrusionOk="0">
                  <a:moveTo>
                    <a:pt x="3873" y="0"/>
                  </a:moveTo>
                  <a:lnTo>
                    <a:pt x="3873" y="0"/>
                  </a:lnTo>
                  <a:lnTo>
                    <a:pt x="2704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560" y="25"/>
                  </a:lnTo>
                  <a:lnTo>
                    <a:pt x="1413" y="49"/>
                  </a:lnTo>
                  <a:lnTo>
                    <a:pt x="1243" y="98"/>
                  </a:lnTo>
                  <a:lnTo>
                    <a:pt x="1097" y="147"/>
                  </a:lnTo>
                  <a:lnTo>
                    <a:pt x="926" y="244"/>
                  </a:lnTo>
                  <a:lnTo>
                    <a:pt x="780" y="317"/>
                  </a:lnTo>
                  <a:lnTo>
                    <a:pt x="658" y="439"/>
                  </a:lnTo>
                  <a:lnTo>
                    <a:pt x="537" y="536"/>
                  </a:lnTo>
                  <a:lnTo>
                    <a:pt x="415" y="682"/>
                  </a:lnTo>
                  <a:lnTo>
                    <a:pt x="293" y="804"/>
                  </a:lnTo>
                  <a:lnTo>
                    <a:pt x="220" y="950"/>
                  </a:lnTo>
                  <a:lnTo>
                    <a:pt x="147" y="1096"/>
                  </a:lnTo>
                  <a:lnTo>
                    <a:pt x="74" y="1267"/>
                  </a:lnTo>
                  <a:lnTo>
                    <a:pt x="25" y="1437"/>
                  </a:lnTo>
                  <a:lnTo>
                    <a:pt x="1" y="1583"/>
                  </a:lnTo>
                  <a:lnTo>
                    <a:pt x="1" y="1754"/>
                  </a:lnTo>
                  <a:lnTo>
                    <a:pt x="1" y="4092"/>
                  </a:lnTo>
                  <a:lnTo>
                    <a:pt x="1" y="4092"/>
                  </a:lnTo>
                  <a:lnTo>
                    <a:pt x="1" y="4263"/>
                  </a:lnTo>
                  <a:lnTo>
                    <a:pt x="25" y="4433"/>
                  </a:lnTo>
                  <a:lnTo>
                    <a:pt x="74" y="4579"/>
                  </a:lnTo>
                  <a:lnTo>
                    <a:pt x="147" y="4750"/>
                  </a:lnTo>
                  <a:lnTo>
                    <a:pt x="220" y="4896"/>
                  </a:lnTo>
                  <a:lnTo>
                    <a:pt x="293" y="5042"/>
                  </a:lnTo>
                  <a:lnTo>
                    <a:pt x="415" y="5188"/>
                  </a:lnTo>
                  <a:lnTo>
                    <a:pt x="537" y="5310"/>
                  </a:lnTo>
                  <a:lnTo>
                    <a:pt x="658" y="5407"/>
                  </a:lnTo>
                  <a:lnTo>
                    <a:pt x="780" y="5529"/>
                  </a:lnTo>
                  <a:lnTo>
                    <a:pt x="926" y="5626"/>
                  </a:lnTo>
                  <a:lnTo>
                    <a:pt x="1097" y="5699"/>
                  </a:lnTo>
                  <a:lnTo>
                    <a:pt x="1243" y="5748"/>
                  </a:lnTo>
                  <a:lnTo>
                    <a:pt x="1413" y="5797"/>
                  </a:lnTo>
                  <a:lnTo>
                    <a:pt x="1560" y="5821"/>
                  </a:lnTo>
                  <a:lnTo>
                    <a:pt x="1730" y="5846"/>
                  </a:lnTo>
                  <a:lnTo>
                    <a:pt x="1730" y="5846"/>
                  </a:lnTo>
                  <a:lnTo>
                    <a:pt x="2704" y="5846"/>
                  </a:lnTo>
                  <a:lnTo>
                    <a:pt x="3873" y="5870"/>
                  </a:lnTo>
                </a:path>
              </a:pathLst>
            </a:custGeom>
            <a:grp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758;p47">
              <a:extLst>
                <a:ext uri="{FF2B5EF4-FFF2-40B4-BE49-F238E27FC236}">
                  <a16:creationId xmlns:a16="http://schemas.microsoft.com/office/drawing/2014/main" id="{C6E1ECEE-B1C3-FFA3-9801-E342660E7B27}"/>
                </a:ext>
              </a:extLst>
            </p:cNvPr>
            <p:cNvSpPr/>
            <p:nvPr/>
          </p:nvSpPr>
          <p:spPr>
            <a:xfrm>
              <a:off x="6721600" y="1660450"/>
              <a:ext cx="278900" cy="329425"/>
            </a:xfrm>
            <a:custGeom>
              <a:avLst/>
              <a:gdLst/>
              <a:ahLst/>
              <a:cxnLst/>
              <a:rect l="l" t="t" r="r" b="b"/>
              <a:pathLst>
                <a:path w="11156" h="13177" fill="none" extrusionOk="0">
                  <a:moveTo>
                    <a:pt x="11155" y="0"/>
                  </a:moveTo>
                  <a:lnTo>
                    <a:pt x="11155" y="0"/>
                  </a:lnTo>
                  <a:lnTo>
                    <a:pt x="10766" y="317"/>
                  </a:lnTo>
                  <a:lnTo>
                    <a:pt x="10352" y="609"/>
                  </a:lnTo>
                  <a:lnTo>
                    <a:pt x="9938" y="901"/>
                  </a:lnTo>
                  <a:lnTo>
                    <a:pt x="9524" y="1169"/>
                  </a:lnTo>
                  <a:lnTo>
                    <a:pt x="9085" y="1413"/>
                  </a:lnTo>
                  <a:lnTo>
                    <a:pt x="8671" y="1632"/>
                  </a:lnTo>
                  <a:lnTo>
                    <a:pt x="7843" y="2046"/>
                  </a:lnTo>
                  <a:lnTo>
                    <a:pt x="7015" y="2387"/>
                  </a:lnTo>
                  <a:lnTo>
                    <a:pt x="6211" y="2679"/>
                  </a:lnTo>
                  <a:lnTo>
                    <a:pt x="5456" y="2898"/>
                  </a:lnTo>
                  <a:lnTo>
                    <a:pt x="4774" y="3093"/>
                  </a:lnTo>
                  <a:lnTo>
                    <a:pt x="4774" y="3093"/>
                  </a:lnTo>
                  <a:lnTo>
                    <a:pt x="4239" y="3215"/>
                  </a:lnTo>
                  <a:lnTo>
                    <a:pt x="3678" y="3312"/>
                  </a:lnTo>
                  <a:lnTo>
                    <a:pt x="3070" y="3410"/>
                  </a:lnTo>
                  <a:lnTo>
                    <a:pt x="2461" y="3459"/>
                  </a:lnTo>
                  <a:lnTo>
                    <a:pt x="1219" y="3580"/>
                  </a:lnTo>
                  <a:lnTo>
                    <a:pt x="1" y="3629"/>
                  </a:lnTo>
                  <a:lnTo>
                    <a:pt x="1" y="9523"/>
                  </a:lnTo>
                  <a:lnTo>
                    <a:pt x="1" y="9523"/>
                  </a:lnTo>
                  <a:lnTo>
                    <a:pt x="1219" y="9596"/>
                  </a:lnTo>
                  <a:lnTo>
                    <a:pt x="2461" y="9693"/>
                  </a:lnTo>
                  <a:lnTo>
                    <a:pt x="3070" y="9767"/>
                  </a:lnTo>
                  <a:lnTo>
                    <a:pt x="3678" y="9840"/>
                  </a:lnTo>
                  <a:lnTo>
                    <a:pt x="4239" y="9937"/>
                  </a:lnTo>
                  <a:lnTo>
                    <a:pt x="4774" y="10059"/>
                  </a:lnTo>
                  <a:lnTo>
                    <a:pt x="4774" y="10059"/>
                  </a:lnTo>
                  <a:lnTo>
                    <a:pt x="5456" y="10254"/>
                  </a:lnTo>
                  <a:lnTo>
                    <a:pt x="6211" y="10497"/>
                  </a:lnTo>
                  <a:lnTo>
                    <a:pt x="7015" y="10765"/>
                  </a:lnTo>
                  <a:lnTo>
                    <a:pt x="7843" y="11130"/>
                  </a:lnTo>
                  <a:lnTo>
                    <a:pt x="8671" y="11520"/>
                  </a:lnTo>
                  <a:lnTo>
                    <a:pt x="9085" y="11764"/>
                  </a:lnTo>
                  <a:lnTo>
                    <a:pt x="9524" y="12007"/>
                  </a:lnTo>
                  <a:lnTo>
                    <a:pt x="9938" y="12251"/>
                  </a:lnTo>
                  <a:lnTo>
                    <a:pt x="10352" y="12543"/>
                  </a:lnTo>
                  <a:lnTo>
                    <a:pt x="10766" y="12835"/>
                  </a:lnTo>
                  <a:lnTo>
                    <a:pt x="11155" y="13176"/>
                  </a:lnTo>
                </a:path>
              </a:pathLst>
            </a:custGeom>
            <a:grp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759;p47">
              <a:extLst>
                <a:ext uri="{FF2B5EF4-FFF2-40B4-BE49-F238E27FC236}">
                  <a16:creationId xmlns:a16="http://schemas.microsoft.com/office/drawing/2014/main" id="{60795980-7DB0-457C-2165-C171769DCD04}"/>
                </a:ext>
              </a:extLst>
            </p:cNvPr>
            <p:cNvSpPr/>
            <p:nvPr/>
          </p:nvSpPr>
          <p:spPr>
            <a:xfrm>
              <a:off x="7006550" y="1635475"/>
              <a:ext cx="34750" cy="378750"/>
            </a:xfrm>
            <a:custGeom>
              <a:avLst/>
              <a:gdLst/>
              <a:ahLst/>
              <a:cxnLst/>
              <a:rect l="l" t="t" r="r" b="b"/>
              <a:pathLst>
                <a:path w="1390" h="15150" fill="none" extrusionOk="0">
                  <a:moveTo>
                    <a:pt x="1024" y="49"/>
                  </a:moveTo>
                  <a:lnTo>
                    <a:pt x="1024" y="49"/>
                  </a:lnTo>
                  <a:lnTo>
                    <a:pt x="902" y="1"/>
                  </a:lnTo>
                  <a:lnTo>
                    <a:pt x="805" y="1"/>
                  </a:lnTo>
                  <a:lnTo>
                    <a:pt x="805" y="1"/>
                  </a:lnTo>
                  <a:lnTo>
                    <a:pt x="683" y="1"/>
                  </a:lnTo>
                  <a:lnTo>
                    <a:pt x="585" y="49"/>
                  </a:lnTo>
                  <a:lnTo>
                    <a:pt x="464" y="98"/>
                  </a:lnTo>
                  <a:lnTo>
                    <a:pt x="391" y="171"/>
                  </a:lnTo>
                  <a:lnTo>
                    <a:pt x="391" y="171"/>
                  </a:lnTo>
                  <a:lnTo>
                    <a:pt x="1" y="536"/>
                  </a:lnTo>
                  <a:lnTo>
                    <a:pt x="1" y="14638"/>
                  </a:lnTo>
                  <a:lnTo>
                    <a:pt x="1" y="14638"/>
                  </a:lnTo>
                  <a:lnTo>
                    <a:pt x="391" y="14979"/>
                  </a:lnTo>
                  <a:lnTo>
                    <a:pt x="391" y="14979"/>
                  </a:lnTo>
                  <a:lnTo>
                    <a:pt x="464" y="15052"/>
                  </a:lnTo>
                  <a:lnTo>
                    <a:pt x="585" y="15101"/>
                  </a:lnTo>
                  <a:lnTo>
                    <a:pt x="683" y="15149"/>
                  </a:lnTo>
                  <a:lnTo>
                    <a:pt x="805" y="15149"/>
                  </a:lnTo>
                  <a:lnTo>
                    <a:pt x="805" y="15149"/>
                  </a:lnTo>
                  <a:lnTo>
                    <a:pt x="902" y="15149"/>
                  </a:lnTo>
                  <a:lnTo>
                    <a:pt x="1024" y="15101"/>
                  </a:lnTo>
                  <a:lnTo>
                    <a:pt x="1024" y="15101"/>
                  </a:lnTo>
                  <a:lnTo>
                    <a:pt x="1170" y="15028"/>
                  </a:lnTo>
                  <a:lnTo>
                    <a:pt x="1292" y="14906"/>
                  </a:lnTo>
                  <a:lnTo>
                    <a:pt x="1365" y="14735"/>
                  </a:lnTo>
                  <a:lnTo>
                    <a:pt x="1389" y="14565"/>
                  </a:lnTo>
                  <a:lnTo>
                    <a:pt x="1389" y="585"/>
                  </a:lnTo>
                  <a:lnTo>
                    <a:pt x="1389" y="585"/>
                  </a:lnTo>
                  <a:lnTo>
                    <a:pt x="1365" y="415"/>
                  </a:lnTo>
                  <a:lnTo>
                    <a:pt x="1292" y="269"/>
                  </a:lnTo>
                  <a:lnTo>
                    <a:pt x="1170" y="122"/>
                  </a:lnTo>
                  <a:lnTo>
                    <a:pt x="1024" y="49"/>
                  </a:lnTo>
                  <a:lnTo>
                    <a:pt x="1024" y="49"/>
                  </a:lnTo>
                  <a:close/>
                </a:path>
              </a:pathLst>
            </a:custGeom>
            <a:grp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410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9C2BDAF-D709-4C77-8F40-FE62CE4C2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88" y="1853800"/>
            <a:ext cx="4016432" cy="235244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PR ACHIEVEMENTS &amp; </a:t>
            </a:r>
            <a:br>
              <a:rPr lang="en-US" sz="4800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</a:br>
            <a:r>
              <a:rPr lang="en-US" sz="4800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ACTIVITIES</a:t>
            </a:r>
            <a:endParaRPr lang="en-US" b="1" dirty="0">
              <a:solidFill>
                <a:srgbClr val="002060"/>
              </a:solidFill>
              <a:latin typeface="Gill Sans Nova Cond XBd" panose="020B0A06020104020203" pitchFamily="34" charset="0"/>
            </a:endParaRPr>
          </a:p>
        </p:txBody>
      </p:sp>
      <p:sp>
        <p:nvSpPr>
          <p:cNvPr id="6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2F6077E-0CDA-47B0-8E02-B532ADCB2B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05085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38244C-DA8E-4291-A0DC-55526FFE1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5096C4A-C77E-9452-2920-B69A2DB38C04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KEY PERFORMANCE INDICATORS</a:t>
            </a:r>
            <a:endParaRPr lang="fr-FR" dirty="0">
              <a:latin typeface="Gill Sans Nova Cond XBd" panose="020B0A06020104020203" pitchFamily="34" charset="0"/>
            </a:endParaRPr>
          </a:p>
        </p:txBody>
      </p:sp>
      <p:sp>
        <p:nvSpPr>
          <p:cNvPr id="38" name="Google Shape;793;p47">
            <a:extLst>
              <a:ext uri="{FF2B5EF4-FFF2-40B4-BE49-F238E27FC236}">
                <a16:creationId xmlns:a16="http://schemas.microsoft.com/office/drawing/2014/main" id="{5A3434BC-E791-3BC9-32BC-A361DA63B774}"/>
              </a:ext>
            </a:extLst>
          </p:cNvPr>
          <p:cNvSpPr/>
          <p:nvPr/>
        </p:nvSpPr>
        <p:spPr>
          <a:xfrm>
            <a:off x="761998" y="3343873"/>
            <a:ext cx="425763" cy="448884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9050" cap="rnd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Graphique 1" descr="Envoyer contour">
            <a:extLst>
              <a:ext uri="{FF2B5EF4-FFF2-40B4-BE49-F238E27FC236}">
                <a16:creationId xmlns:a16="http://schemas.microsoft.com/office/drawing/2014/main" id="{40BBA8C9-0E16-0FC4-7D82-7C2922E89B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7189" y="2390584"/>
            <a:ext cx="575381" cy="575381"/>
          </a:xfrm>
          <a:prstGeom prst="rect">
            <a:avLst/>
          </a:prstGeom>
        </p:spPr>
      </p:pic>
      <p:pic>
        <p:nvPicPr>
          <p:cNvPr id="15" name="Graphique 14" descr="Voyage contour">
            <a:extLst>
              <a:ext uri="{FF2B5EF4-FFF2-40B4-BE49-F238E27FC236}">
                <a16:creationId xmlns:a16="http://schemas.microsoft.com/office/drawing/2014/main" id="{76A451B2-FFDD-FE50-B940-744AD0BD41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1394" y="1388643"/>
            <a:ext cx="628570" cy="628570"/>
          </a:xfrm>
          <a:prstGeom prst="rect">
            <a:avLst/>
          </a:prstGeom>
        </p:spPr>
      </p:pic>
      <p:pic>
        <p:nvPicPr>
          <p:cNvPr id="16" name="Graphique 15" descr="Journal contour">
            <a:extLst>
              <a:ext uri="{FF2B5EF4-FFF2-40B4-BE49-F238E27FC236}">
                <a16:creationId xmlns:a16="http://schemas.microsoft.com/office/drawing/2014/main" id="{9BCD72A4-377F-3B4B-FA69-171E361C18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0594" y="3981393"/>
            <a:ext cx="628570" cy="628570"/>
          </a:xfrm>
          <a:prstGeom prst="rect">
            <a:avLst/>
          </a:prstGeom>
        </p:spPr>
      </p:pic>
      <p:pic>
        <p:nvPicPr>
          <p:cNvPr id="18" name="Graphique 17" descr="Réseaux sociaux contour">
            <a:extLst>
              <a:ext uri="{FF2B5EF4-FFF2-40B4-BE49-F238E27FC236}">
                <a16:creationId xmlns:a16="http://schemas.microsoft.com/office/drawing/2014/main" id="{185F1030-A2EF-8942-B7F7-56FDAABADF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5115" y="4651329"/>
            <a:ext cx="719528" cy="719528"/>
          </a:xfrm>
          <a:prstGeom prst="rect">
            <a:avLst/>
          </a:prstGeom>
        </p:spPr>
      </p:pic>
      <p:grpSp>
        <p:nvGrpSpPr>
          <p:cNvPr id="19" name="Google Shape;820;p47">
            <a:extLst>
              <a:ext uri="{FF2B5EF4-FFF2-40B4-BE49-F238E27FC236}">
                <a16:creationId xmlns:a16="http://schemas.microsoft.com/office/drawing/2014/main" id="{958744DB-CE32-28EE-47EB-041AE9351D0E}"/>
              </a:ext>
            </a:extLst>
          </p:cNvPr>
          <p:cNvGrpSpPr/>
          <p:nvPr/>
        </p:nvGrpSpPr>
        <p:grpSpPr>
          <a:xfrm flipH="1">
            <a:off x="710122" y="5517968"/>
            <a:ext cx="529515" cy="406689"/>
            <a:chOff x="568950" y="3686775"/>
            <a:chExt cx="472500" cy="362900"/>
          </a:xfrm>
          <a:solidFill>
            <a:schemeClr val="bg2"/>
          </a:solidFill>
        </p:grpSpPr>
        <p:sp>
          <p:nvSpPr>
            <p:cNvPr id="20" name="Google Shape;821;p47">
              <a:extLst>
                <a:ext uri="{FF2B5EF4-FFF2-40B4-BE49-F238E27FC236}">
                  <a16:creationId xmlns:a16="http://schemas.microsoft.com/office/drawing/2014/main" id="{F5344815-BCFB-FF8E-FADA-178B4CC7A50A}"/>
                </a:ext>
              </a:extLst>
            </p:cNvPr>
            <p:cNvSpPr/>
            <p:nvPr/>
          </p:nvSpPr>
          <p:spPr>
            <a:xfrm>
              <a:off x="568950" y="3686775"/>
              <a:ext cx="472500" cy="362900"/>
            </a:xfrm>
            <a:custGeom>
              <a:avLst/>
              <a:gdLst/>
              <a:ahLst/>
              <a:cxnLst/>
              <a:rect l="l" t="t" r="r" b="b"/>
              <a:pathLst>
                <a:path w="18900" h="14516" fill="none" extrusionOk="0">
                  <a:moveTo>
                    <a:pt x="18900" y="7989"/>
                  </a:moveTo>
                  <a:lnTo>
                    <a:pt x="18900" y="7989"/>
                  </a:lnTo>
                  <a:lnTo>
                    <a:pt x="18705" y="8111"/>
                  </a:lnTo>
                  <a:lnTo>
                    <a:pt x="18510" y="8184"/>
                  </a:lnTo>
                  <a:lnTo>
                    <a:pt x="18291" y="8232"/>
                  </a:lnTo>
                  <a:lnTo>
                    <a:pt x="18072" y="8232"/>
                  </a:lnTo>
                  <a:lnTo>
                    <a:pt x="17852" y="8184"/>
                  </a:lnTo>
                  <a:lnTo>
                    <a:pt x="17658" y="8111"/>
                  </a:lnTo>
                  <a:lnTo>
                    <a:pt x="17487" y="8013"/>
                  </a:lnTo>
                  <a:lnTo>
                    <a:pt x="17341" y="7891"/>
                  </a:lnTo>
                  <a:lnTo>
                    <a:pt x="17341" y="7891"/>
                  </a:lnTo>
                  <a:lnTo>
                    <a:pt x="17243" y="7745"/>
                  </a:lnTo>
                  <a:lnTo>
                    <a:pt x="17170" y="7575"/>
                  </a:lnTo>
                  <a:lnTo>
                    <a:pt x="17170" y="7404"/>
                  </a:lnTo>
                  <a:lnTo>
                    <a:pt x="17195" y="7234"/>
                  </a:lnTo>
                  <a:lnTo>
                    <a:pt x="17243" y="7088"/>
                  </a:lnTo>
                  <a:lnTo>
                    <a:pt x="17341" y="6942"/>
                  </a:lnTo>
                  <a:lnTo>
                    <a:pt x="17487" y="6844"/>
                  </a:lnTo>
                  <a:lnTo>
                    <a:pt x="17658" y="6795"/>
                  </a:lnTo>
                  <a:lnTo>
                    <a:pt x="17658" y="6795"/>
                  </a:lnTo>
                  <a:lnTo>
                    <a:pt x="17755" y="6771"/>
                  </a:lnTo>
                  <a:lnTo>
                    <a:pt x="17828" y="6771"/>
                  </a:lnTo>
                  <a:lnTo>
                    <a:pt x="17901" y="6795"/>
                  </a:lnTo>
                  <a:lnTo>
                    <a:pt x="17974" y="6820"/>
                  </a:lnTo>
                  <a:lnTo>
                    <a:pt x="18023" y="6869"/>
                  </a:lnTo>
                  <a:lnTo>
                    <a:pt x="18047" y="6917"/>
                  </a:lnTo>
                  <a:lnTo>
                    <a:pt x="18096" y="7063"/>
                  </a:lnTo>
                  <a:lnTo>
                    <a:pt x="18072" y="7210"/>
                  </a:lnTo>
                  <a:lnTo>
                    <a:pt x="18023" y="7356"/>
                  </a:lnTo>
                  <a:lnTo>
                    <a:pt x="17950" y="7477"/>
                  </a:lnTo>
                  <a:lnTo>
                    <a:pt x="17828" y="7599"/>
                  </a:lnTo>
                  <a:lnTo>
                    <a:pt x="17828" y="7599"/>
                  </a:lnTo>
                  <a:lnTo>
                    <a:pt x="17633" y="7697"/>
                  </a:lnTo>
                  <a:lnTo>
                    <a:pt x="17438" y="7770"/>
                  </a:lnTo>
                  <a:lnTo>
                    <a:pt x="17219" y="7794"/>
                  </a:lnTo>
                  <a:lnTo>
                    <a:pt x="17000" y="7794"/>
                  </a:lnTo>
                  <a:lnTo>
                    <a:pt x="17000" y="7794"/>
                  </a:lnTo>
                  <a:lnTo>
                    <a:pt x="16878" y="7794"/>
                  </a:lnTo>
                  <a:lnTo>
                    <a:pt x="16781" y="7770"/>
                  </a:lnTo>
                  <a:lnTo>
                    <a:pt x="16708" y="7745"/>
                  </a:lnTo>
                  <a:lnTo>
                    <a:pt x="16635" y="7697"/>
                  </a:lnTo>
                  <a:lnTo>
                    <a:pt x="16586" y="7648"/>
                  </a:lnTo>
                  <a:lnTo>
                    <a:pt x="16562" y="7550"/>
                  </a:lnTo>
                  <a:lnTo>
                    <a:pt x="16537" y="7331"/>
                  </a:lnTo>
                  <a:lnTo>
                    <a:pt x="16537" y="7331"/>
                  </a:lnTo>
                  <a:lnTo>
                    <a:pt x="16513" y="7015"/>
                  </a:lnTo>
                  <a:lnTo>
                    <a:pt x="16488" y="6698"/>
                  </a:lnTo>
                  <a:lnTo>
                    <a:pt x="16440" y="6381"/>
                  </a:lnTo>
                  <a:lnTo>
                    <a:pt x="16367" y="6065"/>
                  </a:lnTo>
                  <a:lnTo>
                    <a:pt x="16269" y="5748"/>
                  </a:lnTo>
                  <a:lnTo>
                    <a:pt x="16172" y="5456"/>
                  </a:lnTo>
                  <a:lnTo>
                    <a:pt x="16050" y="5164"/>
                  </a:lnTo>
                  <a:lnTo>
                    <a:pt x="15904" y="4871"/>
                  </a:lnTo>
                  <a:lnTo>
                    <a:pt x="15758" y="4604"/>
                  </a:lnTo>
                  <a:lnTo>
                    <a:pt x="15587" y="4311"/>
                  </a:lnTo>
                  <a:lnTo>
                    <a:pt x="15393" y="4068"/>
                  </a:lnTo>
                  <a:lnTo>
                    <a:pt x="15198" y="3800"/>
                  </a:lnTo>
                  <a:lnTo>
                    <a:pt x="14978" y="3556"/>
                  </a:lnTo>
                  <a:lnTo>
                    <a:pt x="14759" y="3313"/>
                  </a:lnTo>
                  <a:lnTo>
                    <a:pt x="14516" y="3094"/>
                  </a:lnTo>
                  <a:lnTo>
                    <a:pt x="14272" y="2874"/>
                  </a:lnTo>
                  <a:lnTo>
                    <a:pt x="14004" y="2655"/>
                  </a:lnTo>
                  <a:lnTo>
                    <a:pt x="13712" y="2460"/>
                  </a:lnTo>
                  <a:lnTo>
                    <a:pt x="13420" y="2265"/>
                  </a:lnTo>
                  <a:lnTo>
                    <a:pt x="13128" y="2095"/>
                  </a:lnTo>
                  <a:lnTo>
                    <a:pt x="12811" y="1924"/>
                  </a:lnTo>
                  <a:lnTo>
                    <a:pt x="12494" y="1778"/>
                  </a:lnTo>
                  <a:lnTo>
                    <a:pt x="12178" y="1632"/>
                  </a:lnTo>
                  <a:lnTo>
                    <a:pt x="11837" y="1510"/>
                  </a:lnTo>
                  <a:lnTo>
                    <a:pt x="11496" y="1389"/>
                  </a:lnTo>
                  <a:lnTo>
                    <a:pt x="11130" y="1291"/>
                  </a:lnTo>
                  <a:lnTo>
                    <a:pt x="10765" y="1218"/>
                  </a:lnTo>
                  <a:lnTo>
                    <a:pt x="10400" y="1145"/>
                  </a:lnTo>
                  <a:lnTo>
                    <a:pt x="10034" y="1096"/>
                  </a:lnTo>
                  <a:lnTo>
                    <a:pt x="9645" y="1048"/>
                  </a:lnTo>
                  <a:lnTo>
                    <a:pt x="9255" y="1023"/>
                  </a:lnTo>
                  <a:lnTo>
                    <a:pt x="8865" y="1023"/>
                  </a:lnTo>
                  <a:lnTo>
                    <a:pt x="8865" y="1023"/>
                  </a:lnTo>
                  <a:lnTo>
                    <a:pt x="8330" y="1023"/>
                  </a:lnTo>
                  <a:lnTo>
                    <a:pt x="7794" y="1072"/>
                  </a:lnTo>
                  <a:lnTo>
                    <a:pt x="7258" y="1145"/>
                  </a:lnTo>
                  <a:lnTo>
                    <a:pt x="6747" y="1267"/>
                  </a:lnTo>
                  <a:lnTo>
                    <a:pt x="6747" y="1267"/>
                  </a:lnTo>
                  <a:lnTo>
                    <a:pt x="6600" y="1048"/>
                  </a:lnTo>
                  <a:lnTo>
                    <a:pt x="6454" y="877"/>
                  </a:lnTo>
                  <a:lnTo>
                    <a:pt x="6284" y="707"/>
                  </a:lnTo>
                  <a:lnTo>
                    <a:pt x="6138" y="561"/>
                  </a:lnTo>
                  <a:lnTo>
                    <a:pt x="5967" y="439"/>
                  </a:lnTo>
                  <a:lnTo>
                    <a:pt x="5821" y="341"/>
                  </a:lnTo>
                  <a:lnTo>
                    <a:pt x="5504" y="195"/>
                  </a:lnTo>
                  <a:lnTo>
                    <a:pt x="5237" y="98"/>
                  </a:lnTo>
                  <a:lnTo>
                    <a:pt x="5017" y="49"/>
                  </a:lnTo>
                  <a:lnTo>
                    <a:pt x="4822" y="0"/>
                  </a:lnTo>
                  <a:lnTo>
                    <a:pt x="4822" y="0"/>
                  </a:lnTo>
                  <a:lnTo>
                    <a:pt x="4725" y="195"/>
                  </a:lnTo>
                  <a:lnTo>
                    <a:pt x="4628" y="390"/>
                  </a:lnTo>
                  <a:lnTo>
                    <a:pt x="4530" y="682"/>
                  </a:lnTo>
                  <a:lnTo>
                    <a:pt x="4433" y="999"/>
                  </a:lnTo>
                  <a:lnTo>
                    <a:pt x="4384" y="1389"/>
                  </a:lnTo>
                  <a:lnTo>
                    <a:pt x="4360" y="1778"/>
                  </a:lnTo>
                  <a:lnTo>
                    <a:pt x="4360" y="1998"/>
                  </a:lnTo>
                  <a:lnTo>
                    <a:pt x="4408" y="2217"/>
                  </a:lnTo>
                  <a:lnTo>
                    <a:pt x="4408" y="2217"/>
                  </a:lnTo>
                  <a:lnTo>
                    <a:pt x="4067" y="2436"/>
                  </a:lnTo>
                  <a:lnTo>
                    <a:pt x="3678" y="2728"/>
                  </a:lnTo>
                  <a:lnTo>
                    <a:pt x="3264" y="3142"/>
                  </a:lnTo>
                  <a:lnTo>
                    <a:pt x="2825" y="3605"/>
                  </a:lnTo>
                  <a:lnTo>
                    <a:pt x="2411" y="4116"/>
                  </a:lnTo>
                  <a:lnTo>
                    <a:pt x="2022" y="4652"/>
                  </a:lnTo>
                  <a:lnTo>
                    <a:pt x="1851" y="4945"/>
                  </a:lnTo>
                  <a:lnTo>
                    <a:pt x="1705" y="5237"/>
                  </a:lnTo>
                  <a:lnTo>
                    <a:pt x="1559" y="5529"/>
                  </a:lnTo>
                  <a:lnTo>
                    <a:pt x="1461" y="5797"/>
                  </a:lnTo>
                  <a:lnTo>
                    <a:pt x="560" y="5797"/>
                  </a:lnTo>
                  <a:lnTo>
                    <a:pt x="560" y="5797"/>
                  </a:lnTo>
                  <a:lnTo>
                    <a:pt x="463" y="5821"/>
                  </a:lnTo>
                  <a:lnTo>
                    <a:pt x="341" y="5846"/>
                  </a:lnTo>
                  <a:lnTo>
                    <a:pt x="244" y="5894"/>
                  </a:lnTo>
                  <a:lnTo>
                    <a:pt x="171" y="5967"/>
                  </a:lnTo>
                  <a:lnTo>
                    <a:pt x="98" y="6040"/>
                  </a:lnTo>
                  <a:lnTo>
                    <a:pt x="49" y="6138"/>
                  </a:lnTo>
                  <a:lnTo>
                    <a:pt x="25" y="6260"/>
                  </a:lnTo>
                  <a:lnTo>
                    <a:pt x="0" y="6357"/>
                  </a:lnTo>
                  <a:lnTo>
                    <a:pt x="0" y="8598"/>
                  </a:lnTo>
                  <a:lnTo>
                    <a:pt x="0" y="8598"/>
                  </a:lnTo>
                  <a:lnTo>
                    <a:pt x="25" y="8720"/>
                  </a:lnTo>
                  <a:lnTo>
                    <a:pt x="49" y="8817"/>
                  </a:lnTo>
                  <a:lnTo>
                    <a:pt x="98" y="8914"/>
                  </a:lnTo>
                  <a:lnTo>
                    <a:pt x="171" y="8987"/>
                  </a:lnTo>
                  <a:lnTo>
                    <a:pt x="244" y="9060"/>
                  </a:lnTo>
                  <a:lnTo>
                    <a:pt x="341" y="9109"/>
                  </a:lnTo>
                  <a:lnTo>
                    <a:pt x="463" y="9158"/>
                  </a:lnTo>
                  <a:lnTo>
                    <a:pt x="560" y="9158"/>
                  </a:lnTo>
                  <a:lnTo>
                    <a:pt x="1510" y="9158"/>
                  </a:lnTo>
                  <a:lnTo>
                    <a:pt x="1510" y="9158"/>
                  </a:lnTo>
                  <a:lnTo>
                    <a:pt x="1583" y="9353"/>
                  </a:lnTo>
                  <a:lnTo>
                    <a:pt x="1681" y="9572"/>
                  </a:lnTo>
                  <a:lnTo>
                    <a:pt x="1924" y="9986"/>
                  </a:lnTo>
                  <a:lnTo>
                    <a:pt x="2216" y="10376"/>
                  </a:lnTo>
                  <a:lnTo>
                    <a:pt x="2582" y="10765"/>
                  </a:lnTo>
                  <a:lnTo>
                    <a:pt x="2972" y="11131"/>
                  </a:lnTo>
                  <a:lnTo>
                    <a:pt x="3410" y="11472"/>
                  </a:lnTo>
                  <a:lnTo>
                    <a:pt x="3897" y="11788"/>
                  </a:lnTo>
                  <a:lnTo>
                    <a:pt x="4408" y="12032"/>
                  </a:lnTo>
                  <a:lnTo>
                    <a:pt x="4408" y="14516"/>
                  </a:lnTo>
                  <a:lnTo>
                    <a:pt x="5090" y="14516"/>
                  </a:lnTo>
                  <a:lnTo>
                    <a:pt x="6308" y="12860"/>
                  </a:lnTo>
                  <a:lnTo>
                    <a:pt x="6308" y="12860"/>
                  </a:lnTo>
                  <a:lnTo>
                    <a:pt x="6917" y="13030"/>
                  </a:lnTo>
                  <a:lnTo>
                    <a:pt x="7550" y="13128"/>
                  </a:lnTo>
                  <a:lnTo>
                    <a:pt x="8208" y="13201"/>
                  </a:lnTo>
                  <a:lnTo>
                    <a:pt x="8865" y="13225"/>
                  </a:lnTo>
                  <a:lnTo>
                    <a:pt x="8865" y="13225"/>
                  </a:lnTo>
                  <a:lnTo>
                    <a:pt x="9523" y="13201"/>
                  </a:lnTo>
                  <a:lnTo>
                    <a:pt x="10181" y="13128"/>
                  </a:lnTo>
                  <a:lnTo>
                    <a:pt x="10814" y="13030"/>
                  </a:lnTo>
                  <a:lnTo>
                    <a:pt x="11423" y="12860"/>
                  </a:lnTo>
                  <a:lnTo>
                    <a:pt x="12592" y="14516"/>
                  </a:lnTo>
                  <a:lnTo>
                    <a:pt x="13347" y="14516"/>
                  </a:lnTo>
                  <a:lnTo>
                    <a:pt x="13347" y="12032"/>
                  </a:lnTo>
                  <a:lnTo>
                    <a:pt x="13347" y="12032"/>
                  </a:lnTo>
                  <a:lnTo>
                    <a:pt x="13688" y="11886"/>
                  </a:lnTo>
                  <a:lnTo>
                    <a:pt x="14004" y="11715"/>
                  </a:lnTo>
                  <a:lnTo>
                    <a:pt x="14297" y="11545"/>
                  </a:lnTo>
                  <a:lnTo>
                    <a:pt x="14589" y="11350"/>
                  </a:lnTo>
                  <a:lnTo>
                    <a:pt x="14857" y="11131"/>
                  </a:lnTo>
                  <a:lnTo>
                    <a:pt x="15100" y="10911"/>
                  </a:lnTo>
                  <a:lnTo>
                    <a:pt x="15344" y="10668"/>
                  </a:lnTo>
                  <a:lnTo>
                    <a:pt x="15563" y="10400"/>
                  </a:lnTo>
                  <a:lnTo>
                    <a:pt x="15733" y="10132"/>
                  </a:lnTo>
                  <a:lnTo>
                    <a:pt x="15904" y="9864"/>
                  </a:lnTo>
                  <a:lnTo>
                    <a:pt x="16074" y="9572"/>
                  </a:lnTo>
                  <a:lnTo>
                    <a:pt x="16196" y="9255"/>
                  </a:lnTo>
                  <a:lnTo>
                    <a:pt x="16318" y="8939"/>
                  </a:lnTo>
                  <a:lnTo>
                    <a:pt x="16391" y="8598"/>
                  </a:lnTo>
                  <a:lnTo>
                    <a:pt x="16464" y="8257"/>
                  </a:lnTo>
                  <a:lnTo>
                    <a:pt x="16513" y="7916"/>
                  </a:lnTo>
                  <a:lnTo>
                    <a:pt x="16513" y="7916"/>
                  </a:lnTo>
                  <a:lnTo>
                    <a:pt x="16513" y="7599"/>
                  </a:lnTo>
                </a:path>
              </a:pathLst>
            </a:custGeom>
            <a:grp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22;p47">
              <a:extLst>
                <a:ext uri="{FF2B5EF4-FFF2-40B4-BE49-F238E27FC236}">
                  <a16:creationId xmlns:a16="http://schemas.microsoft.com/office/drawing/2014/main" id="{0EE3C814-B4C6-5DBE-15F6-52B521847F21}"/>
                </a:ext>
              </a:extLst>
            </p:cNvPr>
            <p:cNvSpPr/>
            <p:nvPr/>
          </p:nvSpPr>
          <p:spPr>
            <a:xfrm>
              <a:off x="645650" y="3820725"/>
              <a:ext cx="34125" cy="34125"/>
            </a:xfrm>
            <a:custGeom>
              <a:avLst/>
              <a:gdLst/>
              <a:ahLst/>
              <a:cxnLst/>
              <a:rect l="l" t="t" r="r" b="b"/>
              <a:pathLst>
                <a:path w="1365" h="1365" fill="none" extrusionOk="0">
                  <a:moveTo>
                    <a:pt x="683" y="1364"/>
                  </a:moveTo>
                  <a:lnTo>
                    <a:pt x="683" y="1364"/>
                  </a:lnTo>
                  <a:lnTo>
                    <a:pt x="537" y="1340"/>
                  </a:lnTo>
                  <a:lnTo>
                    <a:pt x="415" y="1316"/>
                  </a:lnTo>
                  <a:lnTo>
                    <a:pt x="293" y="1243"/>
                  </a:lnTo>
                  <a:lnTo>
                    <a:pt x="196" y="1170"/>
                  </a:lnTo>
                  <a:lnTo>
                    <a:pt x="123" y="1072"/>
                  </a:lnTo>
                  <a:lnTo>
                    <a:pt x="50" y="950"/>
                  </a:lnTo>
                  <a:lnTo>
                    <a:pt x="25" y="829"/>
                  </a:lnTo>
                  <a:lnTo>
                    <a:pt x="1" y="682"/>
                  </a:lnTo>
                  <a:lnTo>
                    <a:pt x="1" y="682"/>
                  </a:lnTo>
                  <a:lnTo>
                    <a:pt x="25" y="536"/>
                  </a:lnTo>
                  <a:lnTo>
                    <a:pt x="50" y="415"/>
                  </a:lnTo>
                  <a:lnTo>
                    <a:pt x="123" y="317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415" y="74"/>
                  </a:lnTo>
                  <a:lnTo>
                    <a:pt x="537" y="25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805" y="25"/>
                  </a:lnTo>
                  <a:lnTo>
                    <a:pt x="951" y="74"/>
                  </a:lnTo>
                  <a:lnTo>
                    <a:pt x="1048" y="122"/>
                  </a:lnTo>
                  <a:lnTo>
                    <a:pt x="1170" y="195"/>
                  </a:lnTo>
                  <a:lnTo>
                    <a:pt x="1243" y="317"/>
                  </a:lnTo>
                  <a:lnTo>
                    <a:pt x="1292" y="415"/>
                  </a:lnTo>
                  <a:lnTo>
                    <a:pt x="1340" y="536"/>
                  </a:lnTo>
                  <a:lnTo>
                    <a:pt x="1365" y="682"/>
                  </a:lnTo>
                  <a:lnTo>
                    <a:pt x="1365" y="682"/>
                  </a:lnTo>
                  <a:lnTo>
                    <a:pt x="1340" y="829"/>
                  </a:lnTo>
                  <a:lnTo>
                    <a:pt x="1292" y="950"/>
                  </a:lnTo>
                  <a:lnTo>
                    <a:pt x="1243" y="1072"/>
                  </a:lnTo>
                  <a:lnTo>
                    <a:pt x="1170" y="1170"/>
                  </a:lnTo>
                  <a:lnTo>
                    <a:pt x="1048" y="1243"/>
                  </a:lnTo>
                  <a:lnTo>
                    <a:pt x="951" y="1316"/>
                  </a:lnTo>
                  <a:lnTo>
                    <a:pt x="805" y="1340"/>
                  </a:lnTo>
                  <a:lnTo>
                    <a:pt x="683" y="1364"/>
                  </a:lnTo>
                  <a:lnTo>
                    <a:pt x="683" y="1364"/>
                  </a:lnTo>
                </a:path>
              </a:pathLst>
            </a:custGeom>
            <a:grp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23;p47">
              <a:extLst>
                <a:ext uri="{FF2B5EF4-FFF2-40B4-BE49-F238E27FC236}">
                  <a16:creationId xmlns:a16="http://schemas.microsoft.com/office/drawing/2014/main" id="{2E0B79A8-5CEA-C348-5FDD-81C3E0C7FBFB}"/>
                </a:ext>
              </a:extLst>
            </p:cNvPr>
            <p:cNvSpPr/>
            <p:nvPr/>
          </p:nvSpPr>
          <p:spPr>
            <a:xfrm>
              <a:off x="747950" y="3753750"/>
              <a:ext cx="85275" cy="12200"/>
            </a:xfrm>
            <a:custGeom>
              <a:avLst/>
              <a:gdLst/>
              <a:ahLst/>
              <a:cxnLst/>
              <a:rect l="l" t="t" r="r" b="b"/>
              <a:pathLst>
                <a:path w="3411" h="488" fill="none" extrusionOk="0">
                  <a:moveTo>
                    <a:pt x="3410" y="488"/>
                  </a:moveTo>
                  <a:lnTo>
                    <a:pt x="3410" y="488"/>
                  </a:lnTo>
                  <a:lnTo>
                    <a:pt x="3215" y="366"/>
                  </a:lnTo>
                  <a:lnTo>
                    <a:pt x="3021" y="268"/>
                  </a:lnTo>
                  <a:lnTo>
                    <a:pt x="2826" y="195"/>
                  </a:lnTo>
                  <a:lnTo>
                    <a:pt x="2607" y="122"/>
                  </a:lnTo>
                  <a:lnTo>
                    <a:pt x="2387" y="74"/>
                  </a:lnTo>
                  <a:lnTo>
                    <a:pt x="2168" y="25"/>
                  </a:lnTo>
                  <a:lnTo>
                    <a:pt x="1925" y="0"/>
                  </a:lnTo>
                  <a:lnTo>
                    <a:pt x="1705" y="0"/>
                  </a:lnTo>
                  <a:lnTo>
                    <a:pt x="1462" y="0"/>
                  </a:lnTo>
                  <a:lnTo>
                    <a:pt x="1243" y="25"/>
                  </a:lnTo>
                  <a:lnTo>
                    <a:pt x="1023" y="74"/>
                  </a:lnTo>
                  <a:lnTo>
                    <a:pt x="804" y="122"/>
                  </a:lnTo>
                  <a:lnTo>
                    <a:pt x="585" y="195"/>
                  </a:lnTo>
                  <a:lnTo>
                    <a:pt x="366" y="268"/>
                  </a:lnTo>
                  <a:lnTo>
                    <a:pt x="171" y="366"/>
                  </a:lnTo>
                  <a:lnTo>
                    <a:pt x="1" y="488"/>
                  </a:lnTo>
                </a:path>
              </a:pathLst>
            </a:custGeom>
            <a:grp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A69FFD1-F74E-C4DB-B557-4567AFE684B7}"/>
              </a:ext>
            </a:extLst>
          </p:cNvPr>
          <p:cNvSpPr txBox="1"/>
          <p:nvPr/>
        </p:nvSpPr>
        <p:spPr>
          <a:xfrm>
            <a:off x="1593078" y="1446516"/>
            <a:ext cx="10280841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fr-FR" sz="2800" b="1" u="none" strike="noStrike" dirty="0">
                <a:solidFill>
                  <a:srgbClr val="002060"/>
                </a:solidFill>
                <a:effectLst/>
              </a:rPr>
              <a:t>16</a:t>
            </a:r>
            <a:r>
              <a:rPr lang="fr-FR" sz="2000" b="1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journalists and photographers hosted during individual and group press trips</a:t>
            </a:r>
          </a:p>
          <a:p>
            <a:pPr fontAlgn="b"/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fontAlgn="b"/>
            <a:r>
              <a:rPr lang="en-US" sz="2800" b="1" u="none" strike="noStrike" dirty="0">
                <a:solidFill>
                  <a:srgbClr val="002060"/>
                </a:solidFill>
                <a:effectLst/>
              </a:rPr>
              <a:t>13</a:t>
            </a:r>
            <a:r>
              <a:rPr lang="en-US" sz="2000" b="1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press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releases and newsletters translated and distributed</a:t>
            </a:r>
          </a:p>
          <a:p>
            <a:pPr fontAlgn="b"/>
            <a:r>
              <a:rPr lang="en-US" sz="2800" b="1" i="0" u="none" strike="noStrike" dirty="0">
                <a:solidFill>
                  <a:srgbClr val="002060"/>
                </a:solidFill>
                <a:effectLst/>
              </a:rPr>
              <a:t>28.09% </a:t>
            </a:r>
            <a:r>
              <a:rPr lang="en-US" sz="2000" i="0" u="none" strike="noStrike" dirty="0">
                <a:solidFill>
                  <a:srgbClr val="002060"/>
                </a:solidFill>
                <a:effectLst/>
              </a:rPr>
              <a:t>average monthly opening rate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fontAlgn="b"/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fontAlgn="b"/>
            <a:r>
              <a:rPr lang="en-US" sz="2800" b="1" u="none" strike="noStrike" dirty="0">
                <a:solidFill>
                  <a:srgbClr val="002060"/>
                </a:solidFill>
                <a:effectLst/>
              </a:rPr>
              <a:t>31</a:t>
            </a:r>
            <a:r>
              <a:rPr lang="en-US" b="1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journalists and influencers hosted during AOT France Trade &amp; Media Mission</a:t>
            </a:r>
          </a:p>
          <a:p>
            <a:pPr fontAlgn="b"/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fontAlgn="b"/>
            <a:r>
              <a:rPr lang="en-US" sz="2800" b="1" u="none" strike="noStrike" dirty="0">
                <a:solidFill>
                  <a:srgbClr val="002060"/>
                </a:solidFill>
                <a:effectLst/>
              </a:rPr>
              <a:t>119</a:t>
            </a:r>
            <a:r>
              <a:rPr lang="en-US" sz="200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generated placements (articles/broadcasts/social posts) </a:t>
            </a:r>
          </a:p>
          <a:p>
            <a:pPr fontAlgn="b"/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fontAlgn="b"/>
            <a:r>
              <a:rPr lang="en-US" sz="2800" b="1">
                <a:solidFill>
                  <a:srgbClr val="002060"/>
                </a:solidFill>
              </a:rPr>
              <a:t>43</a:t>
            </a:r>
            <a:r>
              <a:rPr lang="en-US" sz="2800" b="1" u="none" strike="noStrike">
                <a:solidFill>
                  <a:srgbClr val="002060"/>
                </a:solidFill>
                <a:effectLst/>
              </a:rPr>
              <a:t>,573,397</a:t>
            </a:r>
            <a:r>
              <a:rPr lang="en-US" sz="2000" b="1" u="none" strike="noStrike">
                <a:solidFill>
                  <a:srgbClr val="002060"/>
                </a:solidFill>
                <a:effectLst/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total media reach</a:t>
            </a:r>
          </a:p>
          <a:p>
            <a:pPr fontAlgn="b"/>
            <a:endParaRPr lang="en-US" sz="2000" dirty="0">
              <a:solidFill>
                <a:srgbClr val="002060"/>
              </a:solidFill>
            </a:endParaRPr>
          </a:p>
          <a:p>
            <a:pPr fontAlgn="b"/>
            <a:r>
              <a:rPr lang="en-US" sz="2800" b="1" u="none" strike="noStrike" dirty="0">
                <a:solidFill>
                  <a:srgbClr val="002060"/>
                </a:solidFill>
                <a:effectLst/>
              </a:rPr>
              <a:t>$1,472,623 </a:t>
            </a:r>
            <a:r>
              <a:rPr lang="en-US" sz="2000" u="none" strike="noStrike" dirty="0">
                <a:solidFill>
                  <a:srgbClr val="002060"/>
                </a:solidFill>
                <a:effectLst/>
              </a:rPr>
              <a:t>total</a:t>
            </a:r>
            <a:r>
              <a:rPr lang="en-US" sz="2000" b="1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generated media value</a:t>
            </a:r>
          </a:p>
          <a:p>
            <a:pPr fontAlgn="b"/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82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E70FE3-048F-46D6-8E46-D5869A18C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81" y="1862451"/>
            <a:ext cx="7076440" cy="344107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>
                <a:solidFill>
                  <a:srgbClr val="002060"/>
                </a:solidFill>
              </a:rPr>
              <a:t>On </a:t>
            </a:r>
            <a:r>
              <a:rPr lang="en-US" sz="2000" b="1" dirty="0">
                <a:solidFill>
                  <a:srgbClr val="002060"/>
                </a:solidFill>
              </a:rPr>
              <a:t>4-10 May 2023, </a:t>
            </a:r>
            <a:r>
              <a:rPr lang="en-US" sz="2000" dirty="0">
                <a:solidFill>
                  <a:srgbClr val="002060"/>
                </a:solidFill>
              </a:rPr>
              <a:t>BWC escorted </a:t>
            </a:r>
            <a:r>
              <a:rPr lang="en-US" sz="2000" b="1" dirty="0">
                <a:solidFill>
                  <a:srgbClr val="002060"/>
                </a:solidFill>
              </a:rPr>
              <a:t>a group press trip </a:t>
            </a:r>
            <a:r>
              <a:rPr lang="en-US" sz="2000" dirty="0">
                <a:solidFill>
                  <a:srgbClr val="002060"/>
                </a:solidFill>
              </a:rPr>
              <a:t>with </a:t>
            </a:r>
            <a:r>
              <a:rPr lang="en-US" sz="2000" b="1" dirty="0">
                <a:solidFill>
                  <a:srgbClr val="002060"/>
                </a:solidFill>
              </a:rPr>
              <a:t>5 qualified French chief editors from online publications</a:t>
            </a:r>
            <a:endParaRPr lang="en-US" sz="20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en-US" sz="20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002060"/>
                </a:solidFill>
              </a:rPr>
              <a:t>Magali </a:t>
            </a:r>
            <a:r>
              <a:rPr lang="en-US" sz="2000" dirty="0" err="1">
                <a:solidFill>
                  <a:srgbClr val="002060"/>
                </a:solidFill>
              </a:rPr>
              <a:t>Bertin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b="1" dirty="0">
                <a:solidFill>
                  <a:srgbClr val="002060"/>
                </a:solidFill>
              </a:rPr>
              <a:t>Grazia.fr – </a:t>
            </a:r>
            <a:r>
              <a:rPr lang="en-US" sz="2000" dirty="0">
                <a:solidFill>
                  <a:srgbClr val="002060"/>
                </a:solidFill>
              </a:rPr>
              <a:t>Patrick </a:t>
            </a:r>
            <a:r>
              <a:rPr lang="en-US" sz="2000" dirty="0" err="1">
                <a:solidFill>
                  <a:srgbClr val="002060"/>
                </a:solidFill>
              </a:rPr>
              <a:t>Biagini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b="1" dirty="0">
                <a:solidFill>
                  <a:srgbClr val="002060"/>
                </a:solidFill>
              </a:rPr>
              <a:t>VoyagerLuxe.com – </a:t>
            </a:r>
            <a:r>
              <a:rPr lang="en-US" sz="2000" dirty="0">
                <a:solidFill>
                  <a:srgbClr val="002060"/>
                </a:solidFill>
              </a:rPr>
              <a:t>Xavier Bonnet, </a:t>
            </a:r>
            <a:r>
              <a:rPr lang="en-US" sz="2000" b="1" dirty="0">
                <a:solidFill>
                  <a:srgbClr val="002060"/>
                </a:solidFill>
              </a:rPr>
              <a:t>L’IndigoMag.com – </a:t>
            </a:r>
            <a:r>
              <a:rPr lang="en-US" sz="2000" dirty="0">
                <a:solidFill>
                  <a:srgbClr val="002060"/>
                </a:solidFill>
              </a:rPr>
              <a:t>Vincent </a:t>
            </a:r>
            <a:r>
              <a:rPr lang="en-US" sz="2000" dirty="0" err="1">
                <a:solidFill>
                  <a:srgbClr val="002060"/>
                </a:solidFill>
              </a:rPr>
              <a:t>Charretier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b="1" dirty="0">
                <a:solidFill>
                  <a:srgbClr val="002060"/>
                </a:solidFill>
              </a:rPr>
              <a:t>Masculin.com – </a:t>
            </a:r>
            <a:r>
              <a:rPr lang="en-US" sz="2000" dirty="0">
                <a:solidFill>
                  <a:srgbClr val="002060"/>
                </a:solidFill>
              </a:rPr>
              <a:t>Pascal K. Douglas, </a:t>
            </a:r>
            <a:r>
              <a:rPr lang="en-US" sz="2000" b="1" dirty="0" err="1">
                <a:solidFill>
                  <a:srgbClr val="002060"/>
                </a:solidFill>
              </a:rPr>
              <a:t>Paul.e</a:t>
            </a:r>
            <a:r>
              <a:rPr lang="en-US" sz="2000" b="1" dirty="0">
                <a:solidFill>
                  <a:srgbClr val="002060"/>
                </a:solidFill>
              </a:rPr>
              <a:t> magazine</a:t>
            </a:r>
          </a:p>
          <a:p>
            <a:pPr marL="0" indent="0" algn="just">
              <a:buNone/>
            </a:pPr>
            <a:endParaRPr lang="en-US" sz="20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002060"/>
                </a:solidFill>
              </a:rPr>
              <a:t>The itinerary focused on </a:t>
            </a:r>
            <a:r>
              <a:rPr lang="en-US" sz="2000" b="1" dirty="0">
                <a:solidFill>
                  <a:srgbClr val="002060"/>
                </a:solidFill>
              </a:rPr>
              <a:t>iconic parks/canyons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rgbClr val="002060"/>
                </a:solidFill>
              </a:rPr>
              <a:t>and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rgbClr val="002060"/>
                </a:solidFill>
              </a:rPr>
              <a:t>Route 66</a:t>
            </a:r>
            <a:r>
              <a:rPr lang="en-US" sz="2000" dirty="0">
                <a:solidFill>
                  <a:srgbClr val="002060"/>
                </a:solidFill>
              </a:rPr>
              <a:t>, including </a:t>
            </a:r>
            <a:r>
              <a:rPr lang="en-US" sz="2000" b="1" dirty="0">
                <a:solidFill>
                  <a:srgbClr val="002060"/>
                </a:solidFill>
              </a:rPr>
              <a:t>Flagstaff, Grand Canyon, Monument Valley, Canyon de Chelly, Williams, Winslow and Glendale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84E17D6-97A2-4572-B698-307FA49C96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DDF9F7EB-CEE5-7751-0DFA-C4479686751D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GROUP PRESS TRIP</a:t>
            </a:r>
            <a:endParaRPr lang="fr-FR" dirty="0">
              <a:latin typeface="Gill Sans Nova Cond XBd" panose="020B0A06020104020203" pitchFamily="34" charset="0"/>
            </a:endParaRPr>
          </a:p>
        </p:txBody>
      </p:sp>
      <p:pic>
        <p:nvPicPr>
          <p:cNvPr id="2" name="Image 1" descr="Une image contenant habits, personne, chaussures, jeans&#10;&#10;Description générée automatiquement">
            <a:extLst>
              <a:ext uri="{FF2B5EF4-FFF2-40B4-BE49-F238E27FC236}">
                <a16:creationId xmlns:a16="http://schemas.microsoft.com/office/drawing/2014/main" id="{55028CED-210C-E453-EF49-C4567DCDE1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6560" y="1396752"/>
            <a:ext cx="3625850" cy="2032248"/>
          </a:xfrm>
          <a:prstGeom prst="roundRect">
            <a:avLst>
              <a:gd name="adj" fmla="val 8527"/>
            </a:avLst>
          </a:prstGeom>
        </p:spPr>
      </p:pic>
      <p:pic>
        <p:nvPicPr>
          <p:cNvPr id="5" name="Image 4" descr="Une image contenant habits, ciel, plein air, personne&#10;&#10;Description générée automatiquement">
            <a:extLst>
              <a:ext uri="{FF2B5EF4-FFF2-40B4-BE49-F238E27FC236}">
                <a16:creationId xmlns:a16="http://schemas.microsoft.com/office/drawing/2014/main" id="{20DA78DE-A9B9-D06F-C0BD-3683ECF8A6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6560" y="3699954"/>
            <a:ext cx="3625850" cy="2153920"/>
          </a:xfrm>
          <a:prstGeom prst="roundRect">
            <a:avLst>
              <a:gd name="adj" fmla="val 8527"/>
            </a:avLst>
          </a:prstGeom>
        </p:spPr>
      </p:pic>
      <p:pic>
        <p:nvPicPr>
          <p:cNvPr id="13" name="Graphique 12" descr="Cactus contour">
            <a:extLst>
              <a:ext uri="{FF2B5EF4-FFF2-40B4-BE49-F238E27FC236}">
                <a16:creationId xmlns:a16="http://schemas.microsoft.com/office/drawing/2014/main" id="{182FBAAD-A90B-4210-EE41-3F8724A51F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427" y="1810473"/>
            <a:ext cx="743496" cy="743496"/>
          </a:xfrm>
          <a:prstGeom prst="rect">
            <a:avLst/>
          </a:prstGeom>
        </p:spPr>
      </p:pic>
      <p:pic>
        <p:nvPicPr>
          <p:cNvPr id="14" name="Graphique 13" descr="Réduit (soleil moyen) contour">
            <a:extLst>
              <a:ext uri="{FF2B5EF4-FFF2-40B4-BE49-F238E27FC236}">
                <a16:creationId xmlns:a16="http://schemas.microsoft.com/office/drawing/2014/main" id="{874175A8-2571-94C6-23A7-AEA3F4B4EC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683" y="4354366"/>
            <a:ext cx="743496" cy="743496"/>
          </a:xfrm>
          <a:prstGeom prst="rect">
            <a:avLst/>
          </a:prstGeom>
        </p:spPr>
      </p:pic>
      <p:pic>
        <p:nvPicPr>
          <p:cNvPr id="15" name="Graphique 14" descr="Bagages contour">
            <a:extLst>
              <a:ext uri="{FF2B5EF4-FFF2-40B4-BE49-F238E27FC236}">
                <a16:creationId xmlns:a16="http://schemas.microsoft.com/office/drawing/2014/main" id="{520BC988-0CF1-9A12-B9B1-453ED50745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8709" y="2982483"/>
            <a:ext cx="799960" cy="7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53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84E17D6-97A2-4572-B698-307FA49C96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17A9BCB5-E6C1-A1BC-34A2-4A6FF0F1C529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INDIVIDUAL PRESS TRIPS</a:t>
            </a:r>
            <a:endParaRPr lang="fr-FR" dirty="0">
              <a:latin typeface="Gill Sans Nova Cond XBd" panose="020B0A06020104020203" pitchFamily="34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43F5D09-42BB-01E7-75F6-598FEB7D6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50577"/>
              </p:ext>
            </p:extLst>
          </p:nvPr>
        </p:nvGraphicFramePr>
        <p:xfrm>
          <a:off x="716280" y="2299867"/>
          <a:ext cx="10759440" cy="2644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7534">
                  <a:extLst>
                    <a:ext uri="{9D8B030D-6E8A-4147-A177-3AD203B41FA5}">
                      <a16:colId xmlns:a16="http://schemas.microsoft.com/office/drawing/2014/main" val="4180491378"/>
                    </a:ext>
                  </a:extLst>
                </a:gridCol>
                <a:gridCol w="3075546">
                  <a:extLst>
                    <a:ext uri="{9D8B030D-6E8A-4147-A177-3AD203B41FA5}">
                      <a16:colId xmlns:a16="http://schemas.microsoft.com/office/drawing/2014/main" val="1567809930"/>
                    </a:ext>
                  </a:extLst>
                </a:gridCol>
                <a:gridCol w="3896360">
                  <a:extLst>
                    <a:ext uri="{9D8B030D-6E8A-4147-A177-3AD203B41FA5}">
                      <a16:colId xmlns:a16="http://schemas.microsoft.com/office/drawing/2014/main" val="2830368627"/>
                    </a:ext>
                  </a:extLst>
                </a:gridCol>
              </a:tblGrid>
              <a:tr h="478488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2"/>
                          </a:solidFill>
                          <a:latin typeface="Jumble" panose="02000503000000020004" pitchFamily="2" charset="0"/>
                        </a:rPr>
                        <a:t>MEDIA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2"/>
                          </a:solidFill>
                          <a:latin typeface="Jumble" panose="02000503000000020004" pitchFamily="2" charset="0"/>
                        </a:rPr>
                        <a:t>DATES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2"/>
                          </a:solidFill>
                          <a:latin typeface="Jumble" panose="02000503000000020004" pitchFamily="2" charset="0"/>
                        </a:rPr>
                        <a:t>NAMES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166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kern="12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Voyage Voyage</a:t>
                      </a:r>
                      <a:endParaRPr lang="fr-FR" sz="2000" b="1" kern="120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19-26 July 2022</a:t>
                      </a:r>
                      <a:endParaRPr lang="fr-FR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800" kern="12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Fiona Le Brun and Guillaume Flandre</a:t>
                      </a:r>
                      <a:endParaRPr lang="fr-FR" sz="1800" kern="120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304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kern="12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Figaro Magazine</a:t>
                      </a:r>
                      <a:endParaRPr lang="fr-FR" sz="2000" b="1" kern="120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9-22 October 2022</a:t>
                      </a:r>
                      <a:endParaRPr lang="fr-FR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2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Marine Sanclemente and Eric Martin</a:t>
                      </a:r>
                      <a:endParaRPr lang="fr-FR" sz="1800" kern="120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368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kern="12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Les Echos Série Limitée</a:t>
                      </a:r>
                      <a:endParaRPr lang="fr-FR" sz="2000" b="1" kern="120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30 August-4 September 2022</a:t>
                      </a:r>
                      <a:endParaRPr lang="fr-FR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2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François Simon </a:t>
                      </a:r>
                      <a:endParaRPr lang="fr-FR" sz="1800" kern="120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653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kern="12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Marie France</a:t>
                      </a:r>
                      <a:endParaRPr lang="fr-FR" sz="2000" b="1" kern="120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6-15 September 2022</a:t>
                      </a:r>
                      <a:endParaRPr lang="fr-FR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2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Valerie Rodrigue and Brice Charton</a:t>
                      </a:r>
                      <a:endParaRPr lang="fr-FR" sz="1800" kern="120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3386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kern="12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Gala &amp; Voyage de Luxe</a:t>
                      </a:r>
                      <a:endParaRPr lang="fr-FR" sz="2000" b="1" kern="120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15-23 May 2023</a:t>
                      </a:r>
                      <a:endParaRPr lang="fr-FR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kern="12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Antoine Lorgnier and Laurence Nicolas</a:t>
                      </a: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429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France 5 TV</a:t>
                      </a:r>
                      <a:endParaRPr lang="fr-FR" sz="20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31 May-9 June 2023</a:t>
                      </a:r>
                      <a:endParaRPr lang="fr-FR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Clément </a:t>
                      </a:r>
                      <a:r>
                        <a:rPr lang="en-GB" sz="180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Champiat</a:t>
                      </a:r>
                      <a:r>
                        <a:rPr lang="en-GB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and Olivier Nathan</a:t>
                      </a:r>
                      <a:endParaRPr lang="fr-FR" sz="18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69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926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84E17D6-97A2-4572-B698-307FA49C96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DDF9F7EB-CEE5-7751-0DFA-C4479686751D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COVERAGE HIGHLIGHTS</a:t>
            </a:r>
            <a:endParaRPr lang="fr-FR" dirty="0">
              <a:latin typeface="Gill Sans Nova Cond XBd" panose="020B0A06020104020203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EE16BC9-F7C5-8C09-EBF1-3ABB7B633066}"/>
              </a:ext>
            </a:extLst>
          </p:cNvPr>
          <p:cNvGrpSpPr/>
          <p:nvPr/>
        </p:nvGrpSpPr>
        <p:grpSpPr>
          <a:xfrm>
            <a:off x="1" y="1609152"/>
            <a:ext cx="4077632" cy="3901231"/>
            <a:chOff x="1" y="1609152"/>
            <a:chExt cx="4077632" cy="3901231"/>
          </a:xfrm>
        </p:grpSpPr>
        <p:pic>
          <p:nvPicPr>
            <p:cNvPr id="6" name="Image 5">
              <a:hlinkClick r:id="rId3"/>
              <a:extLst>
                <a:ext uri="{FF2B5EF4-FFF2-40B4-BE49-F238E27FC236}">
                  <a16:creationId xmlns:a16="http://schemas.microsoft.com/office/drawing/2014/main" id="{B21CAA00-ED84-8B47-B07E-4161BD460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2177988"/>
              <a:ext cx="4077632" cy="3332395"/>
            </a:xfrm>
            <a:prstGeom prst="rect">
              <a:avLst/>
            </a:prstGeom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19A6D509-3F74-E62F-8F0A-87531BBFCF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" y="1609152"/>
              <a:ext cx="2189759" cy="336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6C0B306-9E46-CC12-B325-451A9C1B6E08}"/>
              </a:ext>
            </a:extLst>
          </p:cNvPr>
          <p:cNvGrpSpPr/>
          <p:nvPr/>
        </p:nvGrpSpPr>
        <p:grpSpPr>
          <a:xfrm>
            <a:off x="4510283" y="1500593"/>
            <a:ext cx="3255195" cy="4020532"/>
            <a:chOff x="4585200" y="1500593"/>
            <a:chExt cx="3255195" cy="4020532"/>
          </a:xfrm>
        </p:grpSpPr>
        <p:pic>
          <p:nvPicPr>
            <p:cNvPr id="9" name="Image 8">
              <a:hlinkClick r:id="rId6"/>
              <a:extLst>
                <a:ext uri="{FF2B5EF4-FFF2-40B4-BE49-F238E27FC236}">
                  <a16:creationId xmlns:a16="http://schemas.microsoft.com/office/drawing/2014/main" id="{CCD5239C-5DD7-50F3-789C-45E9E14E5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5200" y="2278563"/>
              <a:ext cx="3255195" cy="3242562"/>
            </a:xfrm>
            <a:prstGeom prst="rect">
              <a:avLst/>
            </a:prstGeom>
          </p:spPr>
        </p:pic>
        <p:pic>
          <p:nvPicPr>
            <p:cNvPr id="2052" name="Picture 4" descr="Masculin.com – Mode, Montre, Auto, High-Tech – les tendances pour Homme">
              <a:extLst>
                <a:ext uri="{FF2B5EF4-FFF2-40B4-BE49-F238E27FC236}">
                  <a16:creationId xmlns:a16="http://schemas.microsoft.com/office/drawing/2014/main" id="{7F71A702-0345-DCB9-9A3F-B4975B04F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946" y="1500593"/>
              <a:ext cx="1397701" cy="571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E967049-FD2E-0874-7729-58D5D283207D}"/>
              </a:ext>
            </a:extLst>
          </p:cNvPr>
          <p:cNvGrpSpPr/>
          <p:nvPr/>
        </p:nvGrpSpPr>
        <p:grpSpPr>
          <a:xfrm>
            <a:off x="8198128" y="1609152"/>
            <a:ext cx="3700418" cy="3911972"/>
            <a:chOff x="8198128" y="1609152"/>
            <a:chExt cx="3700418" cy="3911972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14D605D-A2CC-7189-7D79-2C9C225CD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8128" y="2278563"/>
              <a:ext cx="3641676" cy="684556"/>
            </a:xfrm>
            <a:prstGeom prst="rect">
              <a:avLst/>
            </a:prstGeom>
          </p:spPr>
        </p:pic>
        <p:pic>
          <p:nvPicPr>
            <p:cNvPr id="14" name="Image 13">
              <a:hlinkClick r:id="rId10"/>
              <a:extLst>
                <a:ext uri="{FF2B5EF4-FFF2-40B4-BE49-F238E27FC236}">
                  <a16:creationId xmlns:a16="http://schemas.microsoft.com/office/drawing/2014/main" id="{8D6472BC-EC29-742E-2D27-459F2AEAA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8128" y="2963119"/>
              <a:ext cx="3700418" cy="2558005"/>
            </a:xfrm>
            <a:prstGeom prst="rect">
              <a:avLst/>
            </a:prstGeom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94E06982-C74D-CB25-574E-D80EEC142E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2750" y="1609152"/>
              <a:ext cx="1277987" cy="402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662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84E17D6-97A2-4572-B698-307FA49C96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DDF9F7EB-CEE5-7751-0DFA-C4479686751D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SOCIAL MEDIA HIGHLIGHTS</a:t>
            </a:r>
            <a:endParaRPr lang="fr-FR" dirty="0">
              <a:latin typeface="Gill Sans Nova Cond XBd" panose="020B0A06020104020203" pitchFamily="34" charset="0"/>
            </a:endParaRPr>
          </a:p>
        </p:txBody>
      </p:sp>
      <p:pic>
        <p:nvPicPr>
          <p:cNvPr id="7" name="Image 6" descr="Une image contenant texte, habits, chaussures, roue&#10;&#10;Description générée automatiquement">
            <a:extLst>
              <a:ext uri="{FF2B5EF4-FFF2-40B4-BE49-F238E27FC236}">
                <a16:creationId xmlns:a16="http://schemas.microsoft.com/office/drawing/2014/main" id="{1DE00D48-6C12-0CFF-539F-AE1467BA5C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804" y="2237677"/>
            <a:ext cx="5608565" cy="34917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 1" descr="Une image contenant texte, ciel, chaussures, capture d’écran&#10;&#10;Description générée automatiquement">
            <a:extLst>
              <a:ext uri="{FF2B5EF4-FFF2-40B4-BE49-F238E27FC236}">
                <a16:creationId xmlns:a16="http://schemas.microsoft.com/office/drawing/2014/main" id="{CC9711B9-1269-9F64-9CCB-5E9EF56A26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08386" y="2168229"/>
            <a:ext cx="5411810" cy="34917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0D2855A-060C-2E39-DA12-38ECC95B2433}"/>
              </a:ext>
            </a:extLst>
          </p:cNvPr>
          <p:cNvSpPr txBox="1"/>
          <p:nvPr/>
        </p:nvSpPr>
        <p:spPr>
          <a:xfrm>
            <a:off x="271804" y="1684469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@magalibertin – 36.9K followers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169F65E-F240-0D1F-72BA-59E0C03A1F06}"/>
              </a:ext>
            </a:extLst>
          </p:cNvPr>
          <p:cNvSpPr txBox="1"/>
          <p:nvPr/>
        </p:nvSpPr>
        <p:spPr>
          <a:xfrm>
            <a:off x="6508386" y="1684469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@pkd_19 – 8.34K followers</a:t>
            </a:r>
          </a:p>
        </p:txBody>
      </p:sp>
    </p:spTree>
    <p:extLst>
      <p:ext uri="{BB962C8B-B14F-4D97-AF65-F5344CB8AC3E}">
        <p14:creationId xmlns:p14="http://schemas.microsoft.com/office/powerpoint/2010/main" val="4196308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38244C-DA8E-4291-A0DC-55526FFE1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BD55F2D-391F-C1F2-4C3A-9BEEF10DA8B0}"/>
              </a:ext>
            </a:extLst>
          </p:cNvPr>
          <p:cNvSpPr txBox="1"/>
          <p:nvPr/>
        </p:nvSpPr>
        <p:spPr>
          <a:xfrm>
            <a:off x="716280" y="1343886"/>
            <a:ext cx="11028680" cy="736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13 press releases and newsletters </a:t>
            </a:r>
            <a:r>
              <a:rPr lang="en-US" sz="20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distributed throughout FY23</a:t>
            </a:r>
            <a:br>
              <a:rPr lang="en-US" sz="20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Various themes: culinary trails, historic trains, caves, caverns &amp; mines, family summer getaways…</a:t>
            </a:r>
            <a:endParaRPr lang="en-US" sz="2000" dirty="0">
              <a:solidFill>
                <a:srgbClr val="002060"/>
              </a:solidFill>
              <a:effectLst/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7E6035B2-52E5-C092-59CE-5D4C289AAC2F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02060"/>
                </a:solidFill>
                <a:latin typeface="Gill Sans Nova Cond XBd" panose="020B0A06020104020203" pitchFamily="34" charset="0"/>
              </a:rPr>
              <a:t>PRESS RELEASES &amp; NEWSLETTERS </a:t>
            </a:r>
            <a:endParaRPr lang="en-US">
              <a:latin typeface="Gill Sans Nova Cond XBd" panose="020B0A06020104020203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3F1C149-A8EE-0E40-4820-F3B32EF400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2" t="1970" r="1732"/>
          <a:stretch/>
        </p:blipFill>
        <p:spPr>
          <a:xfrm>
            <a:off x="716280" y="2377440"/>
            <a:ext cx="3249168" cy="3370354"/>
          </a:xfrm>
          <a:prstGeom prst="roundRect">
            <a:avLst>
              <a:gd name="adj" fmla="val 1970"/>
            </a:avLst>
          </a:prstGeom>
          <a:ln w="57150">
            <a:solidFill>
              <a:schemeClr val="bg2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EEE0E5E-00A3-B4E0-363D-A26FE8DA8E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9554" y="2377440"/>
            <a:ext cx="3230999" cy="3370354"/>
          </a:xfrm>
          <a:prstGeom prst="roundRect">
            <a:avLst>
              <a:gd name="adj" fmla="val 1970"/>
            </a:avLst>
          </a:prstGeom>
          <a:ln w="57150">
            <a:solidFill>
              <a:schemeClr val="bg2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46E70F2-8157-9628-8E33-E0D34B759C8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659" y="2377439"/>
            <a:ext cx="3258010" cy="3370355"/>
          </a:xfrm>
          <a:prstGeom prst="roundRect">
            <a:avLst>
              <a:gd name="adj" fmla="val 1970"/>
            </a:avLst>
          </a:prstGeom>
          <a:ln w="571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301908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38244C-DA8E-4291-A0DC-55526FFE1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BD55F2D-391F-C1F2-4C3A-9BEEF10DA8B0}"/>
              </a:ext>
            </a:extLst>
          </p:cNvPr>
          <p:cNvSpPr txBox="1"/>
          <p:nvPr/>
        </p:nvSpPr>
        <p:spPr>
          <a:xfrm>
            <a:off x="716280" y="1723805"/>
            <a:ext cx="6050280" cy="3781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Placement of a full-page four-color advertisement </a:t>
            </a:r>
            <a:r>
              <a:rPr lang="en-US" sz="20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the September-November 2022 issue of </a:t>
            </a:r>
            <a:r>
              <a:rPr lang="en-US" sz="2000" b="1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Désirs</a:t>
            </a:r>
            <a:r>
              <a:rPr lang="en-US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 Voyages </a:t>
            </a:r>
            <a:r>
              <a:rPr lang="en-US" sz="20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magazine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0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campaign included an additional </a:t>
            </a:r>
            <a:r>
              <a:rPr lang="en-US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full-page advertisement</a:t>
            </a:r>
            <a:r>
              <a:rPr lang="en-US" sz="20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with a direct link to Visit Arizona French website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0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Distribution during </a:t>
            </a:r>
            <a:r>
              <a:rPr lang="en-US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IFTM-Top </a:t>
            </a:r>
            <a:r>
              <a:rPr lang="en-US" sz="2000" b="1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Resa</a:t>
            </a:r>
            <a:r>
              <a:rPr lang="en-US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annual B2B travel show in Paris (29,475 visitors) </a:t>
            </a:r>
            <a:endParaRPr lang="en-US" sz="2000" dirty="0">
              <a:solidFill>
                <a:srgbClr val="002060"/>
              </a:solidFill>
              <a:effectLst/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7E6035B2-52E5-C092-59CE-5D4C289AAC2F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DÉSIRS DE VOYAGES AD CAMPAIGN</a:t>
            </a:r>
            <a:endParaRPr lang="en-US" dirty="0">
              <a:latin typeface="Gill Sans Nova Cond XBd" panose="020B0A06020104020203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CEDD04B-8214-14F0-038B-DF124AADCB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135" y="1898337"/>
            <a:ext cx="4919671" cy="3432229"/>
          </a:xfrm>
          <a:prstGeom prst="roundRect">
            <a:avLst>
              <a:gd name="adj" fmla="val 6034"/>
            </a:avLst>
          </a:prstGeom>
          <a:ln>
            <a:noFill/>
          </a:ln>
          <a:effectLst/>
        </p:spPr>
      </p:pic>
      <p:pic>
        <p:nvPicPr>
          <p:cNvPr id="11" name="Graphique 10" descr="Journal contour">
            <a:extLst>
              <a:ext uri="{FF2B5EF4-FFF2-40B4-BE49-F238E27FC236}">
                <a16:creationId xmlns:a16="http://schemas.microsoft.com/office/drawing/2014/main" id="{4925D360-C2EC-CA47-9016-0A163FB58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710" y="3398520"/>
            <a:ext cx="628570" cy="753312"/>
          </a:xfrm>
          <a:prstGeom prst="rect">
            <a:avLst/>
          </a:prstGeom>
        </p:spPr>
      </p:pic>
      <p:pic>
        <p:nvPicPr>
          <p:cNvPr id="17" name="Graphique 16" descr="Signature contour">
            <a:extLst>
              <a:ext uri="{FF2B5EF4-FFF2-40B4-BE49-F238E27FC236}">
                <a16:creationId xmlns:a16="http://schemas.microsoft.com/office/drawing/2014/main" id="{7B039B56-7939-B15B-F8BD-4B4177F51A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739" y="1961944"/>
            <a:ext cx="628570" cy="628570"/>
          </a:xfrm>
          <a:prstGeom prst="rect">
            <a:avLst/>
          </a:prstGeom>
        </p:spPr>
      </p:pic>
      <p:grpSp>
        <p:nvGrpSpPr>
          <p:cNvPr id="18" name="Google Shape;794;p47">
            <a:extLst>
              <a:ext uri="{FF2B5EF4-FFF2-40B4-BE49-F238E27FC236}">
                <a16:creationId xmlns:a16="http://schemas.microsoft.com/office/drawing/2014/main" id="{69B59B6C-C92F-89B6-C4FC-1BC235F7A976}"/>
              </a:ext>
            </a:extLst>
          </p:cNvPr>
          <p:cNvGrpSpPr/>
          <p:nvPr/>
        </p:nvGrpSpPr>
        <p:grpSpPr>
          <a:xfrm>
            <a:off x="199336" y="4877997"/>
            <a:ext cx="461295" cy="434007"/>
            <a:chOff x="5972700" y="2330200"/>
            <a:chExt cx="411625" cy="387275"/>
          </a:xfrm>
          <a:solidFill>
            <a:schemeClr val="bg2"/>
          </a:solidFill>
        </p:grpSpPr>
        <p:sp>
          <p:nvSpPr>
            <p:cNvPr id="20" name="Google Shape;795;p47">
              <a:extLst>
                <a:ext uri="{FF2B5EF4-FFF2-40B4-BE49-F238E27FC236}">
                  <a16:creationId xmlns:a16="http://schemas.microsoft.com/office/drawing/2014/main" id="{27720EBD-9595-4E4E-9F1E-9DFACD53F311}"/>
                </a:ext>
              </a:extLst>
            </p:cNvPr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grp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796;p47">
              <a:extLst>
                <a:ext uri="{FF2B5EF4-FFF2-40B4-BE49-F238E27FC236}">
                  <a16:creationId xmlns:a16="http://schemas.microsoft.com/office/drawing/2014/main" id="{E3E61585-AFD3-4B5B-BBDC-1BCF6B5E17F9}"/>
                </a:ext>
              </a:extLst>
            </p:cNvPr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grp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463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E70FE3-048F-46D6-8E46-D5869A18C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470" y="1562460"/>
            <a:ext cx="10195358" cy="423645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000" dirty="0">
                <a:solidFill>
                  <a:srgbClr val="002060"/>
                </a:solidFill>
              </a:rPr>
              <a:t>In 2023, France is the </a:t>
            </a:r>
            <a:r>
              <a:rPr lang="en-US" sz="2000" b="1" dirty="0">
                <a:solidFill>
                  <a:srgbClr val="002060"/>
                </a:solidFill>
              </a:rPr>
              <a:t>7</a:t>
            </a:r>
            <a:r>
              <a:rPr lang="en-US" sz="2000" b="1" baseline="30000" dirty="0">
                <a:solidFill>
                  <a:srgbClr val="002060"/>
                </a:solidFill>
              </a:rPr>
              <a:t>th</a:t>
            </a:r>
            <a:r>
              <a:rPr lang="en-US" sz="2000" b="1" dirty="0">
                <a:solidFill>
                  <a:srgbClr val="002060"/>
                </a:solidFill>
              </a:rPr>
              <a:t> largest economy in the world </a:t>
            </a:r>
          </a:p>
          <a:p>
            <a:pPr marL="0" indent="0" algn="just">
              <a:buNone/>
            </a:pPr>
            <a:endParaRPr lang="en-US" sz="2000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n-US" sz="2000" b="1" dirty="0">
                <a:solidFill>
                  <a:srgbClr val="002060"/>
                </a:solidFill>
              </a:rPr>
              <a:t>GDP</a:t>
            </a:r>
            <a:r>
              <a:rPr lang="en-US" sz="2000" dirty="0">
                <a:solidFill>
                  <a:srgbClr val="002060"/>
                </a:solidFill>
              </a:rPr>
              <a:t>: $2.78 trillion</a:t>
            </a:r>
          </a:p>
          <a:p>
            <a:pPr marL="0" indent="0" algn="just">
              <a:buNone/>
            </a:pPr>
            <a:r>
              <a:rPr lang="it-IT" sz="2000" b="1" dirty="0">
                <a:solidFill>
                  <a:srgbClr val="002060"/>
                </a:solidFill>
              </a:rPr>
              <a:t>GDP per capita</a:t>
            </a:r>
            <a:r>
              <a:rPr lang="it-IT" sz="2000" dirty="0">
                <a:solidFill>
                  <a:srgbClr val="002060"/>
                </a:solidFill>
              </a:rPr>
              <a:t>: $38,046 in 2022, GDP increased by 2.5% in volume terms after 6.4% in 2021. In 2022, despite the sharp slowdown in activity, the purchasing power of disposable income increased by +0.2%</a:t>
            </a:r>
          </a:p>
          <a:p>
            <a:pPr marL="0" indent="0" algn="just">
              <a:buNone/>
            </a:pPr>
            <a:endParaRPr lang="it-IT" sz="20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n-US" sz="2000" b="1" dirty="0">
                <a:solidFill>
                  <a:srgbClr val="002060"/>
                </a:solidFill>
              </a:rPr>
              <a:t>Unemployment rate </a:t>
            </a:r>
            <a:r>
              <a:rPr lang="en-US" sz="2000" dirty="0">
                <a:solidFill>
                  <a:srgbClr val="002060"/>
                </a:solidFill>
              </a:rPr>
              <a:t>in Q1 2023 is at 7.1%</a:t>
            </a:r>
          </a:p>
          <a:p>
            <a:pPr marL="0" indent="0" algn="just">
              <a:buNone/>
            </a:pPr>
            <a:endParaRPr lang="en-US" sz="20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n-US" sz="2000" b="1" dirty="0">
                <a:solidFill>
                  <a:srgbClr val="002060"/>
                </a:solidFill>
              </a:rPr>
              <a:t>Inflation rate </a:t>
            </a:r>
            <a:r>
              <a:rPr lang="en-US" sz="2000" dirty="0">
                <a:solidFill>
                  <a:srgbClr val="002060"/>
                </a:solidFill>
              </a:rPr>
              <a:t>was 5.1% in May 2023 (vs. 5.2% on average in 2022)</a:t>
            </a:r>
          </a:p>
          <a:p>
            <a:pPr marL="0" indent="0" algn="just">
              <a:buNone/>
            </a:pPr>
            <a:r>
              <a:rPr lang="en-US" sz="2000" dirty="0">
                <a:solidFill>
                  <a:srgbClr val="002060"/>
                </a:solidFill>
              </a:rPr>
              <a:t>In June 2023, </a:t>
            </a:r>
            <a:r>
              <a:rPr lang="en-US" sz="2000" b="1" dirty="0">
                <a:solidFill>
                  <a:srgbClr val="002060"/>
                </a:solidFill>
              </a:rPr>
              <a:t>both the business climate in France and the employment climate </a:t>
            </a:r>
            <a:r>
              <a:rPr lang="en-US" sz="2000" dirty="0">
                <a:solidFill>
                  <a:srgbClr val="002060"/>
                </a:solidFill>
              </a:rPr>
              <a:t>remain stable</a:t>
            </a:r>
          </a:p>
        </p:txBody>
      </p:sp>
      <p:pic>
        <p:nvPicPr>
          <p:cNvPr id="9" name="Image 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0241503E-4C21-4F33-8036-5FE71D4AFC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grpSp>
        <p:nvGrpSpPr>
          <p:cNvPr id="5" name="Shape 487">
            <a:extLst>
              <a:ext uri="{FF2B5EF4-FFF2-40B4-BE49-F238E27FC236}">
                <a16:creationId xmlns:a16="http://schemas.microsoft.com/office/drawing/2014/main" id="{F3FF8C70-6ACA-457E-9077-7323DA212623}"/>
              </a:ext>
            </a:extLst>
          </p:cNvPr>
          <p:cNvGrpSpPr/>
          <p:nvPr/>
        </p:nvGrpSpPr>
        <p:grpSpPr>
          <a:xfrm>
            <a:off x="134002" y="2679973"/>
            <a:ext cx="519907" cy="471519"/>
            <a:chOff x="3292425" y="3664250"/>
            <a:chExt cx="397025" cy="391525"/>
          </a:xfrm>
          <a:solidFill>
            <a:schemeClr val="accent2"/>
          </a:solidFill>
        </p:grpSpPr>
        <p:sp>
          <p:nvSpPr>
            <p:cNvPr id="6" name="Shape 488">
              <a:extLst>
                <a:ext uri="{FF2B5EF4-FFF2-40B4-BE49-F238E27FC236}">
                  <a16:creationId xmlns:a16="http://schemas.microsoft.com/office/drawing/2014/main" id="{59BD1EC1-0F87-49F5-B7A5-5D67B8449FAB}"/>
                </a:ext>
              </a:extLst>
            </p:cNvPr>
            <p:cNvSpPr/>
            <p:nvPr/>
          </p:nvSpPr>
          <p:spPr>
            <a:xfrm>
              <a:off x="3292425" y="3680675"/>
              <a:ext cx="375100" cy="375100"/>
            </a:xfrm>
            <a:custGeom>
              <a:avLst/>
              <a:gdLst/>
              <a:ahLst/>
              <a:cxnLst/>
              <a:rect l="0" t="0" r="0" b="0"/>
              <a:pathLst>
                <a:path w="15004" h="15004" fill="none" extrusionOk="0">
                  <a:moveTo>
                    <a:pt x="7502" y="1"/>
                  </a:moveTo>
                  <a:lnTo>
                    <a:pt x="7502" y="1"/>
                  </a:lnTo>
                  <a:lnTo>
                    <a:pt x="7112" y="1"/>
                  </a:lnTo>
                  <a:lnTo>
                    <a:pt x="6747" y="50"/>
                  </a:lnTo>
                  <a:lnTo>
                    <a:pt x="6357" y="98"/>
                  </a:lnTo>
                  <a:lnTo>
                    <a:pt x="5992" y="147"/>
                  </a:lnTo>
                  <a:lnTo>
                    <a:pt x="5627" y="244"/>
                  </a:lnTo>
                  <a:lnTo>
                    <a:pt x="5261" y="342"/>
                  </a:lnTo>
                  <a:lnTo>
                    <a:pt x="4921" y="464"/>
                  </a:lnTo>
                  <a:lnTo>
                    <a:pt x="4580" y="585"/>
                  </a:lnTo>
                  <a:lnTo>
                    <a:pt x="4239" y="732"/>
                  </a:lnTo>
                  <a:lnTo>
                    <a:pt x="3922" y="902"/>
                  </a:lnTo>
                  <a:lnTo>
                    <a:pt x="3605" y="1097"/>
                  </a:lnTo>
                  <a:lnTo>
                    <a:pt x="3313" y="1292"/>
                  </a:lnTo>
                  <a:lnTo>
                    <a:pt x="3021" y="1487"/>
                  </a:lnTo>
                  <a:lnTo>
                    <a:pt x="2729" y="1706"/>
                  </a:lnTo>
                  <a:lnTo>
                    <a:pt x="2461" y="1949"/>
                  </a:lnTo>
                  <a:lnTo>
                    <a:pt x="2193" y="2193"/>
                  </a:lnTo>
                  <a:lnTo>
                    <a:pt x="1949" y="2461"/>
                  </a:lnTo>
                  <a:lnTo>
                    <a:pt x="1706" y="2729"/>
                  </a:lnTo>
                  <a:lnTo>
                    <a:pt x="1486" y="3021"/>
                  </a:lnTo>
                  <a:lnTo>
                    <a:pt x="1292" y="3313"/>
                  </a:lnTo>
                  <a:lnTo>
                    <a:pt x="1097" y="3605"/>
                  </a:lnTo>
                  <a:lnTo>
                    <a:pt x="902" y="3922"/>
                  </a:lnTo>
                  <a:lnTo>
                    <a:pt x="731" y="4239"/>
                  </a:lnTo>
                  <a:lnTo>
                    <a:pt x="585" y="4580"/>
                  </a:lnTo>
                  <a:lnTo>
                    <a:pt x="464" y="4921"/>
                  </a:lnTo>
                  <a:lnTo>
                    <a:pt x="342" y="5262"/>
                  </a:lnTo>
                  <a:lnTo>
                    <a:pt x="244" y="5627"/>
                  </a:lnTo>
                  <a:lnTo>
                    <a:pt x="147" y="5992"/>
                  </a:lnTo>
                  <a:lnTo>
                    <a:pt x="98" y="6358"/>
                  </a:lnTo>
                  <a:lnTo>
                    <a:pt x="50" y="6747"/>
                  </a:lnTo>
                  <a:lnTo>
                    <a:pt x="1" y="7113"/>
                  </a:lnTo>
                  <a:lnTo>
                    <a:pt x="1" y="7502"/>
                  </a:lnTo>
                  <a:lnTo>
                    <a:pt x="1" y="7502"/>
                  </a:lnTo>
                  <a:lnTo>
                    <a:pt x="1" y="7892"/>
                  </a:lnTo>
                  <a:lnTo>
                    <a:pt x="50" y="8257"/>
                  </a:lnTo>
                  <a:lnTo>
                    <a:pt x="98" y="8647"/>
                  </a:lnTo>
                  <a:lnTo>
                    <a:pt x="147" y="9012"/>
                  </a:lnTo>
                  <a:lnTo>
                    <a:pt x="244" y="9378"/>
                  </a:lnTo>
                  <a:lnTo>
                    <a:pt x="342" y="9743"/>
                  </a:lnTo>
                  <a:lnTo>
                    <a:pt x="464" y="10084"/>
                  </a:lnTo>
                  <a:lnTo>
                    <a:pt x="585" y="10425"/>
                  </a:lnTo>
                  <a:lnTo>
                    <a:pt x="731" y="10766"/>
                  </a:lnTo>
                  <a:lnTo>
                    <a:pt x="902" y="11082"/>
                  </a:lnTo>
                  <a:lnTo>
                    <a:pt x="1097" y="11399"/>
                  </a:lnTo>
                  <a:lnTo>
                    <a:pt x="1292" y="11691"/>
                  </a:lnTo>
                  <a:lnTo>
                    <a:pt x="1486" y="11984"/>
                  </a:lnTo>
                  <a:lnTo>
                    <a:pt x="1706" y="12276"/>
                  </a:lnTo>
                  <a:lnTo>
                    <a:pt x="1949" y="12544"/>
                  </a:lnTo>
                  <a:lnTo>
                    <a:pt x="2193" y="12812"/>
                  </a:lnTo>
                  <a:lnTo>
                    <a:pt x="2461" y="13055"/>
                  </a:lnTo>
                  <a:lnTo>
                    <a:pt x="2729" y="13299"/>
                  </a:lnTo>
                  <a:lnTo>
                    <a:pt x="3021" y="13518"/>
                  </a:lnTo>
                  <a:lnTo>
                    <a:pt x="3313" y="13713"/>
                  </a:lnTo>
                  <a:lnTo>
                    <a:pt x="3605" y="13908"/>
                  </a:lnTo>
                  <a:lnTo>
                    <a:pt x="3922" y="14102"/>
                  </a:lnTo>
                  <a:lnTo>
                    <a:pt x="4239" y="14273"/>
                  </a:lnTo>
                  <a:lnTo>
                    <a:pt x="4580" y="14419"/>
                  </a:lnTo>
                  <a:lnTo>
                    <a:pt x="4921" y="14541"/>
                  </a:lnTo>
                  <a:lnTo>
                    <a:pt x="5261" y="14663"/>
                  </a:lnTo>
                  <a:lnTo>
                    <a:pt x="5627" y="14760"/>
                  </a:lnTo>
                  <a:lnTo>
                    <a:pt x="5992" y="14857"/>
                  </a:lnTo>
                  <a:lnTo>
                    <a:pt x="6357" y="14906"/>
                  </a:lnTo>
                  <a:lnTo>
                    <a:pt x="6747" y="14955"/>
                  </a:lnTo>
                  <a:lnTo>
                    <a:pt x="7112" y="15004"/>
                  </a:lnTo>
                  <a:lnTo>
                    <a:pt x="7502" y="15004"/>
                  </a:lnTo>
                  <a:lnTo>
                    <a:pt x="7502" y="15004"/>
                  </a:lnTo>
                  <a:lnTo>
                    <a:pt x="7892" y="15004"/>
                  </a:lnTo>
                  <a:lnTo>
                    <a:pt x="8257" y="14955"/>
                  </a:lnTo>
                  <a:lnTo>
                    <a:pt x="8647" y="14906"/>
                  </a:lnTo>
                  <a:lnTo>
                    <a:pt x="9012" y="14857"/>
                  </a:lnTo>
                  <a:lnTo>
                    <a:pt x="9377" y="14760"/>
                  </a:lnTo>
                  <a:lnTo>
                    <a:pt x="9743" y="14663"/>
                  </a:lnTo>
                  <a:lnTo>
                    <a:pt x="10084" y="14541"/>
                  </a:lnTo>
                  <a:lnTo>
                    <a:pt x="10425" y="14419"/>
                  </a:lnTo>
                  <a:lnTo>
                    <a:pt x="10766" y="14273"/>
                  </a:lnTo>
                  <a:lnTo>
                    <a:pt x="11082" y="14102"/>
                  </a:lnTo>
                  <a:lnTo>
                    <a:pt x="11399" y="13908"/>
                  </a:lnTo>
                  <a:lnTo>
                    <a:pt x="11691" y="13713"/>
                  </a:lnTo>
                  <a:lnTo>
                    <a:pt x="11983" y="13518"/>
                  </a:lnTo>
                  <a:lnTo>
                    <a:pt x="12276" y="13299"/>
                  </a:lnTo>
                  <a:lnTo>
                    <a:pt x="12544" y="13055"/>
                  </a:lnTo>
                  <a:lnTo>
                    <a:pt x="12812" y="12812"/>
                  </a:lnTo>
                  <a:lnTo>
                    <a:pt x="13055" y="12544"/>
                  </a:lnTo>
                  <a:lnTo>
                    <a:pt x="13299" y="12276"/>
                  </a:lnTo>
                  <a:lnTo>
                    <a:pt x="13518" y="11984"/>
                  </a:lnTo>
                  <a:lnTo>
                    <a:pt x="13713" y="11691"/>
                  </a:lnTo>
                  <a:lnTo>
                    <a:pt x="13907" y="11399"/>
                  </a:lnTo>
                  <a:lnTo>
                    <a:pt x="14102" y="11082"/>
                  </a:lnTo>
                  <a:lnTo>
                    <a:pt x="14273" y="10766"/>
                  </a:lnTo>
                  <a:lnTo>
                    <a:pt x="14419" y="10425"/>
                  </a:lnTo>
                  <a:lnTo>
                    <a:pt x="14541" y="10084"/>
                  </a:lnTo>
                  <a:lnTo>
                    <a:pt x="14662" y="9743"/>
                  </a:lnTo>
                  <a:lnTo>
                    <a:pt x="14760" y="9378"/>
                  </a:lnTo>
                  <a:lnTo>
                    <a:pt x="14857" y="9012"/>
                  </a:lnTo>
                  <a:lnTo>
                    <a:pt x="14906" y="8647"/>
                  </a:lnTo>
                  <a:lnTo>
                    <a:pt x="14955" y="8257"/>
                  </a:lnTo>
                  <a:lnTo>
                    <a:pt x="15003" y="7892"/>
                  </a:lnTo>
                  <a:lnTo>
                    <a:pt x="15003" y="7502"/>
                  </a:lnTo>
                  <a:lnTo>
                    <a:pt x="7502" y="7502"/>
                  </a:lnTo>
                  <a:lnTo>
                    <a:pt x="7502" y="1"/>
                  </a:lnTo>
                  <a:close/>
                </a:path>
              </a:pathLst>
            </a:custGeom>
            <a:grpFill/>
            <a:ln w="19050" cap="rnd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Shape 489">
              <a:extLst>
                <a:ext uri="{FF2B5EF4-FFF2-40B4-BE49-F238E27FC236}">
                  <a16:creationId xmlns:a16="http://schemas.microsoft.com/office/drawing/2014/main" id="{19D50E30-800A-420A-A0AB-32028D3FB5C8}"/>
                </a:ext>
              </a:extLst>
            </p:cNvPr>
            <p:cNvSpPr/>
            <p:nvPr/>
          </p:nvSpPr>
          <p:spPr>
            <a:xfrm>
              <a:off x="3504325" y="3664250"/>
              <a:ext cx="131525" cy="153450"/>
            </a:xfrm>
            <a:custGeom>
              <a:avLst/>
              <a:gdLst/>
              <a:ahLst/>
              <a:cxnLst/>
              <a:rect l="0" t="0" r="0" b="0"/>
              <a:pathLst>
                <a:path w="5261" h="613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90" y="25"/>
                  </a:lnTo>
                  <a:lnTo>
                    <a:pt x="780" y="98"/>
                  </a:lnTo>
                  <a:lnTo>
                    <a:pt x="1169" y="171"/>
                  </a:lnTo>
                  <a:lnTo>
                    <a:pt x="1559" y="268"/>
                  </a:lnTo>
                  <a:lnTo>
                    <a:pt x="1924" y="414"/>
                  </a:lnTo>
                  <a:lnTo>
                    <a:pt x="2314" y="560"/>
                  </a:lnTo>
                  <a:lnTo>
                    <a:pt x="2655" y="731"/>
                  </a:lnTo>
                  <a:lnTo>
                    <a:pt x="3020" y="901"/>
                  </a:lnTo>
                  <a:lnTo>
                    <a:pt x="3020" y="901"/>
                  </a:lnTo>
                  <a:lnTo>
                    <a:pt x="3337" y="1121"/>
                  </a:lnTo>
                  <a:lnTo>
                    <a:pt x="3654" y="1340"/>
                  </a:lnTo>
                  <a:lnTo>
                    <a:pt x="3946" y="1559"/>
                  </a:lnTo>
                  <a:lnTo>
                    <a:pt x="4238" y="1803"/>
                  </a:lnTo>
                  <a:lnTo>
                    <a:pt x="4530" y="2070"/>
                  </a:lnTo>
                  <a:lnTo>
                    <a:pt x="4774" y="2363"/>
                  </a:lnTo>
                  <a:lnTo>
                    <a:pt x="5017" y="2655"/>
                  </a:lnTo>
                  <a:lnTo>
                    <a:pt x="5261" y="2972"/>
                  </a:lnTo>
                  <a:lnTo>
                    <a:pt x="0" y="6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050" cap="rnd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Shape 490">
              <a:extLst>
                <a:ext uri="{FF2B5EF4-FFF2-40B4-BE49-F238E27FC236}">
                  <a16:creationId xmlns:a16="http://schemas.microsoft.com/office/drawing/2014/main" id="{704FA1A3-B85F-451A-8EFB-FA471925A75A}"/>
                </a:ext>
              </a:extLst>
            </p:cNvPr>
            <p:cNvSpPr/>
            <p:nvPr/>
          </p:nvSpPr>
          <p:spPr>
            <a:xfrm>
              <a:off x="3501875" y="3749500"/>
              <a:ext cx="187575" cy="96825"/>
            </a:xfrm>
            <a:custGeom>
              <a:avLst/>
              <a:gdLst/>
              <a:ahLst/>
              <a:cxnLst/>
              <a:rect l="0" t="0" r="0" b="0"/>
              <a:pathLst>
                <a:path w="7503" h="3873" fill="none" extrusionOk="0">
                  <a:moveTo>
                    <a:pt x="6431" y="0"/>
                  </a:moveTo>
                  <a:lnTo>
                    <a:pt x="1" y="3872"/>
                  </a:lnTo>
                  <a:lnTo>
                    <a:pt x="7502" y="3872"/>
                  </a:lnTo>
                  <a:lnTo>
                    <a:pt x="7502" y="3872"/>
                  </a:lnTo>
                  <a:lnTo>
                    <a:pt x="7478" y="3337"/>
                  </a:lnTo>
                  <a:lnTo>
                    <a:pt x="7429" y="2825"/>
                  </a:lnTo>
                  <a:lnTo>
                    <a:pt x="7332" y="2314"/>
                  </a:lnTo>
                  <a:lnTo>
                    <a:pt x="7210" y="1827"/>
                  </a:lnTo>
                  <a:lnTo>
                    <a:pt x="7064" y="1340"/>
                  </a:lnTo>
                  <a:lnTo>
                    <a:pt x="6893" y="877"/>
                  </a:lnTo>
                  <a:lnTo>
                    <a:pt x="6674" y="438"/>
                  </a:lnTo>
                  <a:lnTo>
                    <a:pt x="6431" y="0"/>
                  </a:lnTo>
                  <a:lnTo>
                    <a:pt x="6431" y="0"/>
                  </a:lnTo>
                  <a:close/>
                </a:path>
              </a:pathLst>
            </a:custGeom>
            <a:grpFill/>
            <a:ln w="19050" cap="rnd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Shape 536">
            <a:extLst>
              <a:ext uri="{FF2B5EF4-FFF2-40B4-BE49-F238E27FC236}">
                <a16:creationId xmlns:a16="http://schemas.microsoft.com/office/drawing/2014/main" id="{6146227F-37FE-4462-A2E0-ADA2FC5E1BD8}"/>
              </a:ext>
            </a:extLst>
          </p:cNvPr>
          <p:cNvGrpSpPr/>
          <p:nvPr/>
        </p:nvGrpSpPr>
        <p:grpSpPr>
          <a:xfrm>
            <a:off x="160675" y="1511025"/>
            <a:ext cx="466560" cy="471884"/>
            <a:chOff x="5290150" y="1636700"/>
            <a:chExt cx="425025" cy="429875"/>
          </a:xfrm>
          <a:solidFill>
            <a:schemeClr val="accent2"/>
          </a:solidFill>
        </p:grpSpPr>
        <p:sp>
          <p:nvSpPr>
            <p:cNvPr id="12" name="Shape 537">
              <a:extLst>
                <a:ext uri="{FF2B5EF4-FFF2-40B4-BE49-F238E27FC236}">
                  <a16:creationId xmlns:a16="http://schemas.microsoft.com/office/drawing/2014/main" id="{03596D83-AFCB-4A8E-930D-95F9C2D8E705}"/>
                </a:ext>
              </a:extLst>
            </p:cNvPr>
            <p:cNvSpPr/>
            <p:nvPr/>
          </p:nvSpPr>
          <p:spPr>
            <a:xfrm>
              <a:off x="5396700" y="1939925"/>
              <a:ext cx="211900" cy="126650"/>
            </a:xfrm>
            <a:custGeom>
              <a:avLst/>
              <a:gdLst/>
              <a:ahLst/>
              <a:cxnLst/>
              <a:rect l="0" t="0" r="0" b="0"/>
              <a:pathLst>
                <a:path w="8476" h="5066" fill="none" extrusionOk="0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grpFill/>
            <a:ln w="19050" cap="rnd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Shape 538">
              <a:extLst>
                <a:ext uri="{FF2B5EF4-FFF2-40B4-BE49-F238E27FC236}">
                  <a16:creationId xmlns:a16="http://schemas.microsoft.com/office/drawing/2014/main" id="{E123C3E6-A4DE-4C50-B0D5-CA8ABFF7172D}"/>
                </a:ext>
              </a:extLst>
            </p:cNvPr>
            <p:cNvSpPr/>
            <p:nvPr/>
          </p:nvSpPr>
          <p:spPr>
            <a:xfrm>
              <a:off x="5290150" y="1636700"/>
              <a:ext cx="425025" cy="294100"/>
            </a:xfrm>
            <a:custGeom>
              <a:avLst/>
              <a:gdLst/>
              <a:ahLst/>
              <a:cxnLst/>
              <a:rect l="0" t="0" r="0" b="0"/>
              <a:pathLst>
                <a:path w="17001" h="11764" fill="none" extrusionOk="0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grpFill/>
            <a:ln w="19050" cap="rnd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Shape 483">
            <a:extLst>
              <a:ext uri="{FF2B5EF4-FFF2-40B4-BE49-F238E27FC236}">
                <a16:creationId xmlns:a16="http://schemas.microsoft.com/office/drawing/2014/main" id="{A698363F-B012-4875-9846-7BF190570382}"/>
              </a:ext>
            </a:extLst>
          </p:cNvPr>
          <p:cNvGrpSpPr/>
          <p:nvPr/>
        </p:nvGrpSpPr>
        <p:grpSpPr>
          <a:xfrm>
            <a:off x="156299" y="4075729"/>
            <a:ext cx="475312" cy="375239"/>
            <a:chOff x="2599525" y="3688600"/>
            <a:chExt cx="428675" cy="351950"/>
          </a:xfrm>
          <a:solidFill>
            <a:schemeClr val="accent2"/>
          </a:solidFill>
        </p:grpSpPr>
        <p:sp>
          <p:nvSpPr>
            <p:cNvPr id="15" name="Shape 484">
              <a:extLst>
                <a:ext uri="{FF2B5EF4-FFF2-40B4-BE49-F238E27FC236}">
                  <a16:creationId xmlns:a16="http://schemas.microsoft.com/office/drawing/2014/main" id="{3F102D35-5E51-48F5-9055-97F1A9860DCD}"/>
                </a:ext>
              </a:extLst>
            </p:cNvPr>
            <p:cNvSpPr/>
            <p:nvPr/>
          </p:nvSpPr>
          <p:spPr>
            <a:xfrm>
              <a:off x="2599525" y="3688600"/>
              <a:ext cx="428675" cy="168675"/>
            </a:xfrm>
            <a:custGeom>
              <a:avLst/>
              <a:gdLst/>
              <a:ahLst/>
              <a:cxnLst/>
              <a:rect l="0" t="0" r="0" b="0"/>
              <a:pathLst>
                <a:path w="17147" h="6747" fill="none" extrusionOk="0">
                  <a:moveTo>
                    <a:pt x="16660" y="1876"/>
                  </a:moveTo>
                  <a:lnTo>
                    <a:pt x="11594" y="1876"/>
                  </a:lnTo>
                  <a:lnTo>
                    <a:pt x="11594" y="1462"/>
                  </a:lnTo>
                  <a:lnTo>
                    <a:pt x="11594" y="1462"/>
                  </a:lnTo>
                  <a:lnTo>
                    <a:pt x="11594" y="1316"/>
                  </a:lnTo>
                  <a:lnTo>
                    <a:pt x="11569" y="1170"/>
                  </a:lnTo>
                  <a:lnTo>
                    <a:pt x="11472" y="902"/>
                  </a:lnTo>
                  <a:lnTo>
                    <a:pt x="11350" y="658"/>
                  </a:lnTo>
                  <a:lnTo>
                    <a:pt x="11155" y="439"/>
                  </a:lnTo>
                  <a:lnTo>
                    <a:pt x="10961" y="268"/>
                  </a:lnTo>
                  <a:lnTo>
                    <a:pt x="10693" y="122"/>
                  </a:lnTo>
                  <a:lnTo>
                    <a:pt x="10425" y="49"/>
                  </a:lnTo>
                  <a:lnTo>
                    <a:pt x="10279" y="25"/>
                  </a:lnTo>
                  <a:lnTo>
                    <a:pt x="10133" y="1"/>
                  </a:lnTo>
                  <a:lnTo>
                    <a:pt x="7015" y="1"/>
                  </a:lnTo>
                  <a:lnTo>
                    <a:pt x="7015" y="1"/>
                  </a:lnTo>
                  <a:lnTo>
                    <a:pt x="6869" y="25"/>
                  </a:lnTo>
                  <a:lnTo>
                    <a:pt x="6723" y="49"/>
                  </a:lnTo>
                  <a:lnTo>
                    <a:pt x="6455" y="122"/>
                  </a:lnTo>
                  <a:lnTo>
                    <a:pt x="6187" y="268"/>
                  </a:lnTo>
                  <a:lnTo>
                    <a:pt x="5992" y="439"/>
                  </a:lnTo>
                  <a:lnTo>
                    <a:pt x="5797" y="658"/>
                  </a:lnTo>
                  <a:lnTo>
                    <a:pt x="5676" y="902"/>
                  </a:lnTo>
                  <a:lnTo>
                    <a:pt x="5578" y="1170"/>
                  </a:lnTo>
                  <a:lnTo>
                    <a:pt x="5554" y="1316"/>
                  </a:lnTo>
                  <a:lnTo>
                    <a:pt x="5554" y="1462"/>
                  </a:lnTo>
                  <a:lnTo>
                    <a:pt x="5554" y="1876"/>
                  </a:lnTo>
                  <a:lnTo>
                    <a:pt x="488" y="1876"/>
                  </a:lnTo>
                  <a:lnTo>
                    <a:pt x="488" y="1876"/>
                  </a:lnTo>
                  <a:lnTo>
                    <a:pt x="391" y="1876"/>
                  </a:lnTo>
                  <a:lnTo>
                    <a:pt x="293" y="1900"/>
                  </a:lnTo>
                  <a:lnTo>
                    <a:pt x="220" y="1949"/>
                  </a:lnTo>
                  <a:lnTo>
                    <a:pt x="147" y="2022"/>
                  </a:lnTo>
                  <a:lnTo>
                    <a:pt x="74" y="2071"/>
                  </a:lnTo>
                  <a:lnTo>
                    <a:pt x="50" y="2168"/>
                  </a:lnTo>
                  <a:lnTo>
                    <a:pt x="1" y="2266"/>
                  </a:lnTo>
                  <a:lnTo>
                    <a:pt x="1" y="2363"/>
                  </a:lnTo>
                  <a:lnTo>
                    <a:pt x="1" y="5773"/>
                  </a:lnTo>
                  <a:lnTo>
                    <a:pt x="1" y="5773"/>
                  </a:lnTo>
                  <a:lnTo>
                    <a:pt x="25" y="5967"/>
                  </a:lnTo>
                  <a:lnTo>
                    <a:pt x="74" y="6138"/>
                  </a:lnTo>
                  <a:lnTo>
                    <a:pt x="171" y="6308"/>
                  </a:lnTo>
                  <a:lnTo>
                    <a:pt x="293" y="6455"/>
                  </a:lnTo>
                  <a:lnTo>
                    <a:pt x="439" y="6576"/>
                  </a:lnTo>
                  <a:lnTo>
                    <a:pt x="585" y="6674"/>
                  </a:lnTo>
                  <a:lnTo>
                    <a:pt x="780" y="6722"/>
                  </a:lnTo>
                  <a:lnTo>
                    <a:pt x="975" y="6747"/>
                  </a:lnTo>
                  <a:lnTo>
                    <a:pt x="7721" y="6747"/>
                  </a:lnTo>
                  <a:lnTo>
                    <a:pt x="7721" y="6138"/>
                  </a:lnTo>
                  <a:lnTo>
                    <a:pt x="7721" y="6138"/>
                  </a:lnTo>
                  <a:lnTo>
                    <a:pt x="7746" y="6041"/>
                  </a:lnTo>
                  <a:lnTo>
                    <a:pt x="7770" y="5967"/>
                  </a:lnTo>
                  <a:lnTo>
                    <a:pt x="7819" y="5870"/>
                  </a:lnTo>
                  <a:lnTo>
                    <a:pt x="7868" y="5797"/>
                  </a:lnTo>
                  <a:lnTo>
                    <a:pt x="7941" y="5748"/>
                  </a:lnTo>
                  <a:lnTo>
                    <a:pt x="8038" y="5700"/>
                  </a:lnTo>
                  <a:lnTo>
                    <a:pt x="8111" y="5675"/>
                  </a:lnTo>
                  <a:lnTo>
                    <a:pt x="8209" y="5651"/>
                  </a:lnTo>
                  <a:lnTo>
                    <a:pt x="8939" y="5651"/>
                  </a:lnTo>
                  <a:lnTo>
                    <a:pt x="8939" y="5651"/>
                  </a:lnTo>
                  <a:lnTo>
                    <a:pt x="9037" y="5675"/>
                  </a:lnTo>
                  <a:lnTo>
                    <a:pt x="9110" y="5700"/>
                  </a:lnTo>
                  <a:lnTo>
                    <a:pt x="9207" y="5748"/>
                  </a:lnTo>
                  <a:lnTo>
                    <a:pt x="9280" y="5797"/>
                  </a:lnTo>
                  <a:lnTo>
                    <a:pt x="9329" y="5870"/>
                  </a:lnTo>
                  <a:lnTo>
                    <a:pt x="9378" y="5967"/>
                  </a:lnTo>
                  <a:lnTo>
                    <a:pt x="9402" y="6041"/>
                  </a:lnTo>
                  <a:lnTo>
                    <a:pt x="9426" y="6138"/>
                  </a:lnTo>
                  <a:lnTo>
                    <a:pt x="9426" y="6747"/>
                  </a:lnTo>
                  <a:lnTo>
                    <a:pt x="16173" y="6747"/>
                  </a:lnTo>
                  <a:lnTo>
                    <a:pt x="16173" y="6747"/>
                  </a:lnTo>
                  <a:lnTo>
                    <a:pt x="16367" y="6722"/>
                  </a:lnTo>
                  <a:lnTo>
                    <a:pt x="16562" y="6674"/>
                  </a:lnTo>
                  <a:lnTo>
                    <a:pt x="16708" y="6576"/>
                  </a:lnTo>
                  <a:lnTo>
                    <a:pt x="16855" y="6455"/>
                  </a:lnTo>
                  <a:lnTo>
                    <a:pt x="16976" y="6308"/>
                  </a:lnTo>
                  <a:lnTo>
                    <a:pt x="17074" y="6138"/>
                  </a:lnTo>
                  <a:lnTo>
                    <a:pt x="17122" y="5967"/>
                  </a:lnTo>
                  <a:lnTo>
                    <a:pt x="17147" y="5773"/>
                  </a:lnTo>
                  <a:lnTo>
                    <a:pt x="17147" y="2363"/>
                  </a:lnTo>
                  <a:lnTo>
                    <a:pt x="17147" y="2363"/>
                  </a:lnTo>
                  <a:lnTo>
                    <a:pt x="17147" y="2266"/>
                  </a:lnTo>
                  <a:lnTo>
                    <a:pt x="17098" y="2168"/>
                  </a:lnTo>
                  <a:lnTo>
                    <a:pt x="17074" y="2071"/>
                  </a:lnTo>
                  <a:lnTo>
                    <a:pt x="17001" y="2022"/>
                  </a:lnTo>
                  <a:lnTo>
                    <a:pt x="16928" y="1949"/>
                  </a:lnTo>
                  <a:lnTo>
                    <a:pt x="16855" y="1900"/>
                  </a:lnTo>
                  <a:lnTo>
                    <a:pt x="16757" y="1876"/>
                  </a:lnTo>
                  <a:lnTo>
                    <a:pt x="16660" y="1876"/>
                  </a:lnTo>
                  <a:lnTo>
                    <a:pt x="16660" y="1876"/>
                  </a:lnTo>
                  <a:close/>
                  <a:moveTo>
                    <a:pt x="10620" y="1876"/>
                  </a:moveTo>
                  <a:lnTo>
                    <a:pt x="6528" y="1876"/>
                  </a:lnTo>
                  <a:lnTo>
                    <a:pt x="6528" y="1462"/>
                  </a:lnTo>
                  <a:lnTo>
                    <a:pt x="6528" y="1462"/>
                  </a:lnTo>
                  <a:lnTo>
                    <a:pt x="6528" y="1364"/>
                  </a:lnTo>
                  <a:lnTo>
                    <a:pt x="6577" y="1291"/>
                  </a:lnTo>
                  <a:lnTo>
                    <a:pt x="6601" y="1194"/>
                  </a:lnTo>
                  <a:lnTo>
                    <a:pt x="6674" y="1121"/>
                  </a:lnTo>
                  <a:lnTo>
                    <a:pt x="6747" y="1072"/>
                  </a:lnTo>
                  <a:lnTo>
                    <a:pt x="6820" y="1023"/>
                  </a:lnTo>
                  <a:lnTo>
                    <a:pt x="6918" y="999"/>
                  </a:lnTo>
                  <a:lnTo>
                    <a:pt x="7015" y="975"/>
                  </a:lnTo>
                  <a:lnTo>
                    <a:pt x="10133" y="975"/>
                  </a:lnTo>
                  <a:lnTo>
                    <a:pt x="10133" y="975"/>
                  </a:lnTo>
                  <a:lnTo>
                    <a:pt x="10230" y="999"/>
                  </a:lnTo>
                  <a:lnTo>
                    <a:pt x="10327" y="1023"/>
                  </a:lnTo>
                  <a:lnTo>
                    <a:pt x="10400" y="1072"/>
                  </a:lnTo>
                  <a:lnTo>
                    <a:pt x="10474" y="1121"/>
                  </a:lnTo>
                  <a:lnTo>
                    <a:pt x="10547" y="1194"/>
                  </a:lnTo>
                  <a:lnTo>
                    <a:pt x="10571" y="1291"/>
                  </a:lnTo>
                  <a:lnTo>
                    <a:pt x="10620" y="1364"/>
                  </a:lnTo>
                  <a:lnTo>
                    <a:pt x="10620" y="1462"/>
                  </a:lnTo>
                  <a:lnTo>
                    <a:pt x="10620" y="1876"/>
                  </a:lnTo>
                  <a:close/>
                </a:path>
              </a:pathLst>
            </a:custGeom>
            <a:grpFill/>
            <a:ln w="19050" cap="rnd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Shape 485">
              <a:extLst>
                <a:ext uri="{FF2B5EF4-FFF2-40B4-BE49-F238E27FC236}">
                  <a16:creationId xmlns:a16="http://schemas.microsoft.com/office/drawing/2014/main" id="{BE72277C-C6AF-4B9E-9E56-BE0D51800886}"/>
                </a:ext>
              </a:extLst>
            </p:cNvPr>
            <p:cNvSpPr/>
            <p:nvPr/>
          </p:nvSpPr>
          <p:spPr>
            <a:xfrm>
              <a:off x="2792550" y="3862125"/>
              <a:ext cx="42650" cy="23775"/>
            </a:xfrm>
            <a:custGeom>
              <a:avLst/>
              <a:gdLst/>
              <a:ahLst/>
              <a:cxnLst/>
              <a:rect l="0" t="0" r="0" b="0"/>
              <a:pathLst>
                <a:path w="1706" h="951" fill="none" extrusionOk="0">
                  <a:moveTo>
                    <a:pt x="1705" y="1"/>
                  </a:moveTo>
                  <a:lnTo>
                    <a:pt x="1705" y="463"/>
                  </a:lnTo>
                  <a:lnTo>
                    <a:pt x="1705" y="463"/>
                  </a:lnTo>
                  <a:lnTo>
                    <a:pt x="1681" y="561"/>
                  </a:lnTo>
                  <a:lnTo>
                    <a:pt x="1657" y="658"/>
                  </a:lnTo>
                  <a:lnTo>
                    <a:pt x="1608" y="756"/>
                  </a:lnTo>
                  <a:lnTo>
                    <a:pt x="1559" y="804"/>
                  </a:lnTo>
                  <a:lnTo>
                    <a:pt x="1486" y="877"/>
                  </a:lnTo>
                  <a:lnTo>
                    <a:pt x="1389" y="926"/>
                  </a:lnTo>
                  <a:lnTo>
                    <a:pt x="1316" y="951"/>
                  </a:lnTo>
                  <a:lnTo>
                    <a:pt x="1218" y="951"/>
                  </a:lnTo>
                  <a:lnTo>
                    <a:pt x="488" y="951"/>
                  </a:lnTo>
                  <a:lnTo>
                    <a:pt x="488" y="951"/>
                  </a:lnTo>
                  <a:lnTo>
                    <a:pt x="390" y="951"/>
                  </a:lnTo>
                  <a:lnTo>
                    <a:pt x="317" y="926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56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0" y="463"/>
                  </a:lnTo>
                  <a:lnTo>
                    <a:pt x="0" y="1"/>
                  </a:lnTo>
                </a:path>
              </a:pathLst>
            </a:custGeom>
            <a:grpFill/>
            <a:ln w="19050" cap="rnd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Shape 486">
              <a:extLst>
                <a:ext uri="{FF2B5EF4-FFF2-40B4-BE49-F238E27FC236}">
                  <a16:creationId xmlns:a16="http://schemas.microsoft.com/office/drawing/2014/main" id="{57F291A3-7BB9-4568-B705-63A0BFBA4BDB}"/>
                </a:ext>
              </a:extLst>
            </p:cNvPr>
            <p:cNvSpPr/>
            <p:nvPr/>
          </p:nvSpPr>
          <p:spPr>
            <a:xfrm>
              <a:off x="2599525" y="3852375"/>
              <a:ext cx="428675" cy="188175"/>
            </a:xfrm>
            <a:custGeom>
              <a:avLst/>
              <a:gdLst/>
              <a:ahLst/>
              <a:cxnLst/>
              <a:rect l="0" t="0" r="0" b="0"/>
              <a:pathLst>
                <a:path w="17147" h="7527" fill="none" extrusionOk="0">
                  <a:moveTo>
                    <a:pt x="1" y="1"/>
                  </a:moveTo>
                  <a:lnTo>
                    <a:pt x="1" y="7040"/>
                  </a:lnTo>
                  <a:lnTo>
                    <a:pt x="1" y="7040"/>
                  </a:lnTo>
                  <a:lnTo>
                    <a:pt x="1" y="7137"/>
                  </a:lnTo>
                  <a:lnTo>
                    <a:pt x="50" y="7210"/>
                  </a:lnTo>
                  <a:lnTo>
                    <a:pt x="74" y="7307"/>
                  </a:lnTo>
                  <a:lnTo>
                    <a:pt x="147" y="7381"/>
                  </a:lnTo>
                  <a:lnTo>
                    <a:pt x="220" y="7429"/>
                  </a:lnTo>
                  <a:lnTo>
                    <a:pt x="293" y="7478"/>
                  </a:lnTo>
                  <a:lnTo>
                    <a:pt x="391" y="7502"/>
                  </a:lnTo>
                  <a:lnTo>
                    <a:pt x="488" y="7527"/>
                  </a:lnTo>
                  <a:lnTo>
                    <a:pt x="16660" y="7527"/>
                  </a:lnTo>
                  <a:lnTo>
                    <a:pt x="16660" y="7527"/>
                  </a:lnTo>
                  <a:lnTo>
                    <a:pt x="16757" y="7502"/>
                  </a:lnTo>
                  <a:lnTo>
                    <a:pt x="16855" y="7478"/>
                  </a:lnTo>
                  <a:lnTo>
                    <a:pt x="16928" y="7429"/>
                  </a:lnTo>
                  <a:lnTo>
                    <a:pt x="17001" y="7381"/>
                  </a:lnTo>
                  <a:lnTo>
                    <a:pt x="17074" y="7307"/>
                  </a:lnTo>
                  <a:lnTo>
                    <a:pt x="17098" y="7210"/>
                  </a:lnTo>
                  <a:lnTo>
                    <a:pt x="17147" y="7137"/>
                  </a:lnTo>
                  <a:lnTo>
                    <a:pt x="17147" y="7040"/>
                  </a:lnTo>
                  <a:lnTo>
                    <a:pt x="17147" y="1"/>
                  </a:lnTo>
                </a:path>
              </a:pathLst>
            </a:custGeom>
            <a:grpFill/>
            <a:ln w="19050" cap="rnd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Shape 466">
            <a:extLst>
              <a:ext uri="{FF2B5EF4-FFF2-40B4-BE49-F238E27FC236}">
                <a16:creationId xmlns:a16="http://schemas.microsoft.com/office/drawing/2014/main" id="{68ACAF10-F8CC-4518-BF66-D2862F5B8191}"/>
              </a:ext>
            </a:extLst>
          </p:cNvPr>
          <p:cNvGrpSpPr/>
          <p:nvPr/>
        </p:nvGrpSpPr>
        <p:grpSpPr>
          <a:xfrm>
            <a:off x="162845" y="5148032"/>
            <a:ext cx="462221" cy="310658"/>
            <a:chOff x="1244800" y="3717225"/>
            <a:chExt cx="449375" cy="302025"/>
          </a:xfrm>
          <a:solidFill>
            <a:schemeClr val="accent2"/>
          </a:solidFill>
        </p:grpSpPr>
        <p:sp>
          <p:nvSpPr>
            <p:cNvPr id="19" name="Shape 467">
              <a:extLst>
                <a:ext uri="{FF2B5EF4-FFF2-40B4-BE49-F238E27FC236}">
                  <a16:creationId xmlns:a16="http://schemas.microsoft.com/office/drawing/2014/main" id="{F0F82D8E-A454-4BC1-A129-BD2288D94725}"/>
                </a:ext>
              </a:extLst>
            </p:cNvPr>
            <p:cNvSpPr/>
            <p:nvPr/>
          </p:nvSpPr>
          <p:spPr>
            <a:xfrm>
              <a:off x="1244800" y="3717225"/>
              <a:ext cx="449375" cy="302025"/>
            </a:xfrm>
            <a:custGeom>
              <a:avLst/>
              <a:gdLst/>
              <a:ahLst/>
              <a:cxnLst/>
              <a:rect l="0" t="0" r="0" b="0"/>
              <a:pathLst>
                <a:path w="17975" h="12081" fill="none" extrusionOk="0">
                  <a:moveTo>
                    <a:pt x="17000" y="0"/>
                  </a:moveTo>
                  <a:lnTo>
                    <a:pt x="974" y="0"/>
                  </a:lnTo>
                  <a:lnTo>
                    <a:pt x="974" y="0"/>
                  </a:lnTo>
                  <a:lnTo>
                    <a:pt x="780" y="25"/>
                  </a:lnTo>
                  <a:lnTo>
                    <a:pt x="585" y="73"/>
                  </a:lnTo>
                  <a:lnTo>
                    <a:pt x="414" y="171"/>
                  </a:lnTo>
                  <a:lnTo>
                    <a:pt x="292" y="292"/>
                  </a:lnTo>
                  <a:lnTo>
                    <a:pt x="171" y="439"/>
                  </a:lnTo>
                  <a:lnTo>
                    <a:pt x="73" y="609"/>
                  </a:lnTo>
                  <a:lnTo>
                    <a:pt x="25" y="780"/>
                  </a:lnTo>
                  <a:lnTo>
                    <a:pt x="0" y="974"/>
                  </a:lnTo>
                  <a:lnTo>
                    <a:pt x="0" y="11106"/>
                  </a:lnTo>
                  <a:lnTo>
                    <a:pt x="0" y="11106"/>
                  </a:lnTo>
                  <a:lnTo>
                    <a:pt x="25" y="11301"/>
                  </a:lnTo>
                  <a:lnTo>
                    <a:pt x="73" y="11471"/>
                  </a:lnTo>
                  <a:lnTo>
                    <a:pt x="171" y="11642"/>
                  </a:lnTo>
                  <a:lnTo>
                    <a:pt x="292" y="11788"/>
                  </a:lnTo>
                  <a:lnTo>
                    <a:pt x="414" y="11910"/>
                  </a:lnTo>
                  <a:lnTo>
                    <a:pt x="585" y="12007"/>
                  </a:lnTo>
                  <a:lnTo>
                    <a:pt x="780" y="12056"/>
                  </a:lnTo>
                  <a:lnTo>
                    <a:pt x="974" y="12080"/>
                  </a:lnTo>
                  <a:lnTo>
                    <a:pt x="17000" y="12080"/>
                  </a:lnTo>
                  <a:lnTo>
                    <a:pt x="17000" y="12080"/>
                  </a:lnTo>
                  <a:lnTo>
                    <a:pt x="17195" y="12056"/>
                  </a:lnTo>
                  <a:lnTo>
                    <a:pt x="17390" y="12007"/>
                  </a:lnTo>
                  <a:lnTo>
                    <a:pt x="17560" y="11910"/>
                  </a:lnTo>
                  <a:lnTo>
                    <a:pt x="17682" y="11788"/>
                  </a:lnTo>
                  <a:lnTo>
                    <a:pt x="17804" y="11642"/>
                  </a:lnTo>
                  <a:lnTo>
                    <a:pt x="17901" y="11471"/>
                  </a:lnTo>
                  <a:lnTo>
                    <a:pt x="17950" y="11301"/>
                  </a:lnTo>
                  <a:lnTo>
                    <a:pt x="17974" y="11106"/>
                  </a:lnTo>
                  <a:lnTo>
                    <a:pt x="17974" y="974"/>
                  </a:lnTo>
                  <a:lnTo>
                    <a:pt x="17974" y="974"/>
                  </a:lnTo>
                  <a:lnTo>
                    <a:pt x="17950" y="780"/>
                  </a:lnTo>
                  <a:lnTo>
                    <a:pt x="17901" y="609"/>
                  </a:lnTo>
                  <a:lnTo>
                    <a:pt x="17804" y="439"/>
                  </a:lnTo>
                  <a:lnTo>
                    <a:pt x="17682" y="292"/>
                  </a:lnTo>
                  <a:lnTo>
                    <a:pt x="17560" y="171"/>
                  </a:lnTo>
                  <a:lnTo>
                    <a:pt x="17390" y="73"/>
                  </a:lnTo>
                  <a:lnTo>
                    <a:pt x="17195" y="25"/>
                  </a:lnTo>
                  <a:lnTo>
                    <a:pt x="17000" y="0"/>
                  </a:lnTo>
                  <a:lnTo>
                    <a:pt x="17000" y="0"/>
                  </a:lnTo>
                </a:path>
              </a:pathLst>
            </a:custGeom>
            <a:grpFill/>
            <a:ln w="19050" cap="rnd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Shape 468">
              <a:extLst>
                <a:ext uri="{FF2B5EF4-FFF2-40B4-BE49-F238E27FC236}">
                  <a16:creationId xmlns:a16="http://schemas.microsoft.com/office/drawing/2014/main" id="{91124A5C-1780-47B7-B677-28FDC1B1B401}"/>
                </a:ext>
              </a:extLst>
            </p:cNvPr>
            <p:cNvSpPr/>
            <p:nvPr/>
          </p:nvSpPr>
          <p:spPr>
            <a:xfrm>
              <a:off x="1244800" y="3795150"/>
              <a:ext cx="449375" cy="25"/>
            </a:xfrm>
            <a:custGeom>
              <a:avLst/>
              <a:gdLst/>
              <a:ahLst/>
              <a:cxnLst/>
              <a:rect l="0" t="0" r="0" b="0"/>
              <a:pathLst>
                <a:path w="17975" h="1" fill="none" extrusionOk="0">
                  <a:moveTo>
                    <a:pt x="17974" y="1"/>
                  </a:moveTo>
                  <a:lnTo>
                    <a:pt x="0" y="1"/>
                  </a:lnTo>
                </a:path>
              </a:pathLst>
            </a:custGeom>
            <a:grpFill/>
            <a:ln w="19050" cap="rnd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Shape 469">
              <a:extLst>
                <a:ext uri="{FF2B5EF4-FFF2-40B4-BE49-F238E27FC236}">
                  <a16:creationId xmlns:a16="http://schemas.microsoft.com/office/drawing/2014/main" id="{7EF5E349-05F9-4CB2-91D0-E440C658D54C}"/>
                </a:ext>
              </a:extLst>
            </p:cNvPr>
            <p:cNvSpPr/>
            <p:nvPr/>
          </p:nvSpPr>
          <p:spPr>
            <a:xfrm>
              <a:off x="1244800" y="3853000"/>
              <a:ext cx="449375" cy="25"/>
            </a:xfrm>
            <a:custGeom>
              <a:avLst/>
              <a:gdLst/>
              <a:ahLst/>
              <a:cxnLst/>
              <a:rect l="0" t="0" r="0" b="0"/>
              <a:pathLst>
                <a:path w="17975" h="1" fill="none" extrusionOk="0">
                  <a:moveTo>
                    <a:pt x="0" y="0"/>
                  </a:moveTo>
                  <a:lnTo>
                    <a:pt x="17974" y="0"/>
                  </a:lnTo>
                </a:path>
              </a:pathLst>
            </a:custGeom>
            <a:grpFill/>
            <a:ln w="19050" cap="rnd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Shape 470">
              <a:extLst>
                <a:ext uri="{FF2B5EF4-FFF2-40B4-BE49-F238E27FC236}">
                  <a16:creationId xmlns:a16="http://schemas.microsoft.com/office/drawing/2014/main" id="{E048534C-3A1E-408E-8789-040C2DB88A28}"/>
                </a:ext>
              </a:extLst>
            </p:cNvPr>
            <p:cNvSpPr/>
            <p:nvPr/>
          </p:nvSpPr>
          <p:spPr>
            <a:xfrm>
              <a:off x="1302625" y="3893800"/>
              <a:ext cx="161375" cy="25"/>
            </a:xfrm>
            <a:custGeom>
              <a:avLst/>
              <a:gdLst/>
              <a:ahLst/>
              <a:cxnLst/>
              <a:rect l="0" t="0" r="0" b="0"/>
              <a:pathLst>
                <a:path w="6455" h="1" fill="none" extrusionOk="0">
                  <a:moveTo>
                    <a:pt x="6455" y="0"/>
                  </a:moveTo>
                  <a:lnTo>
                    <a:pt x="1" y="0"/>
                  </a:lnTo>
                </a:path>
              </a:pathLst>
            </a:custGeom>
            <a:grpFill/>
            <a:ln w="19050" cap="rnd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Shape 471">
              <a:extLst>
                <a:ext uri="{FF2B5EF4-FFF2-40B4-BE49-F238E27FC236}">
                  <a16:creationId xmlns:a16="http://schemas.microsoft.com/office/drawing/2014/main" id="{57F0BFD7-582E-4068-9BB1-C64299B1D227}"/>
                </a:ext>
              </a:extLst>
            </p:cNvPr>
            <p:cNvSpPr/>
            <p:nvPr/>
          </p:nvSpPr>
          <p:spPr>
            <a:xfrm>
              <a:off x="1302625" y="3933975"/>
              <a:ext cx="110250" cy="25"/>
            </a:xfrm>
            <a:custGeom>
              <a:avLst/>
              <a:gdLst/>
              <a:ahLst/>
              <a:cxnLst/>
              <a:rect l="0" t="0" r="0" b="0"/>
              <a:pathLst>
                <a:path w="4410" h="1" fill="none" extrusionOk="0">
                  <a:moveTo>
                    <a:pt x="4409" y="1"/>
                  </a:moveTo>
                  <a:lnTo>
                    <a:pt x="1" y="1"/>
                  </a:lnTo>
                </a:path>
              </a:pathLst>
            </a:custGeom>
            <a:grpFill/>
            <a:ln w="19050" cap="rnd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Shape 472">
              <a:extLst>
                <a:ext uri="{FF2B5EF4-FFF2-40B4-BE49-F238E27FC236}">
                  <a16:creationId xmlns:a16="http://schemas.microsoft.com/office/drawing/2014/main" id="{785B8336-CAD5-4A55-B1EC-51475BE5204B}"/>
                </a:ext>
              </a:extLst>
            </p:cNvPr>
            <p:cNvSpPr/>
            <p:nvPr/>
          </p:nvSpPr>
          <p:spPr>
            <a:xfrm>
              <a:off x="1572975" y="3899875"/>
              <a:ext cx="62125" cy="40225"/>
            </a:xfrm>
            <a:custGeom>
              <a:avLst/>
              <a:gdLst/>
              <a:ahLst/>
              <a:cxnLst/>
              <a:rect l="0" t="0" r="0" b="0"/>
              <a:pathLst>
                <a:path w="2485" h="1609" fill="none" extrusionOk="0">
                  <a:moveTo>
                    <a:pt x="1998" y="1"/>
                  </a:move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1218"/>
                  </a:lnTo>
                  <a:lnTo>
                    <a:pt x="49" y="1316"/>
                  </a:lnTo>
                  <a:lnTo>
                    <a:pt x="98" y="1389"/>
                  </a:lnTo>
                  <a:lnTo>
                    <a:pt x="147" y="1462"/>
                  </a:lnTo>
                  <a:lnTo>
                    <a:pt x="220" y="1511"/>
                  </a:lnTo>
                  <a:lnTo>
                    <a:pt x="293" y="1559"/>
                  </a:lnTo>
                  <a:lnTo>
                    <a:pt x="390" y="1584"/>
                  </a:lnTo>
                  <a:lnTo>
                    <a:pt x="488" y="1608"/>
                  </a:lnTo>
                  <a:lnTo>
                    <a:pt x="1998" y="1608"/>
                  </a:lnTo>
                  <a:lnTo>
                    <a:pt x="1998" y="1608"/>
                  </a:lnTo>
                  <a:lnTo>
                    <a:pt x="2095" y="1584"/>
                  </a:lnTo>
                  <a:lnTo>
                    <a:pt x="2192" y="1559"/>
                  </a:lnTo>
                  <a:lnTo>
                    <a:pt x="2265" y="1511"/>
                  </a:lnTo>
                  <a:lnTo>
                    <a:pt x="2339" y="1462"/>
                  </a:lnTo>
                  <a:lnTo>
                    <a:pt x="2387" y="1389"/>
                  </a:lnTo>
                  <a:lnTo>
                    <a:pt x="2436" y="1316"/>
                  </a:lnTo>
                  <a:lnTo>
                    <a:pt x="2485" y="1218"/>
                  </a:lnTo>
                  <a:lnTo>
                    <a:pt x="2485" y="1121"/>
                  </a:lnTo>
                  <a:lnTo>
                    <a:pt x="2485" y="488"/>
                  </a:lnTo>
                  <a:lnTo>
                    <a:pt x="2485" y="488"/>
                  </a:lnTo>
                  <a:lnTo>
                    <a:pt x="2485" y="390"/>
                  </a:lnTo>
                  <a:lnTo>
                    <a:pt x="2436" y="293"/>
                  </a:lnTo>
                  <a:lnTo>
                    <a:pt x="2387" y="220"/>
                  </a:lnTo>
                  <a:lnTo>
                    <a:pt x="2339" y="147"/>
                  </a:lnTo>
                  <a:lnTo>
                    <a:pt x="2265" y="74"/>
                  </a:lnTo>
                  <a:lnTo>
                    <a:pt x="2192" y="25"/>
                  </a:lnTo>
                  <a:lnTo>
                    <a:pt x="2095" y="1"/>
                  </a:lnTo>
                  <a:lnTo>
                    <a:pt x="1998" y="1"/>
                  </a:lnTo>
                  <a:lnTo>
                    <a:pt x="1998" y="1"/>
                  </a:lnTo>
                  <a:close/>
                </a:path>
              </a:pathLst>
            </a:custGeom>
            <a:grpFill/>
            <a:ln w="19050" cap="rnd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Titre 1">
            <a:extLst>
              <a:ext uri="{FF2B5EF4-FFF2-40B4-BE49-F238E27FC236}">
                <a16:creationId xmlns:a16="http://schemas.microsoft.com/office/drawing/2014/main" id="{83541879-7868-83A9-4224-2F9AC6A183C3}"/>
              </a:ext>
            </a:extLst>
          </p:cNvPr>
          <p:cNvSpPr txBox="1">
            <a:spLocks/>
          </p:cNvSpPr>
          <p:nvPr/>
        </p:nvSpPr>
        <p:spPr>
          <a:xfrm>
            <a:off x="1135424" y="57047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b="1" dirty="0">
              <a:solidFill>
                <a:srgbClr val="002060"/>
              </a:solidFill>
              <a:latin typeface="Gill Sans Nova Cond XBd" panose="020B0A06020104020203" pitchFamily="34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EB828ED-25C2-D165-3A5B-9DAFE0CC9361}"/>
              </a:ext>
            </a:extLst>
          </p:cNvPr>
          <p:cNvSpPr txBox="1">
            <a:spLocks/>
          </p:cNvSpPr>
          <p:nvPr/>
        </p:nvSpPr>
        <p:spPr>
          <a:xfrm>
            <a:off x="822469" y="1340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COUNTRY PROFILE</a:t>
            </a:r>
          </a:p>
        </p:txBody>
      </p:sp>
      <p:sp>
        <p:nvSpPr>
          <p:cNvPr id="26" name="Google Shape;320;p15">
            <a:extLst>
              <a:ext uri="{FF2B5EF4-FFF2-40B4-BE49-F238E27FC236}">
                <a16:creationId xmlns:a16="http://schemas.microsoft.com/office/drawing/2014/main" id="{4FF59D73-B217-D074-6172-65EB42CA18AF}"/>
              </a:ext>
            </a:extLst>
          </p:cNvPr>
          <p:cNvSpPr txBox="1"/>
          <p:nvPr/>
        </p:nvSpPr>
        <p:spPr>
          <a:xfrm>
            <a:off x="838200" y="6250773"/>
            <a:ext cx="493776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Poppins"/>
                <a:cs typeface="Poppins"/>
                <a:sym typeface="Poppins"/>
              </a:rPr>
              <a:t>Source: </a:t>
            </a:r>
            <a:r>
              <a:rPr lang="it-IT" sz="800" i="1" dirty="0">
                <a:solidFill>
                  <a:srgbClr val="002060"/>
                </a:solidFill>
              </a:rPr>
              <a:t>data.worldbank - </a:t>
            </a:r>
            <a:r>
              <a:rPr lang="en-US" sz="800" i="1" dirty="0">
                <a:solidFill>
                  <a:srgbClr val="002060"/>
                </a:solidFill>
              </a:rPr>
              <a:t>tradingeconomics.com and INSEE</a:t>
            </a:r>
            <a:endParaRPr kumimoji="0" sz="14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399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38244C-DA8E-4291-A0DC-55526FFE1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BD55F2D-391F-C1F2-4C3A-9BEEF10DA8B0}"/>
              </a:ext>
            </a:extLst>
          </p:cNvPr>
          <p:cNvSpPr txBox="1"/>
          <p:nvPr/>
        </p:nvSpPr>
        <p:spPr>
          <a:xfrm>
            <a:off x="716280" y="1489426"/>
            <a:ext cx="6050280" cy="4769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Implementation of a </a:t>
            </a:r>
            <a:r>
              <a:rPr lang="en-US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radio campaign with Sud Radio</a:t>
            </a:r>
            <a:r>
              <a:rPr lang="en-US" sz="20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(aud. 1.97 million listeners weekly, including 380 000 people in Paris Île-de-France region), in April 2023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0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Collaboration with </a:t>
            </a:r>
            <a:r>
              <a:rPr lang="en-US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Laura Guarneri </a:t>
            </a:r>
            <a:r>
              <a:rPr lang="en-US" sz="20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from B World Communication, a </a:t>
            </a:r>
            <a:r>
              <a:rPr lang="en-US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tour operator </a:t>
            </a:r>
            <a:r>
              <a:rPr lang="en-US" sz="20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and a </a:t>
            </a:r>
            <a:r>
              <a:rPr lang="en-US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French expatriate artist</a:t>
            </a:r>
            <a:r>
              <a:rPr lang="en-US" sz="20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living in Phoenix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0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campaign included a </a:t>
            </a:r>
            <a:r>
              <a:rPr lang="en-US" sz="2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45-minute radio program entirely dedicated to Arizona</a:t>
            </a:r>
            <a:r>
              <a:rPr lang="en-US" sz="20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fifteen 30-second radio spots</a:t>
            </a:r>
            <a:r>
              <a:rPr lang="en-US" sz="20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digital usage rights of podcasts and videos</a:t>
            </a:r>
            <a:r>
              <a:rPr lang="en-US" sz="20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display of the campaign </a:t>
            </a:r>
            <a:r>
              <a:rPr lang="en-US" sz="20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on Sud Radio website and mobile app, YouTube, Amazon and Google connected speakers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7E6035B2-52E5-C092-59CE-5D4C289AAC2F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SUD RADIO CAMPAIGN</a:t>
            </a:r>
            <a:endParaRPr lang="en-US" dirty="0">
              <a:latin typeface="Gill Sans Nova Cond XBd" panose="020B0A06020104020203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CEDD04B-8214-14F0-038B-DF124AADCB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"/>
          <a:stretch/>
        </p:blipFill>
        <p:spPr>
          <a:xfrm>
            <a:off x="7000240" y="1898337"/>
            <a:ext cx="4871566" cy="3432229"/>
          </a:xfrm>
          <a:prstGeom prst="roundRect">
            <a:avLst>
              <a:gd name="adj" fmla="val 6034"/>
            </a:avLst>
          </a:prstGeom>
          <a:ln>
            <a:noFill/>
          </a:ln>
          <a:effectLst/>
        </p:spPr>
      </p:pic>
      <p:pic>
        <p:nvPicPr>
          <p:cNvPr id="6" name="Graphique 5" descr="Podcasting contour">
            <a:extLst>
              <a:ext uri="{FF2B5EF4-FFF2-40B4-BE49-F238E27FC236}">
                <a16:creationId xmlns:a16="http://schemas.microsoft.com/office/drawing/2014/main" id="{BA3B945D-F597-A5A1-DEAB-DFA00E6AC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688" y="1705727"/>
            <a:ext cx="718467" cy="718467"/>
          </a:xfrm>
          <a:prstGeom prst="rect">
            <a:avLst/>
          </a:prstGeom>
        </p:spPr>
      </p:pic>
      <p:grpSp>
        <p:nvGrpSpPr>
          <p:cNvPr id="7" name="Google Shape;754;p47">
            <a:extLst>
              <a:ext uri="{FF2B5EF4-FFF2-40B4-BE49-F238E27FC236}">
                <a16:creationId xmlns:a16="http://schemas.microsoft.com/office/drawing/2014/main" id="{3AC9C1C1-B3F2-CEEC-581E-CF8D25CF6B80}"/>
              </a:ext>
            </a:extLst>
          </p:cNvPr>
          <p:cNvGrpSpPr/>
          <p:nvPr/>
        </p:nvGrpSpPr>
        <p:grpSpPr>
          <a:xfrm>
            <a:off x="130451" y="3142533"/>
            <a:ext cx="511612" cy="484333"/>
            <a:chOff x="6618700" y="1635475"/>
            <a:chExt cx="456675" cy="432325"/>
          </a:xfrm>
          <a:solidFill>
            <a:schemeClr val="bg2"/>
          </a:solidFill>
        </p:grpSpPr>
        <p:sp>
          <p:nvSpPr>
            <p:cNvPr id="8" name="Google Shape;755;p47">
              <a:extLst>
                <a:ext uri="{FF2B5EF4-FFF2-40B4-BE49-F238E27FC236}">
                  <a16:creationId xmlns:a16="http://schemas.microsoft.com/office/drawing/2014/main" id="{4A000044-5888-16E1-3A56-7506531BB79E}"/>
                </a:ext>
              </a:extLst>
            </p:cNvPr>
            <p:cNvSpPr/>
            <p:nvPr/>
          </p:nvSpPr>
          <p:spPr>
            <a:xfrm>
              <a:off x="6663775" y="1904000"/>
              <a:ext cx="117525" cy="163800"/>
            </a:xfrm>
            <a:custGeom>
              <a:avLst/>
              <a:gdLst/>
              <a:ahLst/>
              <a:cxnLst/>
              <a:rect l="l" t="t" r="r" b="b"/>
              <a:pathLst>
                <a:path w="4701" h="6552" fill="none" extrusionOk="0">
                  <a:moveTo>
                    <a:pt x="0" y="0"/>
                  </a:moveTo>
                  <a:lnTo>
                    <a:pt x="512" y="6016"/>
                  </a:lnTo>
                  <a:lnTo>
                    <a:pt x="512" y="6016"/>
                  </a:lnTo>
                  <a:lnTo>
                    <a:pt x="536" y="6138"/>
                  </a:lnTo>
                  <a:lnTo>
                    <a:pt x="585" y="6235"/>
                  </a:lnTo>
                  <a:lnTo>
                    <a:pt x="633" y="6332"/>
                  </a:lnTo>
                  <a:lnTo>
                    <a:pt x="706" y="6406"/>
                  </a:lnTo>
                  <a:lnTo>
                    <a:pt x="804" y="6454"/>
                  </a:lnTo>
                  <a:lnTo>
                    <a:pt x="877" y="6503"/>
                  </a:lnTo>
                  <a:lnTo>
                    <a:pt x="999" y="6552"/>
                  </a:lnTo>
                  <a:lnTo>
                    <a:pt x="1096" y="6552"/>
                  </a:lnTo>
                  <a:lnTo>
                    <a:pt x="4116" y="6552"/>
                  </a:lnTo>
                  <a:lnTo>
                    <a:pt x="4116" y="6552"/>
                  </a:lnTo>
                  <a:lnTo>
                    <a:pt x="4238" y="6527"/>
                  </a:lnTo>
                  <a:lnTo>
                    <a:pt x="4360" y="6503"/>
                  </a:lnTo>
                  <a:lnTo>
                    <a:pt x="4457" y="6430"/>
                  </a:lnTo>
                  <a:lnTo>
                    <a:pt x="4554" y="6332"/>
                  </a:lnTo>
                  <a:lnTo>
                    <a:pt x="4554" y="6332"/>
                  </a:lnTo>
                  <a:lnTo>
                    <a:pt x="4628" y="6235"/>
                  </a:lnTo>
                  <a:lnTo>
                    <a:pt x="4676" y="6113"/>
                  </a:lnTo>
                  <a:lnTo>
                    <a:pt x="4701" y="5991"/>
                  </a:lnTo>
                  <a:lnTo>
                    <a:pt x="4676" y="5845"/>
                  </a:lnTo>
                  <a:lnTo>
                    <a:pt x="3678" y="98"/>
                  </a:lnTo>
                </a:path>
              </a:pathLst>
            </a:custGeom>
            <a:grp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756;p47">
              <a:extLst>
                <a:ext uri="{FF2B5EF4-FFF2-40B4-BE49-F238E27FC236}">
                  <a16:creationId xmlns:a16="http://schemas.microsoft.com/office/drawing/2014/main" id="{9B4A56B8-307C-FFDC-D641-0AF3E7CE7126}"/>
                </a:ext>
              </a:extLst>
            </p:cNvPr>
            <p:cNvSpPr/>
            <p:nvPr/>
          </p:nvSpPr>
          <p:spPr>
            <a:xfrm>
              <a:off x="7046125" y="1775525"/>
              <a:ext cx="29250" cy="99275"/>
            </a:xfrm>
            <a:custGeom>
              <a:avLst/>
              <a:gdLst/>
              <a:ahLst/>
              <a:cxnLst/>
              <a:rect l="l" t="t" r="r" b="b"/>
              <a:pathLst>
                <a:path w="1170" h="3971" fill="none" extrusionOk="0">
                  <a:moveTo>
                    <a:pt x="1" y="3970"/>
                  </a:moveTo>
                  <a:lnTo>
                    <a:pt x="1" y="3970"/>
                  </a:lnTo>
                  <a:lnTo>
                    <a:pt x="245" y="3824"/>
                  </a:lnTo>
                  <a:lnTo>
                    <a:pt x="488" y="3629"/>
                  </a:lnTo>
                  <a:lnTo>
                    <a:pt x="683" y="3410"/>
                  </a:lnTo>
                  <a:lnTo>
                    <a:pt x="853" y="3166"/>
                  </a:lnTo>
                  <a:lnTo>
                    <a:pt x="1000" y="2898"/>
                  </a:lnTo>
                  <a:lnTo>
                    <a:pt x="1097" y="2606"/>
                  </a:lnTo>
                  <a:lnTo>
                    <a:pt x="1170" y="2314"/>
                  </a:lnTo>
                  <a:lnTo>
                    <a:pt x="1170" y="1997"/>
                  </a:lnTo>
                  <a:lnTo>
                    <a:pt x="1170" y="1997"/>
                  </a:lnTo>
                  <a:lnTo>
                    <a:pt x="1170" y="1681"/>
                  </a:lnTo>
                  <a:lnTo>
                    <a:pt x="1097" y="1364"/>
                  </a:lnTo>
                  <a:lnTo>
                    <a:pt x="1000" y="1096"/>
                  </a:lnTo>
                  <a:lnTo>
                    <a:pt x="853" y="828"/>
                  </a:lnTo>
                  <a:lnTo>
                    <a:pt x="683" y="585"/>
                  </a:lnTo>
                  <a:lnTo>
                    <a:pt x="488" y="366"/>
                  </a:lnTo>
                  <a:lnTo>
                    <a:pt x="245" y="171"/>
                  </a:lnTo>
                  <a:lnTo>
                    <a:pt x="1" y="0"/>
                  </a:lnTo>
                </a:path>
              </a:pathLst>
            </a:custGeom>
            <a:grp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757;p47">
              <a:extLst>
                <a:ext uri="{FF2B5EF4-FFF2-40B4-BE49-F238E27FC236}">
                  <a16:creationId xmlns:a16="http://schemas.microsoft.com/office/drawing/2014/main" id="{E822EF46-719D-0EEE-0FCF-CEE59462A882}"/>
                </a:ext>
              </a:extLst>
            </p:cNvPr>
            <p:cNvSpPr/>
            <p:nvPr/>
          </p:nvSpPr>
          <p:spPr>
            <a:xfrm>
              <a:off x="6618700" y="1751775"/>
              <a:ext cx="96850" cy="146750"/>
            </a:xfrm>
            <a:custGeom>
              <a:avLst/>
              <a:gdLst/>
              <a:ahLst/>
              <a:cxnLst/>
              <a:rect l="l" t="t" r="r" b="b"/>
              <a:pathLst>
                <a:path w="3874" h="5870" fill="none" extrusionOk="0">
                  <a:moveTo>
                    <a:pt x="3873" y="0"/>
                  </a:moveTo>
                  <a:lnTo>
                    <a:pt x="3873" y="0"/>
                  </a:lnTo>
                  <a:lnTo>
                    <a:pt x="2704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560" y="25"/>
                  </a:lnTo>
                  <a:lnTo>
                    <a:pt x="1413" y="49"/>
                  </a:lnTo>
                  <a:lnTo>
                    <a:pt x="1243" y="98"/>
                  </a:lnTo>
                  <a:lnTo>
                    <a:pt x="1097" y="147"/>
                  </a:lnTo>
                  <a:lnTo>
                    <a:pt x="926" y="244"/>
                  </a:lnTo>
                  <a:lnTo>
                    <a:pt x="780" y="317"/>
                  </a:lnTo>
                  <a:lnTo>
                    <a:pt x="658" y="439"/>
                  </a:lnTo>
                  <a:lnTo>
                    <a:pt x="537" y="536"/>
                  </a:lnTo>
                  <a:lnTo>
                    <a:pt x="415" y="682"/>
                  </a:lnTo>
                  <a:lnTo>
                    <a:pt x="293" y="804"/>
                  </a:lnTo>
                  <a:lnTo>
                    <a:pt x="220" y="950"/>
                  </a:lnTo>
                  <a:lnTo>
                    <a:pt x="147" y="1096"/>
                  </a:lnTo>
                  <a:lnTo>
                    <a:pt x="74" y="1267"/>
                  </a:lnTo>
                  <a:lnTo>
                    <a:pt x="25" y="1437"/>
                  </a:lnTo>
                  <a:lnTo>
                    <a:pt x="1" y="1583"/>
                  </a:lnTo>
                  <a:lnTo>
                    <a:pt x="1" y="1754"/>
                  </a:lnTo>
                  <a:lnTo>
                    <a:pt x="1" y="4092"/>
                  </a:lnTo>
                  <a:lnTo>
                    <a:pt x="1" y="4092"/>
                  </a:lnTo>
                  <a:lnTo>
                    <a:pt x="1" y="4263"/>
                  </a:lnTo>
                  <a:lnTo>
                    <a:pt x="25" y="4433"/>
                  </a:lnTo>
                  <a:lnTo>
                    <a:pt x="74" y="4579"/>
                  </a:lnTo>
                  <a:lnTo>
                    <a:pt x="147" y="4750"/>
                  </a:lnTo>
                  <a:lnTo>
                    <a:pt x="220" y="4896"/>
                  </a:lnTo>
                  <a:lnTo>
                    <a:pt x="293" y="5042"/>
                  </a:lnTo>
                  <a:lnTo>
                    <a:pt x="415" y="5188"/>
                  </a:lnTo>
                  <a:lnTo>
                    <a:pt x="537" y="5310"/>
                  </a:lnTo>
                  <a:lnTo>
                    <a:pt x="658" y="5407"/>
                  </a:lnTo>
                  <a:lnTo>
                    <a:pt x="780" y="5529"/>
                  </a:lnTo>
                  <a:lnTo>
                    <a:pt x="926" y="5626"/>
                  </a:lnTo>
                  <a:lnTo>
                    <a:pt x="1097" y="5699"/>
                  </a:lnTo>
                  <a:lnTo>
                    <a:pt x="1243" y="5748"/>
                  </a:lnTo>
                  <a:lnTo>
                    <a:pt x="1413" y="5797"/>
                  </a:lnTo>
                  <a:lnTo>
                    <a:pt x="1560" y="5821"/>
                  </a:lnTo>
                  <a:lnTo>
                    <a:pt x="1730" y="5846"/>
                  </a:lnTo>
                  <a:lnTo>
                    <a:pt x="1730" y="5846"/>
                  </a:lnTo>
                  <a:lnTo>
                    <a:pt x="2704" y="5846"/>
                  </a:lnTo>
                  <a:lnTo>
                    <a:pt x="3873" y="5870"/>
                  </a:lnTo>
                </a:path>
              </a:pathLst>
            </a:custGeom>
            <a:grp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758;p47">
              <a:extLst>
                <a:ext uri="{FF2B5EF4-FFF2-40B4-BE49-F238E27FC236}">
                  <a16:creationId xmlns:a16="http://schemas.microsoft.com/office/drawing/2014/main" id="{BA5758D6-FE95-CDE9-0B8C-C59443AD15F2}"/>
                </a:ext>
              </a:extLst>
            </p:cNvPr>
            <p:cNvSpPr/>
            <p:nvPr/>
          </p:nvSpPr>
          <p:spPr>
            <a:xfrm>
              <a:off x="6721600" y="1660450"/>
              <a:ext cx="278900" cy="329425"/>
            </a:xfrm>
            <a:custGeom>
              <a:avLst/>
              <a:gdLst/>
              <a:ahLst/>
              <a:cxnLst/>
              <a:rect l="l" t="t" r="r" b="b"/>
              <a:pathLst>
                <a:path w="11156" h="13177" fill="none" extrusionOk="0">
                  <a:moveTo>
                    <a:pt x="11155" y="0"/>
                  </a:moveTo>
                  <a:lnTo>
                    <a:pt x="11155" y="0"/>
                  </a:lnTo>
                  <a:lnTo>
                    <a:pt x="10766" y="317"/>
                  </a:lnTo>
                  <a:lnTo>
                    <a:pt x="10352" y="609"/>
                  </a:lnTo>
                  <a:lnTo>
                    <a:pt x="9938" y="901"/>
                  </a:lnTo>
                  <a:lnTo>
                    <a:pt x="9524" y="1169"/>
                  </a:lnTo>
                  <a:lnTo>
                    <a:pt x="9085" y="1413"/>
                  </a:lnTo>
                  <a:lnTo>
                    <a:pt x="8671" y="1632"/>
                  </a:lnTo>
                  <a:lnTo>
                    <a:pt x="7843" y="2046"/>
                  </a:lnTo>
                  <a:lnTo>
                    <a:pt x="7015" y="2387"/>
                  </a:lnTo>
                  <a:lnTo>
                    <a:pt x="6211" y="2679"/>
                  </a:lnTo>
                  <a:lnTo>
                    <a:pt x="5456" y="2898"/>
                  </a:lnTo>
                  <a:lnTo>
                    <a:pt x="4774" y="3093"/>
                  </a:lnTo>
                  <a:lnTo>
                    <a:pt x="4774" y="3093"/>
                  </a:lnTo>
                  <a:lnTo>
                    <a:pt x="4239" y="3215"/>
                  </a:lnTo>
                  <a:lnTo>
                    <a:pt x="3678" y="3312"/>
                  </a:lnTo>
                  <a:lnTo>
                    <a:pt x="3070" y="3410"/>
                  </a:lnTo>
                  <a:lnTo>
                    <a:pt x="2461" y="3459"/>
                  </a:lnTo>
                  <a:lnTo>
                    <a:pt x="1219" y="3580"/>
                  </a:lnTo>
                  <a:lnTo>
                    <a:pt x="1" y="3629"/>
                  </a:lnTo>
                  <a:lnTo>
                    <a:pt x="1" y="9523"/>
                  </a:lnTo>
                  <a:lnTo>
                    <a:pt x="1" y="9523"/>
                  </a:lnTo>
                  <a:lnTo>
                    <a:pt x="1219" y="9596"/>
                  </a:lnTo>
                  <a:lnTo>
                    <a:pt x="2461" y="9693"/>
                  </a:lnTo>
                  <a:lnTo>
                    <a:pt x="3070" y="9767"/>
                  </a:lnTo>
                  <a:lnTo>
                    <a:pt x="3678" y="9840"/>
                  </a:lnTo>
                  <a:lnTo>
                    <a:pt x="4239" y="9937"/>
                  </a:lnTo>
                  <a:lnTo>
                    <a:pt x="4774" y="10059"/>
                  </a:lnTo>
                  <a:lnTo>
                    <a:pt x="4774" y="10059"/>
                  </a:lnTo>
                  <a:lnTo>
                    <a:pt x="5456" y="10254"/>
                  </a:lnTo>
                  <a:lnTo>
                    <a:pt x="6211" y="10497"/>
                  </a:lnTo>
                  <a:lnTo>
                    <a:pt x="7015" y="10765"/>
                  </a:lnTo>
                  <a:lnTo>
                    <a:pt x="7843" y="11130"/>
                  </a:lnTo>
                  <a:lnTo>
                    <a:pt x="8671" y="11520"/>
                  </a:lnTo>
                  <a:lnTo>
                    <a:pt x="9085" y="11764"/>
                  </a:lnTo>
                  <a:lnTo>
                    <a:pt x="9524" y="12007"/>
                  </a:lnTo>
                  <a:lnTo>
                    <a:pt x="9938" y="12251"/>
                  </a:lnTo>
                  <a:lnTo>
                    <a:pt x="10352" y="12543"/>
                  </a:lnTo>
                  <a:lnTo>
                    <a:pt x="10766" y="12835"/>
                  </a:lnTo>
                  <a:lnTo>
                    <a:pt x="11155" y="13176"/>
                  </a:lnTo>
                </a:path>
              </a:pathLst>
            </a:custGeom>
            <a:grp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759;p47">
              <a:extLst>
                <a:ext uri="{FF2B5EF4-FFF2-40B4-BE49-F238E27FC236}">
                  <a16:creationId xmlns:a16="http://schemas.microsoft.com/office/drawing/2014/main" id="{34DE5A44-5E27-9276-E486-C861E7FC2D19}"/>
                </a:ext>
              </a:extLst>
            </p:cNvPr>
            <p:cNvSpPr/>
            <p:nvPr/>
          </p:nvSpPr>
          <p:spPr>
            <a:xfrm>
              <a:off x="7006550" y="1635475"/>
              <a:ext cx="34750" cy="378750"/>
            </a:xfrm>
            <a:custGeom>
              <a:avLst/>
              <a:gdLst/>
              <a:ahLst/>
              <a:cxnLst/>
              <a:rect l="l" t="t" r="r" b="b"/>
              <a:pathLst>
                <a:path w="1390" h="15150" fill="none" extrusionOk="0">
                  <a:moveTo>
                    <a:pt x="1024" y="49"/>
                  </a:moveTo>
                  <a:lnTo>
                    <a:pt x="1024" y="49"/>
                  </a:lnTo>
                  <a:lnTo>
                    <a:pt x="902" y="1"/>
                  </a:lnTo>
                  <a:lnTo>
                    <a:pt x="805" y="1"/>
                  </a:lnTo>
                  <a:lnTo>
                    <a:pt x="805" y="1"/>
                  </a:lnTo>
                  <a:lnTo>
                    <a:pt x="683" y="1"/>
                  </a:lnTo>
                  <a:lnTo>
                    <a:pt x="585" y="49"/>
                  </a:lnTo>
                  <a:lnTo>
                    <a:pt x="464" y="98"/>
                  </a:lnTo>
                  <a:lnTo>
                    <a:pt x="391" y="171"/>
                  </a:lnTo>
                  <a:lnTo>
                    <a:pt x="391" y="171"/>
                  </a:lnTo>
                  <a:lnTo>
                    <a:pt x="1" y="536"/>
                  </a:lnTo>
                  <a:lnTo>
                    <a:pt x="1" y="14638"/>
                  </a:lnTo>
                  <a:lnTo>
                    <a:pt x="1" y="14638"/>
                  </a:lnTo>
                  <a:lnTo>
                    <a:pt x="391" y="14979"/>
                  </a:lnTo>
                  <a:lnTo>
                    <a:pt x="391" y="14979"/>
                  </a:lnTo>
                  <a:lnTo>
                    <a:pt x="464" y="15052"/>
                  </a:lnTo>
                  <a:lnTo>
                    <a:pt x="585" y="15101"/>
                  </a:lnTo>
                  <a:lnTo>
                    <a:pt x="683" y="15149"/>
                  </a:lnTo>
                  <a:lnTo>
                    <a:pt x="805" y="15149"/>
                  </a:lnTo>
                  <a:lnTo>
                    <a:pt x="805" y="15149"/>
                  </a:lnTo>
                  <a:lnTo>
                    <a:pt x="902" y="15149"/>
                  </a:lnTo>
                  <a:lnTo>
                    <a:pt x="1024" y="15101"/>
                  </a:lnTo>
                  <a:lnTo>
                    <a:pt x="1024" y="15101"/>
                  </a:lnTo>
                  <a:lnTo>
                    <a:pt x="1170" y="15028"/>
                  </a:lnTo>
                  <a:lnTo>
                    <a:pt x="1292" y="14906"/>
                  </a:lnTo>
                  <a:lnTo>
                    <a:pt x="1365" y="14735"/>
                  </a:lnTo>
                  <a:lnTo>
                    <a:pt x="1389" y="14565"/>
                  </a:lnTo>
                  <a:lnTo>
                    <a:pt x="1389" y="585"/>
                  </a:lnTo>
                  <a:lnTo>
                    <a:pt x="1389" y="585"/>
                  </a:lnTo>
                  <a:lnTo>
                    <a:pt x="1365" y="415"/>
                  </a:lnTo>
                  <a:lnTo>
                    <a:pt x="1292" y="269"/>
                  </a:lnTo>
                  <a:lnTo>
                    <a:pt x="1170" y="122"/>
                  </a:lnTo>
                  <a:lnTo>
                    <a:pt x="1024" y="49"/>
                  </a:lnTo>
                  <a:lnTo>
                    <a:pt x="1024" y="49"/>
                  </a:lnTo>
                  <a:close/>
                </a:path>
              </a:pathLst>
            </a:custGeom>
            <a:grpFill/>
            <a:ln w="19050" cap="rnd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2" name="Graphique 21" descr="Radio contour">
            <a:extLst>
              <a:ext uri="{FF2B5EF4-FFF2-40B4-BE49-F238E27FC236}">
                <a16:creationId xmlns:a16="http://schemas.microsoft.com/office/drawing/2014/main" id="{036C9852-DBC0-82B3-8BC4-297DA8DC14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074" y="4815444"/>
            <a:ext cx="614206" cy="61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885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38244C-DA8E-4291-A0DC-55526FFE1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BB411F1A-8714-60FB-EACB-F31483C0487B}"/>
              </a:ext>
            </a:extLst>
          </p:cNvPr>
          <p:cNvGrpSpPr/>
          <p:nvPr/>
        </p:nvGrpSpPr>
        <p:grpSpPr>
          <a:xfrm>
            <a:off x="716280" y="2252192"/>
            <a:ext cx="4739640" cy="4139501"/>
            <a:chOff x="838200" y="1232458"/>
            <a:chExt cx="5840896" cy="5101315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EBF45D7-FDB1-282D-9C09-7164382B8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200" y="1232458"/>
              <a:ext cx="5840896" cy="199938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3999DE0-4A60-2823-BA21-2A391CFD1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200" y="3359432"/>
              <a:ext cx="1871996" cy="8772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980E684-7471-2CA1-E981-C531BCB86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69830" y="3359433"/>
              <a:ext cx="3909266" cy="29743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711A456-BD31-1C96-509E-F338526C1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200" y="4289271"/>
              <a:ext cx="1871996" cy="204450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C0FD9F89-2F60-7CDE-6ECC-26B2F61D9D32}"/>
              </a:ext>
            </a:extLst>
          </p:cNvPr>
          <p:cNvGrpSpPr/>
          <p:nvPr/>
        </p:nvGrpSpPr>
        <p:grpSpPr>
          <a:xfrm>
            <a:off x="2369600" y="1550264"/>
            <a:ext cx="2438881" cy="478189"/>
            <a:chOff x="8434224" y="1435854"/>
            <a:chExt cx="2438881" cy="478189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2017C2D-3C5D-45FB-9FD1-90FCA36ECC70}"/>
                </a:ext>
              </a:extLst>
            </p:cNvPr>
            <p:cNvSpPr txBox="1"/>
            <p:nvPr/>
          </p:nvSpPr>
          <p:spPr>
            <a:xfrm>
              <a:off x="8497698" y="1435854"/>
              <a:ext cx="23754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tabLst/>
                <a:defRPr/>
              </a:pP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30EA1DB7-F68F-ABBF-2D3A-DA29524E2074}"/>
                </a:ext>
              </a:extLst>
            </p:cNvPr>
            <p:cNvSpPr/>
            <p:nvPr/>
          </p:nvSpPr>
          <p:spPr>
            <a:xfrm>
              <a:off x="8434224" y="1435854"/>
              <a:ext cx="2253343" cy="478189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Jumble" panose="02000503000000020004" pitchFamily="2" charset="0"/>
                </a:rPr>
                <a:t>2 to 3 posts / week</a:t>
              </a:r>
            </a:p>
          </p:txBody>
        </p:sp>
      </p:grpSp>
      <p:sp>
        <p:nvSpPr>
          <p:cNvPr id="18" name="Titre 1">
            <a:extLst>
              <a:ext uri="{FF2B5EF4-FFF2-40B4-BE49-F238E27FC236}">
                <a16:creationId xmlns:a16="http://schemas.microsoft.com/office/drawing/2014/main" id="{3FAD07EA-2E8C-1E2F-9967-4109169CF7D7}"/>
              </a:ext>
            </a:extLst>
          </p:cNvPr>
          <p:cNvSpPr txBox="1">
            <a:spLocks/>
          </p:cNvSpPr>
          <p:nvPr/>
        </p:nvSpPr>
        <p:spPr>
          <a:xfrm>
            <a:off x="716280" y="184606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SOCIAL MEDIA: FACEBOOK</a:t>
            </a:r>
            <a:endParaRPr lang="fr-FR" dirty="0">
              <a:latin typeface="Gill Sans Nova Cond XBd" panose="020B0A0602010402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C3CD84-C141-D1D3-78E8-488E39235F5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390" y="2252191"/>
            <a:ext cx="3651457" cy="4139502"/>
          </a:xfrm>
          <a:prstGeom prst="rect">
            <a:avLst/>
          </a:prstGeom>
          <a:ln w="57150">
            <a:noFill/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DC9AEC9-D858-31C6-BAFA-211C5DF24B0B}"/>
              </a:ext>
            </a:extLst>
          </p:cNvPr>
          <p:cNvSpPr/>
          <p:nvPr/>
        </p:nvSpPr>
        <p:spPr>
          <a:xfrm>
            <a:off x="6734715" y="1546047"/>
            <a:ext cx="2253343" cy="478189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Jumble" panose="02000503000000020004" pitchFamily="2" charset="0"/>
              </a:rPr>
              <a:t>Top post</a:t>
            </a:r>
          </a:p>
        </p:txBody>
      </p:sp>
      <p:sp>
        <p:nvSpPr>
          <p:cNvPr id="10" name="Google Shape;571;p39">
            <a:extLst>
              <a:ext uri="{FF2B5EF4-FFF2-40B4-BE49-F238E27FC236}">
                <a16:creationId xmlns:a16="http://schemas.microsoft.com/office/drawing/2014/main" id="{099A2C0E-E3FA-623F-E462-011760BEA623}"/>
              </a:ext>
            </a:extLst>
          </p:cNvPr>
          <p:cNvSpPr/>
          <p:nvPr/>
        </p:nvSpPr>
        <p:spPr>
          <a:xfrm>
            <a:off x="10018907" y="3243612"/>
            <a:ext cx="465540" cy="417916"/>
          </a:xfrm>
          <a:custGeom>
            <a:avLst/>
            <a:gdLst/>
            <a:ahLst/>
            <a:cxnLst/>
            <a:rect l="l" t="t" r="r" b="b"/>
            <a:pathLst>
              <a:path w="16706" h="14997" extrusionOk="0">
                <a:moveTo>
                  <a:pt x="4299" y="0"/>
                </a:moveTo>
                <a:lnTo>
                  <a:pt x="3859" y="25"/>
                </a:lnTo>
                <a:lnTo>
                  <a:pt x="3444" y="74"/>
                </a:lnTo>
                <a:lnTo>
                  <a:pt x="3029" y="196"/>
                </a:lnTo>
                <a:lnTo>
                  <a:pt x="2614" y="342"/>
                </a:lnTo>
                <a:lnTo>
                  <a:pt x="2247" y="513"/>
                </a:lnTo>
                <a:lnTo>
                  <a:pt x="1905" y="733"/>
                </a:lnTo>
                <a:lnTo>
                  <a:pt x="1563" y="977"/>
                </a:lnTo>
                <a:lnTo>
                  <a:pt x="1270" y="1246"/>
                </a:lnTo>
                <a:lnTo>
                  <a:pt x="977" y="1563"/>
                </a:lnTo>
                <a:lnTo>
                  <a:pt x="733" y="1881"/>
                </a:lnTo>
                <a:lnTo>
                  <a:pt x="513" y="2247"/>
                </a:lnTo>
                <a:lnTo>
                  <a:pt x="342" y="2614"/>
                </a:lnTo>
                <a:lnTo>
                  <a:pt x="196" y="3004"/>
                </a:lnTo>
                <a:lnTo>
                  <a:pt x="98" y="3420"/>
                </a:lnTo>
                <a:lnTo>
                  <a:pt x="25" y="3859"/>
                </a:lnTo>
                <a:lnTo>
                  <a:pt x="0" y="4299"/>
                </a:lnTo>
                <a:lnTo>
                  <a:pt x="0" y="4592"/>
                </a:lnTo>
                <a:lnTo>
                  <a:pt x="25" y="4885"/>
                </a:lnTo>
                <a:lnTo>
                  <a:pt x="122" y="5447"/>
                </a:lnTo>
                <a:lnTo>
                  <a:pt x="245" y="6008"/>
                </a:lnTo>
                <a:lnTo>
                  <a:pt x="440" y="6546"/>
                </a:lnTo>
                <a:lnTo>
                  <a:pt x="660" y="7059"/>
                </a:lnTo>
                <a:lnTo>
                  <a:pt x="928" y="7547"/>
                </a:lnTo>
                <a:lnTo>
                  <a:pt x="1197" y="8011"/>
                </a:lnTo>
                <a:lnTo>
                  <a:pt x="1515" y="8475"/>
                </a:lnTo>
                <a:lnTo>
                  <a:pt x="1856" y="8915"/>
                </a:lnTo>
                <a:lnTo>
                  <a:pt x="2198" y="9330"/>
                </a:lnTo>
                <a:lnTo>
                  <a:pt x="2565" y="9745"/>
                </a:lnTo>
                <a:lnTo>
                  <a:pt x="2931" y="10136"/>
                </a:lnTo>
                <a:lnTo>
                  <a:pt x="3639" y="10869"/>
                </a:lnTo>
                <a:lnTo>
                  <a:pt x="4299" y="11528"/>
                </a:lnTo>
                <a:lnTo>
                  <a:pt x="4861" y="12065"/>
                </a:lnTo>
                <a:lnTo>
                  <a:pt x="5496" y="12627"/>
                </a:lnTo>
                <a:lnTo>
                  <a:pt x="6839" y="13775"/>
                </a:lnTo>
                <a:lnTo>
                  <a:pt x="7913" y="14654"/>
                </a:lnTo>
                <a:lnTo>
                  <a:pt x="8353" y="14996"/>
                </a:lnTo>
                <a:lnTo>
                  <a:pt x="8793" y="14654"/>
                </a:lnTo>
                <a:lnTo>
                  <a:pt x="9843" y="13799"/>
                </a:lnTo>
                <a:lnTo>
                  <a:pt x="11186" y="12651"/>
                </a:lnTo>
                <a:lnTo>
                  <a:pt x="11821" y="12090"/>
                </a:lnTo>
                <a:lnTo>
                  <a:pt x="12407" y="11528"/>
                </a:lnTo>
                <a:lnTo>
                  <a:pt x="13067" y="10869"/>
                </a:lnTo>
                <a:lnTo>
                  <a:pt x="13775" y="10136"/>
                </a:lnTo>
                <a:lnTo>
                  <a:pt x="14141" y="9745"/>
                </a:lnTo>
                <a:lnTo>
                  <a:pt x="14508" y="9330"/>
                </a:lnTo>
                <a:lnTo>
                  <a:pt x="14850" y="8915"/>
                </a:lnTo>
                <a:lnTo>
                  <a:pt x="15191" y="8475"/>
                </a:lnTo>
                <a:lnTo>
                  <a:pt x="15509" y="8011"/>
                </a:lnTo>
                <a:lnTo>
                  <a:pt x="15778" y="7547"/>
                </a:lnTo>
                <a:lnTo>
                  <a:pt x="16046" y="7059"/>
                </a:lnTo>
                <a:lnTo>
                  <a:pt x="16266" y="6546"/>
                </a:lnTo>
                <a:lnTo>
                  <a:pt x="16461" y="6008"/>
                </a:lnTo>
                <a:lnTo>
                  <a:pt x="16584" y="5447"/>
                </a:lnTo>
                <a:lnTo>
                  <a:pt x="16681" y="4885"/>
                </a:lnTo>
                <a:lnTo>
                  <a:pt x="16706" y="4592"/>
                </a:lnTo>
                <a:lnTo>
                  <a:pt x="16706" y="4299"/>
                </a:lnTo>
                <a:lnTo>
                  <a:pt x="16681" y="3859"/>
                </a:lnTo>
                <a:lnTo>
                  <a:pt x="16608" y="3420"/>
                </a:lnTo>
                <a:lnTo>
                  <a:pt x="16510" y="3004"/>
                </a:lnTo>
                <a:lnTo>
                  <a:pt x="16364" y="2614"/>
                </a:lnTo>
                <a:lnTo>
                  <a:pt x="16193" y="2247"/>
                </a:lnTo>
                <a:lnTo>
                  <a:pt x="15973" y="1881"/>
                </a:lnTo>
                <a:lnTo>
                  <a:pt x="15729" y="1563"/>
                </a:lnTo>
                <a:lnTo>
                  <a:pt x="15436" y="1246"/>
                </a:lnTo>
                <a:lnTo>
                  <a:pt x="15143" y="977"/>
                </a:lnTo>
                <a:lnTo>
                  <a:pt x="14801" y="733"/>
                </a:lnTo>
                <a:lnTo>
                  <a:pt x="14459" y="513"/>
                </a:lnTo>
                <a:lnTo>
                  <a:pt x="14092" y="342"/>
                </a:lnTo>
                <a:lnTo>
                  <a:pt x="13677" y="196"/>
                </a:lnTo>
                <a:lnTo>
                  <a:pt x="13262" y="74"/>
                </a:lnTo>
                <a:lnTo>
                  <a:pt x="12847" y="25"/>
                </a:lnTo>
                <a:lnTo>
                  <a:pt x="12407" y="0"/>
                </a:lnTo>
                <a:lnTo>
                  <a:pt x="12065" y="0"/>
                </a:lnTo>
                <a:lnTo>
                  <a:pt x="11723" y="49"/>
                </a:lnTo>
                <a:lnTo>
                  <a:pt x="11381" y="122"/>
                </a:lnTo>
                <a:lnTo>
                  <a:pt x="11064" y="196"/>
                </a:lnTo>
                <a:lnTo>
                  <a:pt x="10746" y="318"/>
                </a:lnTo>
                <a:lnTo>
                  <a:pt x="10453" y="464"/>
                </a:lnTo>
                <a:lnTo>
                  <a:pt x="10160" y="611"/>
                </a:lnTo>
                <a:lnTo>
                  <a:pt x="9892" y="806"/>
                </a:lnTo>
                <a:lnTo>
                  <a:pt x="9647" y="1002"/>
                </a:lnTo>
                <a:lnTo>
                  <a:pt x="9403" y="1221"/>
                </a:lnTo>
                <a:lnTo>
                  <a:pt x="9183" y="1466"/>
                </a:lnTo>
                <a:lnTo>
                  <a:pt x="8964" y="1710"/>
                </a:lnTo>
                <a:lnTo>
                  <a:pt x="8793" y="1979"/>
                </a:lnTo>
                <a:lnTo>
                  <a:pt x="8622" y="2272"/>
                </a:lnTo>
                <a:lnTo>
                  <a:pt x="8475" y="2565"/>
                </a:lnTo>
                <a:lnTo>
                  <a:pt x="8353" y="2858"/>
                </a:lnTo>
                <a:lnTo>
                  <a:pt x="8231" y="2565"/>
                </a:lnTo>
                <a:lnTo>
                  <a:pt x="8084" y="2272"/>
                </a:lnTo>
                <a:lnTo>
                  <a:pt x="7913" y="1979"/>
                </a:lnTo>
                <a:lnTo>
                  <a:pt x="7742" y="1710"/>
                </a:lnTo>
                <a:lnTo>
                  <a:pt x="7523" y="1466"/>
                </a:lnTo>
                <a:lnTo>
                  <a:pt x="7303" y="1221"/>
                </a:lnTo>
                <a:lnTo>
                  <a:pt x="7059" y="1002"/>
                </a:lnTo>
                <a:lnTo>
                  <a:pt x="6814" y="806"/>
                </a:lnTo>
                <a:lnTo>
                  <a:pt x="6546" y="611"/>
                </a:lnTo>
                <a:lnTo>
                  <a:pt x="6253" y="464"/>
                </a:lnTo>
                <a:lnTo>
                  <a:pt x="5960" y="318"/>
                </a:lnTo>
                <a:lnTo>
                  <a:pt x="5642" y="196"/>
                </a:lnTo>
                <a:lnTo>
                  <a:pt x="5325" y="122"/>
                </a:lnTo>
                <a:lnTo>
                  <a:pt x="4983" y="49"/>
                </a:lnTo>
                <a:lnTo>
                  <a:pt x="46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572;p39">
            <a:extLst>
              <a:ext uri="{FF2B5EF4-FFF2-40B4-BE49-F238E27FC236}">
                <a16:creationId xmlns:a16="http://schemas.microsoft.com/office/drawing/2014/main" id="{B54503F6-BC72-4330-898B-F01AFC5EB0AF}"/>
              </a:ext>
            </a:extLst>
          </p:cNvPr>
          <p:cNvSpPr/>
          <p:nvPr/>
        </p:nvSpPr>
        <p:spPr>
          <a:xfrm>
            <a:off x="10057968" y="4037323"/>
            <a:ext cx="451941" cy="411089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13FD56FB-E12D-B2D9-AF2F-523316FA0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9909" y="3164478"/>
            <a:ext cx="925171" cy="576185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fr-FR" sz="3000" dirty="0">
                <a:solidFill>
                  <a:schemeClr val="accent2"/>
                </a:solidFill>
                <a:latin typeface="Jumble" panose="02000503000000020004" pitchFamily="2" charset="0"/>
              </a:rPr>
              <a:t>124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F8E708E7-68B7-863C-067D-22B8E3C86094}"/>
              </a:ext>
            </a:extLst>
          </p:cNvPr>
          <p:cNvSpPr txBox="1">
            <a:spLocks/>
          </p:cNvSpPr>
          <p:nvPr/>
        </p:nvSpPr>
        <p:spPr>
          <a:xfrm>
            <a:off x="10509909" y="3954775"/>
            <a:ext cx="925171" cy="576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3000" dirty="0">
                <a:solidFill>
                  <a:schemeClr val="accent2"/>
                </a:solidFill>
                <a:latin typeface="Jumble" panose="02000503000000020004" pitchFamily="2" charset="0"/>
              </a:rPr>
              <a:t>17</a:t>
            </a:r>
          </a:p>
        </p:txBody>
      </p:sp>
      <p:sp>
        <p:nvSpPr>
          <p:cNvPr id="21" name="Google Shape;640;p39">
            <a:extLst>
              <a:ext uri="{FF2B5EF4-FFF2-40B4-BE49-F238E27FC236}">
                <a16:creationId xmlns:a16="http://schemas.microsoft.com/office/drawing/2014/main" id="{B57CE8C2-06A9-93B8-B76E-8B6602C700B2}"/>
              </a:ext>
            </a:extLst>
          </p:cNvPr>
          <p:cNvSpPr/>
          <p:nvPr/>
        </p:nvSpPr>
        <p:spPr>
          <a:xfrm>
            <a:off x="10070897" y="4796153"/>
            <a:ext cx="426081" cy="449211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6CECCC0F-8D8C-A8B2-FC6A-40A8D8A01BFA}"/>
              </a:ext>
            </a:extLst>
          </p:cNvPr>
          <p:cNvSpPr txBox="1">
            <a:spLocks/>
          </p:cNvSpPr>
          <p:nvPr/>
        </p:nvSpPr>
        <p:spPr>
          <a:xfrm>
            <a:off x="10509909" y="4732666"/>
            <a:ext cx="1336651" cy="576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3000" dirty="0">
                <a:solidFill>
                  <a:schemeClr val="accent2"/>
                </a:solidFill>
                <a:latin typeface="Jumble" panose="02000503000000020004" pitchFamily="2" charset="0"/>
              </a:rPr>
              <a:t>2 450</a:t>
            </a:r>
          </a:p>
        </p:txBody>
      </p:sp>
    </p:spTree>
    <p:extLst>
      <p:ext uri="{BB962C8B-B14F-4D97-AF65-F5344CB8AC3E}">
        <p14:creationId xmlns:p14="http://schemas.microsoft.com/office/powerpoint/2010/main" val="516691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38244C-DA8E-4291-A0DC-55526FFE1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60C17617-D0FC-440A-9B2A-C34182A26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086944"/>
              </p:ext>
            </p:extLst>
          </p:nvPr>
        </p:nvGraphicFramePr>
        <p:xfrm>
          <a:off x="613423" y="2112645"/>
          <a:ext cx="10965154" cy="2785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4817">
                  <a:extLst>
                    <a:ext uri="{9D8B030D-6E8A-4147-A177-3AD203B41FA5}">
                      <a16:colId xmlns:a16="http://schemas.microsoft.com/office/drawing/2014/main" val="1336909891"/>
                    </a:ext>
                  </a:extLst>
                </a:gridCol>
                <a:gridCol w="924470">
                  <a:extLst>
                    <a:ext uri="{9D8B030D-6E8A-4147-A177-3AD203B41FA5}">
                      <a16:colId xmlns:a16="http://schemas.microsoft.com/office/drawing/2014/main" val="2568093369"/>
                    </a:ext>
                  </a:extLst>
                </a:gridCol>
                <a:gridCol w="1082023">
                  <a:extLst>
                    <a:ext uri="{9D8B030D-6E8A-4147-A177-3AD203B41FA5}">
                      <a16:colId xmlns:a16="http://schemas.microsoft.com/office/drawing/2014/main" val="1461106831"/>
                    </a:ext>
                  </a:extLst>
                </a:gridCol>
                <a:gridCol w="1072363">
                  <a:extLst>
                    <a:ext uri="{9D8B030D-6E8A-4147-A177-3AD203B41FA5}">
                      <a16:colId xmlns:a16="http://schemas.microsoft.com/office/drawing/2014/main" val="3786446866"/>
                    </a:ext>
                  </a:extLst>
                </a:gridCol>
                <a:gridCol w="1185499">
                  <a:extLst>
                    <a:ext uri="{9D8B030D-6E8A-4147-A177-3AD203B41FA5}">
                      <a16:colId xmlns:a16="http://schemas.microsoft.com/office/drawing/2014/main" val="2223924900"/>
                    </a:ext>
                  </a:extLst>
                </a:gridCol>
                <a:gridCol w="1157932">
                  <a:extLst>
                    <a:ext uri="{9D8B030D-6E8A-4147-A177-3AD203B41FA5}">
                      <a16:colId xmlns:a16="http://schemas.microsoft.com/office/drawing/2014/main" val="3930208028"/>
                    </a:ext>
                  </a:extLst>
                </a:gridCol>
                <a:gridCol w="2458050">
                  <a:extLst>
                    <a:ext uri="{9D8B030D-6E8A-4147-A177-3AD203B41FA5}">
                      <a16:colId xmlns:a16="http://schemas.microsoft.com/office/drawing/2014/main" val="1461981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 b="0" kern="1200" dirty="0">
                        <a:solidFill>
                          <a:schemeClr val="accent2"/>
                        </a:solidFill>
                        <a:latin typeface="Jumble" panose="02000503000000020004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kern="1200" dirty="0">
                          <a:solidFill>
                            <a:schemeClr val="accent2"/>
                          </a:solidFill>
                          <a:latin typeface="Jumble" panose="02000503000000020004" pitchFamily="2" charset="0"/>
                          <a:ea typeface="+mn-ea"/>
                          <a:cs typeface="+mn-cs"/>
                        </a:rPr>
                        <a:t>FY19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kern="1200" dirty="0">
                          <a:solidFill>
                            <a:schemeClr val="accent2"/>
                          </a:solidFill>
                          <a:latin typeface="Jumble" panose="02000503000000020004" pitchFamily="2" charset="0"/>
                          <a:ea typeface="+mn-ea"/>
                          <a:cs typeface="+mn-cs"/>
                        </a:rPr>
                        <a:t>FY20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kern="1200" dirty="0">
                          <a:solidFill>
                            <a:schemeClr val="accent2"/>
                          </a:solidFill>
                          <a:latin typeface="Jumble" panose="02000503000000020004" pitchFamily="2" charset="0"/>
                          <a:ea typeface="+mn-ea"/>
                          <a:cs typeface="+mn-cs"/>
                        </a:rPr>
                        <a:t>FY21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kern="1200" dirty="0">
                          <a:solidFill>
                            <a:schemeClr val="accent2"/>
                          </a:solidFill>
                          <a:latin typeface="Jumble" panose="02000503000000020004" pitchFamily="2" charset="0"/>
                          <a:ea typeface="+mn-ea"/>
                          <a:cs typeface="+mn-cs"/>
                        </a:rPr>
                        <a:t>FY22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kern="1200" dirty="0">
                          <a:solidFill>
                            <a:schemeClr val="accent2"/>
                          </a:solidFill>
                          <a:latin typeface="Jumble" panose="02000503000000020004" pitchFamily="2" charset="0"/>
                          <a:ea typeface="+mn-ea"/>
                          <a:cs typeface="+mn-cs"/>
                        </a:rPr>
                        <a:t>FY23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kern="1200" dirty="0">
                          <a:solidFill>
                            <a:schemeClr val="accent2"/>
                          </a:solidFill>
                          <a:latin typeface="Jumble" panose="02000503000000020004" pitchFamily="2" charset="0"/>
                          <a:ea typeface="+mn-ea"/>
                          <a:cs typeface="+mn-cs"/>
                        </a:rPr>
                        <a:t>Evolution vs N-1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380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Page likes (</a:t>
                      </a:r>
                      <a:r>
                        <a:rPr lang="fr-FR" sz="2000" b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end)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5,131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5,282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5,370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7,578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7,208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-4.76%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755230"/>
                  </a:ext>
                </a:extLst>
              </a:tr>
              <a:tr h="407670">
                <a:tc>
                  <a:txBody>
                    <a:bodyPr/>
                    <a:lstStyle/>
                    <a:p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Followers (</a:t>
                      </a:r>
                      <a:r>
                        <a:rPr lang="fr-FR" sz="2000" b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end)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4,912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5,077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5,178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113,585*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5,675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+4.51%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151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  <a:r>
                        <a:rPr lang="fr-FR" sz="2000" b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reach</a:t>
                      </a:r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the page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85,649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45,797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71,919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83,694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+16.45%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999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engagement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3,639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6,290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3,001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4,912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4,742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-3.30%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52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Videos</a:t>
                      </a:r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/minutes </a:t>
                      </a:r>
                      <a:r>
                        <a:rPr lang="fr-FR" sz="2000" b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viewed</a:t>
                      </a:r>
                      <a:endParaRPr lang="fr-FR" sz="20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494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773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1,329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15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Average</a:t>
                      </a:r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engagement rate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9.2%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6.67%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6.92%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+3.75%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035047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EF15D408-653A-4567-B09D-ED5034DE020E}"/>
              </a:ext>
            </a:extLst>
          </p:cNvPr>
          <p:cNvSpPr txBox="1"/>
          <p:nvPr/>
        </p:nvSpPr>
        <p:spPr>
          <a:xfrm>
            <a:off x="613423" y="5008245"/>
            <a:ext cx="1096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*NOTE: The huge increase of fans, interactions and reach in FY22 is explained by the fact that Herrmann Global sponsored 4 posts in December running in January on behalf of AOT.</a:t>
            </a: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4FC04A3-2148-32FC-DC71-0FC70F777263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SOCIAL MEDIA: FACEBOOK</a:t>
            </a:r>
            <a:endParaRPr lang="fr-FR" dirty="0"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740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9C2BDAF-D709-4C77-8F40-FE62CE4C2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88" y="1853800"/>
            <a:ext cx="4016432" cy="23524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TRADE &amp; MEDIA MISSION</a:t>
            </a:r>
            <a:endParaRPr lang="en-US" b="1" dirty="0">
              <a:solidFill>
                <a:srgbClr val="002060"/>
              </a:solidFill>
              <a:latin typeface="Gill Sans Nova Cond XBd" panose="020B0A06020104020203" pitchFamily="34" charset="0"/>
            </a:endParaRPr>
          </a:p>
        </p:txBody>
      </p:sp>
      <p:sp>
        <p:nvSpPr>
          <p:cNvPr id="6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2F6077E-0CDA-47B0-8E02-B532ADCB2B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9071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38244C-DA8E-4291-A0DC-55526FFE1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05C9437-D4A9-7C4E-CDD4-8D7D7A42F443}"/>
              </a:ext>
            </a:extLst>
          </p:cNvPr>
          <p:cNvSpPr txBox="1"/>
          <p:nvPr/>
        </p:nvSpPr>
        <p:spPr>
          <a:xfrm>
            <a:off x="716280" y="1627240"/>
            <a:ext cx="6080760" cy="4282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 World Communication hosted a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Trade &amp; Media Mission in Paris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on March 20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and 21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st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, 2023, to showcase Arizona to key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French media, influencers, and travel professionals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7 partners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were part of the delegation with AOT :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Antelope Canyon Tours, Discover Flagstaff, Experience Scottsdale, Experience Williams, Cottonwood, Prescott, Visit Glendale, Visit Phoenix, Visit Tucson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BWC organized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several media events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, as well as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meetings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trainings with tour operators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and a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VIP event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B2C29A5-DF57-B910-FD95-C6DC0BADB93D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>
                <a:solidFill>
                  <a:srgbClr val="002060"/>
                </a:solidFill>
                <a:latin typeface="Gill Sans Nova Cond XBd" panose="020B0A06020104020203" pitchFamily="34" charset="0"/>
              </a:rPr>
              <a:t>TRADE &amp; MEDIA MISSION</a:t>
            </a:r>
            <a:endParaRPr lang="fr-FR" dirty="0">
              <a:latin typeface="Gill Sans Nova Cond XBd" panose="020B0A06020104020203" pitchFamily="34" charset="0"/>
            </a:endParaRPr>
          </a:p>
        </p:txBody>
      </p:sp>
      <p:pic>
        <p:nvPicPr>
          <p:cNvPr id="7" name="Graphique 6" descr="Coupes à champagne contour">
            <a:extLst>
              <a:ext uri="{FF2B5EF4-FFF2-40B4-BE49-F238E27FC236}">
                <a16:creationId xmlns:a16="http://schemas.microsoft.com/office/drawing/2014/main" id="{73E9B0AF-E96E-AC53-FBB6-E3458CF40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64" y="5026601"/>
            <a:ext cx="660400" cy="660400"/>
          </a:xfrm>
          <a:prstGeom prst="rect">
            <a:avLst/>
          </a:prstGeom>
        </p:spPr>
      </p:pic>
      <p:pic>
        <p:nvPicPr>
          <p:cNvPr id="9" name="Graphique 8" descr="Poignée de main contour">
            <a:extLst>
              <a:ext uri="{FF2B5EF4-FFF2-40B4-BE49-F238E27FC236}">
                <a16:creationId xmlns:a16="http://schemas.microsoft.com/office/drawing/2014/main" id="{B9469E80-7702-7362-FFD2-AD3D3F0E2C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464" y="3657020"/>
            <a:ext cx="660400" cy="660400"/>
          </a:xfrm>
          <a:prstGeom prst="rect">
            <a:avLst/>
          </a:prstGeom>
        </p:spPr>
      </p:pic>
      <p:pic>
        <p:nvPicPr>
          <p:cNvPr id="11" name="Graphique 10" descr="Croissant contour">
            <a:extLst>
              <a:ext uri="{FF2B5EF4-FFF2-40B4-BE49-F238E27FC236}">
                <a16:creationId xmlns:a16="http://schemas.microsoft.com/office/drawing/2014/main" id="{4A1790BA-8C7B-B44B-0889-56E151E666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464" y="2065049"/>
            <a:ext cx="600231" cy="600231"/>
          </a:xfrm>
          <a:prstGeom prst="rect">
            <a:avLst/>
          </a:prstGeom>
        </p:spPr>
      </p:pic>
      <p:pic>
        <p:nvPicPr>
          <p:cNvPr id="6" name="Image 5" descr="Une image contenant texte, personne, sol, mur&#10;&#10;Description générée automatiquement">
            <a:extLst>
              <a:ext uri="{FF2B5EF4-FFF2-40B4-BE49-F238E27FC236}">
                <a16:creationId xmlns:a16="http://schemas.microsoft.com/office/drawing/2014/main" id="{54810188-1D3E-DEFD-8BC0-6E94B4B5E4C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6998" y="1882184"/>
            <a:ext cx="4824807" cy="3439921"/>
          </a:xfrm>
          <a:prstGeom prst="roundRect">
            <a:avLst>
              <a:gd name="adj" fmla="val 6034"/>
            </a:avLst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62275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38244C-DA8E-4291-A0DC-55526FFE1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B2C29A5-DF57-B910-FD95-C6DC0BADB93D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TRADE MISSION</a:t>
            </a:r>
            <a:endParaRPr lang="fr-FR" dirty="0">
              <a:latin typeface="Gill Sans Nova Cond XBd" panose="020B0A06020104020203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922F1D-D1A2-6C15-7BC7-E93C219DC947}"/>
              </a:ext>
            </a:extLst>
          </p:cNvPr>
          <p:cNvSpPr txBox="1"/>
          <p:nvPr/>
        </p:nvSpPr>
        <p:spPr>
          <a:xfrm>
            <a:off x="716279" y="1395755"/>
            <a:ext cx="59791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March 20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Training sessions at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Les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Maisons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du Voyage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(9 </a:t>
            </a:r>
            <a:r>
              <a:rPr lang="en-US" sz="2000" dirty="0">
                <a:solidFill>
                  <a:srgbClr val="002060"/>
                </a:solidFill>
              </a:rPr>
              <a:t>agents)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Visiteurs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(4 agents)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srgbClr val="002060"/>
                </a:solidFill>
              </a:rPr>
              <a:t>Trade luncheon with </a:t>
            </a:r>
            <a:r>
              <a:rPr lang="en-US" sz="2000" b="1" dirty="0">
                <a:solidFill>
                  <a:srgbClr val="002060"/>
                </a:solidFill>
              </a:rPr>
              <a:t>Kelly Tran </a:t>
            </a:r>
            <a:r>
              <a:rPr lang="en-US" sz="2000" dirty="0">
                <a:solidFill>
                  <a:srgbClr val="002060"/>
                </a:solidFill>
              </a:rPr>
              <a:t>(AZ Product Manager) from </a:t>
            </a:r>
            <a:r>
              <a:rPr lang="en-US" sz="2000" b="1" dirty="0">
                <a:solidFill>
                  <a:srgbClr val="002060"/>
                </a:solidFill>
              </a:rPr>
              <a:t>Voyageurs du Monde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Trade meeting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Delphine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Pavy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(US Product Manager)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Les Carnets de Magellan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srgbClr val="002060"/>
              </a:solidFill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March 21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  <a:endParaRPr lang="en-US" sz="2000" dirty="0">
              <a:solidFill>
                <a:srgbClr val="002060"/>
              </a:solidFill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srgbClr val="002060"/>
                </a:solidFill>
              </a:rPr>
              <a:t>Training sessions at </a:t>
            </a:r>
            <a:r>
              <a:rPr lang="en-US" sz="2000" b="1" dirty="0" err="1">
                <a:solidFill>
                  <a:srgbClr val="002060"/>
                </a:solidFill>
              </a:rPr>
              <a:t>Worldia</a:t>
            </a:r>
            <a:r>
              <a:rPr lang="en-US" sz="2000" dirty="0">
                <a:solidFill>
                  <a:srgbClr val="002060"/>
                </a:solidFill>
              </a:rPr>
              <a:t> (6 agents) and Cercle des Voyages (8 agents)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Lunch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Gregoire Dutoit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(Country Manager)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Anthony Ouinas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(Leisure Sales Manager)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United Airlines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9681F2C-5E89-237D-671E-1C4AB1D936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240" y="1855188"/>
            <a:ext cx="4871566" cy="3482340"/>
          </a:xfrm>
          <a:prstGeom prst="roundRect">
            <a:avLst>
              <a:gd name="adj" fmla="val 6034"/>
            </a:avLst>
          </a:prstGeom>
          <a:ln>
            <a:noFill/>
          </a:ln>
          <a:effectLst/>
        </p:spPr>
      </p:pic>
      <p:pic>
        <p:nvPicPr>
          <p:cNvPr id="11" name="Graphique 10" descr="Calendrier mensuel contour">
            <a:extLst>
              <a:ext uri="{FF2B5EF4-FFF2-40B4-BE49-F238E27FC236}">
                <a16:creationId xmlns:a16="http://schemas.microsoft.com/office/drawing/2014/main" id="{CC828451-B45B-84F2-5A55-78337D8D48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89" y="1368513"/>
            <a:ext cx="633885" cy="633885"/>
          </a:xfrm>
          <a:prstGeom prst="rect">
            <a:avLst/>
          </a:prstGeom>
        </p:spPr>
      </p:pic>
      <p:pic>
        <p:nvPicPr>
          <p:cNvPr id="12" name="Graphique 11" descr="Calendrier mensuel contour">
            <a:extLst>
              <a:ext uri="{FF2B5EF4-FFF2-40B4-BE49-F238E27FC236}">
                <a16:creationId xmlns:a16="http://schemas.microsoft.com/office/drawing/2014/main" id="{18339DFB-5545-5E81-4D15-49B28B15DD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88" y="3867873"/>
            <a:ext cx="633885" cy="63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85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38244C-DA8E-4291-A0DC-55526FFE1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B2C29A5-DF57-B910-FD95-C6DC0BADB93D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TRADE MISSION</a:t>
            </a:r>
            <a:endParaRPr lang="fr-FR" dirty="0">
              <a:latin typeface="Gill Sans Nova Cond XBd" panose="020B0A06020104020203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5B54511-D679-E2A9-9007-5DC3AD739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7880" y="1975512"/>
            <a:ext cx="384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831146-567D-0BF3-6E94-7DBEE2636C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9636" y="1967105"/>
            <a:ext cx="3839999" cy="2880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95A7189-A9C2-32C1-7ACE-24403C9034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4122" y="1975512"/>
            <a:ext cx="384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C3E947D-A1CB-6E76-9E31-52D06281EB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51637" y="1980592"/>
            <a:ext cx="384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AF797CA-3AF3-F03E-F285-36CA9762C621}"/>
              </a:ext>
            </a:extLst>
          </p:cNvPr>
          <p:cNvSpPr/>
          <p:nvPr/>
        </p:nvSpPr>
        <p:spPr>
          <a:xfrm>
            <a:off x="403121" y="5532442"/>
            <a:ext cx="2421359" cy="478189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Jumble" panose="02000503000000020004" pitchFamily="2" charset="0"/>
              </a:rPr>
              <a:t>Training Visiteurs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320ED0B-4A58-5D38-3530-3B1CC24ECC11}"/>
              </a:ext>
            </a:extLst>
          </p:cNvPr>
          <p:cNvSpPr/>
          <p:nvPr/>
        </p:nvSpPr>
        <p:spPr>
          <a:xfrm>
            <a:off x="3393442" y="5457360"/>
            <a:ext cx="2421359" cy="628353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Jumble" panose="02000503000000020004" pitchFamily="2" charset="0"/>
              </a:rPr>
              <a:t>Lunch Voyageurs du Monde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9CD6396-7631-DA41-AFC1-B56C4D73AD93}"/>
              </a:ext>
            </a:extLst>
          </p:cNvPr>
          <p:cNvSpPr/>
          <p:nvPr/>
        </p:nvSpPr>
        <p:spPr>
          <a:xfrm>
            <a:off x="6377200" y="5532442"/>
            <a:ext cx="2421359" cy="478189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Jumble" panose="02000503000000020004" pitchFamily="2" charset="0"/>
              </a:rPr>
              <a:t>Training </a:t>
            </a:r>
            <a:r>
              <a:rPr kumimoji="0" lang="fr-FR" sz="180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Jumble" panose="02000503000000020004" pitchFamily="2" charset="0"/>
              </a:rPr>
              <a:t>Worldia</a:t>
            </a:r>
            <a:endParaRPr kumimoji="0" lang="fr-FR" sz="180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umble" panose="02000503000000020004" pitchFamily="2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D3604B6-5771-2E55-077F-EF634A7A1266}"/>
              </a:ext>
            </a:extLst>
          </p:cNvPr>
          <p:cNvSpPr/>
          <p:nvPr/>
        </p:nvSpPr>
        <p:spPr>
          <a:xfrm>
            <a:off x="9367521" y="5457360"/>
            <a:ext cx="2421359" cy="628353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Jumble" panose="02000503000000020004" pitchFamily="2" charset="0"/>
              </a:rPr>
              <a:t>Lunch United Airlines</a:t>
            </a:r>
          </a:p>
        </p:txBody>
      </p:sp>
    </p:spTree>
    <p:extLst>
      <p:ext uri="{BB962C8B-B14F-4D97-AF65-F5344CB8AC3E}">
        <p14:creationId xmlns:p14="http://schemas.microsoft.com/office/powerpoint/2010/main" val="2265298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38244C-DA8E-4291-A0DC-55526FFE1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05C9437-D4A9-7C4E-CDD4-8D7D7A42F443}"/>
              </a:ext>
            </a:extLst>
          </p:cNvPr>
          <p:cNvSpPr txBox="1"/>
          <p:nvPr/>
        </p:nvSpPr>
        <p:spPr>
          <a:xfrm>
            <a:off x="716280" y="1646623"/>
            <a:ext cx="597388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Media workshop: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on March 20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at Le Patio Opera venue with delegates having one table each displaying their brochures and material. The workshop was attended by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7 French media representatives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Media luncheon: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on March 20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at Le Shack restaurant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3 travel writers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and AOT + media delegation</a:t>
            </a:r>
          </a:p>
          <a:p>
            <a:pPr algn="just">
              <a:defRPr/>
            </a:pPr>
            <a:endParaRPr lang="en-US" sz="2000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en-US" sz="2000" b="1" dirty="0">
                <a:solidFill>
                  <a:srgbClr val="002060"/>
                </a:solidFill>
              </a:rPr>
              <a:t>M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edia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breakfast: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on March 21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at Café Zen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3 journalists and influencers</a:t>
            </a:r>
          </a:p>
          <a:p>
            <a:pPr algn="just">
              <a:defRPr/>
            </a:pPr>
            <a:endParaRPr lang="en-US" sz="2000" b="1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en-US" sz="2000" b="1" dirty="0">
                <a:solidFill>
                  <a:srgbClr val="002060"/>
                </a:solidFill>
              </a:rPr>
              <a:t>Media luncheon</a:t>
            </a:r>
            <a:r>
              <a:rPr lang="en-US" sz="2000" dirty="0">
                <a:solidFill>
                  <a:srgbClr val="002060"/>
                </a:solidFill>
              </a:rPr>
              <a:t>: on March 21</a:t>
            </a:r>
            <a:r>
              <a:rPr lang="en-US" sz="2000" baseline="30000" dirty="0">
                <a:solidFill>
                  <a:srgbClr val="002060"/>
                </a:solidFill>
              </a:rPr>
              <a:t>st</a:t>
            </a:r>
            <a:r>
              <a:rPr lang="en-US" sz="2000" dirty="0">
                <a:solidFill>
                  <a:srgbClr val="002060"/>
                </a:solidFill>
              </a:rPr>
              <a:t> at The Hoxton Hotel with </a:t>
            </a:r>
            <a:r>
              <a:rPr lang="en-US" sz="2000" b="1" dirty="0">
                <a:solidFill>
                  <a:srgbClr val="002060"/>
                </a:solidFill>
              </a:rPr>
              <a:t>4 travel writers and influencers</a:t>
            </a:r>
            <a:endParaRPr lang="fr-FR" sz="2000" b="1" dirty="0">
              <a:solidFill>
                <a:srgbClr val="002060"/>
              </a:solidFill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B2C29A5-DF57-B910-FD95-C6DC0BADB93D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MEDIA MISSION</a:t>
            </a:r>
            <a:endParaRPr lang="fr-FR" dirty="0">
              <a:latin typeface="Gill Sans Nova Cond XBd" panose="020B0A06020104020203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296CC7C-DC50-B7D1-454F-B9544F8838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3" t="36954" r="311" b="5694"/>
          <a:stretch/>
        </p:blipFill>
        <p:spPr bwMode="auto">
          <a:xfrm>
            <a:off x="7000239" y="1898337"/>
            <a:ext cx="4871566" cy="3439922"/>
          </a:xfrm>
          <a:prstGeom prst="roundRect">
            <a:avLst>
              <a:gd name="adj" fmla="val 6034"/>
            </a:avLst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phique 10" descr="Table et chaises contour">
            <a:extLst>
              <a:ext uri="{FF2B5EF4-FFF2-40B4-BE49-F238E27FC236}">
                <a16:creationId xmlns:a16="http://schemas.microsoft.com/office/drawing/2014/main" id="{6722B2A5-6135-06FA-0D3E-7FE9A52494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85" y="1744438"/>
            <a:ext cx="595768" cy="595768"/>
          </a:xfrm>
          <a:prstGeom prst="rect">
            <a:avLst/>
          </a:prstGeom>
        </p:spPr>
      </p:pic>
      <p:pic>
        <p:nvPicPr>
          <p:cNvPr id="17" name="Graphique 16" descr="Fourchette et couteau contour">
            <a:extLst>
              <a:ext uri="{FF2B5EF4-FFF2-40B4-BE49-F238E27FC236}">
                <a16:creationId xmlns:a16="http://schemas.microsoft.com/office/drawing/2014/main" id="{1E7C8D68-E4A9-BCFA-3BB7-2C145F022F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4065" y="3317072"/>
            <a:ext cx="416208" cy="416208"/>
          </a:xfrm>
          <a:prstGeom prst="rect">
            <a:avLst/>
          </a:prstGeom>
        </p:spPr>
      </p:pic>
      <p:pic>
        <p:nvPicPr>
          <p:cNvPr id="20" name="Graphique 19" descr="Poignée de main contour">
            <a:extLst>
              <a:ext uri="{FF2B5EF4-FFF2-40B4-BE49-F238E27FC236}">
                <a16:creationId xmlns:a16="http://schemas.microsoft.com/office/drawing/2014/main" id="{A0128F17-9264-0C4D-6974-4A4D255829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285" y="4169014"/>
            <a:ext cx="595768" cy="595768"/>
          </a:xfrm>
          <a:prstGeom prst="rect">
            <a:avLst/>
          </a:prstGeom>
        </p:spPr>
      </p:pic>
      <p:pic>
        <p:nvPicPr>
          <p:cNvPr id="22" name="Graphique 21" descr="Restaurant contour">
            <a:extLst>
              <a:ext uri="{FF2B5EF4-FFF2-40B4-BE49-F238E27FC236}">
                <a16:creationId xmlns:a16="http://schemas.microsoft.com/office/drawing/2014/main" id="{EDE3DE59-5843-9FB4-1C40-661D88F687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710" y="5064991"/>
            <a:ext cx="584918" cy="58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483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38244C-DA8E-4291-A0DC-55526FFE1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B2C29A5-DF57-B910-FD95-C6DC0BADB93D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MEDIA MISSION</a:t>
            </a:r>
            <a:endParaRPr lang="fr-FR" dirty="0">
              <a:latin typeface="Gill Sans Nova Cond XBd" panose="020B0A06020104020203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B9678D3-F35A-E713-BD30-F534CF1743AD}"/>
              </a:ext>
            </a:extLst>
          </p:cNvPr>
          <p:cNvGrpSpPr/>
          <p:nvPr/>
        </p:nvGrpSpPr>
        <p:grpSpPr>
          <a:xfrm>
            <a:off x="454005" y="1670365"/>
            <a:ext cx="11283991" cy="4185130"/>
            <a:chOff x="716280" y="1670365"/>
            <a:chExt cx="11283991" cy="4185130"/>
          </a:xfrm>
        </p:grpSpPr>
        <p:pic>
          <p:nvPicPr>
            <p:cNvPr id="8" name="Image 7" descr="Une image contenant personne, intérieur, mur, plafond&#10;&#10;Description générée automatiquement">
              <a:extLst>
                <a:ext uri="{FF2B5EF4-FFF2-40B4-BE49-F238E27FC236}">
                  <a16:creationId xmlns:a16="http://schemas.microsoft.com/office/drawing/2014/main" id="{15A99F68-531C-38A4-9D90-7B1FEC65F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280" y="1670365"/>
              <a:ext cx="2652875" cy="3571935"/>
            </a:xfrm>
            <a:prstGeom prst="roundRect">
              <a:avLst>
                <a:gd name="adj" fmla="val 10995"/>
              </a:avLst>
            </a:prstGeom>
          </p:spPr>
        </p:pic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41DB1B70-6C4F-AAAB-DEB3-176AD8B5A97E}"/>
                </a:ext>
              </a:extLst>
            </p:cNvPr>
            <p:cNvSpPr/>
            <p:nvPr/>
          </p:nvSpPr>
          <p:spPr>
            <a:xfrm>
              <a:off x="2151913" y="5377305"/>
              <a:ext cx="2434484" cy="478189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Jumble" panose="02000503000000020004" pitchFamily="2" charset="0"/>
                </a:rPr>
                <a:t>Media luncheons</a:t>
              </a:r>
            </a:p>
          </p:txBody>
        </p:sp>
        <p:pic>
          <p:nvPicPr>
            <p:cNvPr id="11" name="Image 10" descr="Une image contenant personne, table, intérieur, personnes&#10;&#10;Description générée automatiquement">
              <a:extLst>
                <a:ext uri="{FF2B5EF4-FFF2-40B4-BE49-F238E27FC236}">
                  <a16:creationId xmlns:a16="http://schemas.microsoft.com/office/drawing/2014/main" id="{61E77EAA-45FA-0539-474E-7344830D0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5706" y="1670365"/>
              <a:ext cx="2679859" cy="3571934"/>
            </a:xfrm>
            <a:prstGeom prst="roundRect">
              <a:avLst>
                <a:gd name="adj" fmla="val 10995"/>
              </a:avLst>
            </a:prstGeom>
          </p:spPr>
        </p:pic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540670E5-5461-2CF8-8104-164D3D631065}"/>
                </a:ext>
              </a:extLst>
            </p:cNvPr>
            <p:cNvSpPr/>
            <p:nvPr/>
          </p:nvSpPr>
          <p:spPr>
            <a:xfrm>
              <a:off x="8481058" y="5377306"/>
              <a:ext cx="2349014" cy="478189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Jumble" panose="02000503000000020004" pitchFamily="2" charset="0"/>
                </a:rPr>
                <a:t>Media breakfast</a:t>
              </a:r>
            </a:p>
          </p:txBody>
        </p:sp>
        <p:pic>
          <p:nvPicPr>
            <p:cNvPr id="15" name="Image 14" descr="Une image contenant texte, intérieur, table, plafond&#10;&#10;Description générée automatiquement">
              <a:extLst>
                <a:ext uri="{FF2B5EF4-FFF2-40B4-BE49-F238E27FC236}">
                  <a16:creationId xmlns:a16="http://schemas.microsoft.com/office/drawing/2014/main" id="{79B11EB4-C17A-8BDD-0ADB-5F01BE5E0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3083" y="1670366"/>
              <a:ext cx="2616447" cy="3571934"/>
            </a:xfrm>
            <a:prstGeom prst="roundRect">
              <a:avLst>
                <a:gd name="adj" fmla="val 10995"/>
              </a:avLst>
            </a:prstGeom>
          </p:spPr>
        </p:pic>
        <p:pic>
          <p:nvPicPr>
            <p:cNvPr id="16" name="Image 1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42CF09AE-7887-CD8A-CE0B-0FF331251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96081" y="1670365"/>
              <a:ext cx="2104190" cy="3571934"/>
            </a:xfrm>
            <a:prstGeom prst="roundRect">
              <a:avLst>
                <a:gd name="adj" fmla="val 10995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5041532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C38244C-DA8E-4291-A0DC-55526FFE1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05C9437-D4A9-7C4E-CDD4-8D7D7A42F443}"/>
              </a:ext>
            </a:extLst>
          </p:cNvPr>
          <p:cNvSpPr txBox="1"/>
          <p:nvPr/>
        </p:nvSpPr>
        <p:spPr>
          <a:xfrm>
            <a:off x="716280" y="1997839"/>
            <a:ext cx="60664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2060"/>
                </a:solidFill>
              </a:rPr>
              <a:t>March 20</a:t>
            </a:r>
            <a:r>
              <a:rPr lang="en-US" sz="2000" baseline="30000" dirty="0">
                <a:solidFill>
                  <a:srgbClr val="002060"/>
                </a:solidFill>
              </a:rPr>
              <a:t>th</a:t>
            </a:r>
            <a:r>
              <a:rPr lang="en-US" sz="2000" dirty="0">
                <a:solidFill>
                  <a:srgbClr val="002060"/>
                </a:solidFill>
              </a:rPr>
              <a:t> , at Le Patio Opéra, from 6:30pm to 10:30pm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algn="just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60 French travel professionals, travel agents and media representatives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noProof="0" dirty="0">
              <a:solidFill>
                <a:srgbClr val="00206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P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rize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draw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: 1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prize: a trip for two including air tickets and 8-night accommodation ; 2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prize: an Arizona-branded vest ; 3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rd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prize: a gift basket from Discover Flagstaff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noProof="0" dirty="0">
              <a:solidFill>
                <a:srgbClr val="00206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P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hoto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call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with a large-scale backdrop of the Grand Canyon with AOT’s logo 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B2C29A5-DF57-B910-FD95-C6DC0BADB93D}"/>
              </a:ext>
            </a:extLst>
          </p:cNvPr>
          <p:cNvSpPr txBox="1">
            <a:spLocks/>
          </p:cNvSpPr>
          <p:nvPr/>
        </p:nvSpPr>
        <p:spPr>
          <a:xfrm>
            <a:off x="716280" y="175030"/>
            <a:ext cx="11475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VIP EVENT: MEDIA &amp; TRADE</a:t>
            </a:r>
            <a:endParaRPr lang="fr-FR" dirty="0">
              <a:latin typeface="Gill Sans Nova Cond XBd" panose="020B0A06020104020203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6950F4B-35AE-DC53-865B-A968487762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3" t="25307" r="1003" b="21173"/>
          <a:stretch/>
        </p:blipFill>
        <p:spPr>
          <a:xfrm>
            <a:off x="7046998" y="1882184"/>
            <a:ext cx="4824807" cy="3439921"/>
          </a:xfrm>
          <a:prstGeom prst="roundRect">
            <a:avLst>
              <a:gd name="adj" fmla="val 6034"/>
            </a:avLst>
          </a:prstGeom>
          <a:ln>
            <a:noFill/>
          </a:ln>
          <a:effectLst/>
        </p:spPr>
      </p:pic>
      <p:pic>
        <p:nvPicPr>
          <p:cNvPr id="10" name="Graphique 9" descr="Calendrier journalier contour">
            <a:extLst>
              <a:ext uri="{FF2B5EF4-FFF2-40B4-BE49-F238E27FC236}">
                <a16:creationId xmlns:a16="http://schemas.microsoft.com/office/drawing/2014/main" id="{6156123B-3227-FFD3-35C5-2C20B346DF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0904" y="1882184"/>
            <a:ext cx="518160" cy="518160"/>
          </a:xfrm>
          <a:prstGeom prst="rect">
            <a:avLst/>
          </a:prstGeom>
        </p:spPr>
      </p:pic>
      <p:pic>
        <p:nvPicPr>
          <p:cNvPr id="12" name="Graphique 11" descr="Utilisateurs contour">
            <a:extLst>
              <a:ext uri="{FF2B5EF4-FFF2-40B4-BE49-F238E27FC236}">
                <a16:creationId xmlns:a16="http://schemas.microsoft.com/office/drawing/2014/main" id="{6003812C-8FD4-87B7-13DE-E5A7B816DB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308" y="2633198"/>
            <a:ext cx="587058" cy="587058"/>
          </a:xfrm>
          <a:prstGeom prst="rect">
            <a:avLst/>
          </a:prstGeom>
        </p:spPr>
      </p:pic>
      <p:pic>
        <p:nvPicPr>
          <p:cNvPr id="14" name="Graphique 13" descr="Cadeau contour">
            <a:extLst>
              <a:ext uri="{FF2B5EF4-FFF2-40B4-BE49-F238E27FC236}">
                <a16:creationId xmlns:a16="http://schemas.microsoft.com/office/drawing/2014/main" id="{28D1B727-1FAE-B2F0-C13C-16C52EB31F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8108" y="3797341"/>
            <a:ext cx="587057" cy="587057"/>
          </a:xfrm>
          <a:prstGeom prst="rect">
            <a:avLst/>
          </a:prstGeom>
        </p:spPr>
      </p:pic>
      <p:pic>
        <p:nvPicPr>
          <p:cNvPr id="16" name="Graphique 15" descr="Appareil photo contour">
            <a:extLst>
              <a:ext uri="{FF2B5EF4-FFF2-40B4-BE49-F238E27FC236}">
                <a16:creationId xmlns:a16="http://schemas.microsoft.com/office/drawing/2014/main" id="{66A50CAB-520E-1911-6184-ED53DB9E0BA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8204" y="5050325"/>
            <a:ext cx="543560" cy="54356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5642C94-CC63-EAAA-7121-0F0000196DD5}"/>
              </a:ext>
            </a:extLst>
          </p:cNvPr>
          <p:cNvSpPr txBox="1"/>
          <p:nvPr/>
        </p:nvSpPr>
        <p:spPr>
          <a:xfrm>
            <a:off x="7074215" y="5322105"/>
            <a:ext cx="4824808" cy="31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i="1" kern="100" dirty="0">
                <a:solidFill>
                  <a:srgbClr val="002060"/>
                </a:solidFill>
                <a:effectLst/>
                <a:latin typeface="Gadug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Laura Simonetta from Marco Vasco, winner of the 1</a:t>
            </a:r>
            <a:r>
              <a:rPr lang="en-US" sz="1400" i="1" kern="100" baseline="30000" dirty="0">
                <a:solidFill>
                  <a:srgbClr val="002060"/>
                </a:solidFill>
                <a:effectLst/>
                <a:latin typeface="Gadug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1400" i="1" kern="100" dirty="0">
                <a:solidFill>
                  <a:srgbClr val="002060"/>
                </a:solidFill>
                <a:effectLst/>
                <a:latin typeface="Gadug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prize </a:t>
            </a:r>
            <a:endParaRPr lang="fr-FR" sz="1400" i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588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id="{158B8E6B-96C3-1B18-6AC0-BB80EDD6B7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136" y="2020024"/>
            <a:ext cx="2808876" cy="2756210"/>
          </a:xfrm>
          <a:prstGeom prst="rect">
            <a:avLst/>
          </a:prstGeom>
        </p:spPr>
      </p:pic>
      <p:sp>
        <p:nvSpPr>
          <p:cNvPr id="6" name="Oval 11">
            <a:extLst>
              <a:ext uri="{FF2B5EF4-FFF2-40B4-BE49-F238E27FC236}">
                <a16:creationId xmlns:a16="http://schemas.microsoft.com/office/drawing/2014/main" id="{E9819C02-704A-4512-93E6-FAD818B5FC77}"/>
              </a:ext>
            </a:extLst>
          </p:cNvPr>
          <p:cNvSpPr/>
          <p:nvPr/>
        </p:nvSpPr>
        <p:spPr>
          <a:xfrm>
            <a:off x="8182642" y="2648169"/>
            <a:ext cx="129197" cy="1194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a-IE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id="{B59AB9DC-1ACF-4245-A463-C07B56913413}"/>
              </a:ext>
            </a:extLst>
          </p:cNvPr>
          <p:cNvSpPr/>
          <p:nvPr/>
        </p:nvSpPr>
        <p:spPr>
          <a:xfrm>
            <a:off x="8636985" y="3426691"/>
            <a:ext cx="129197" cy="1194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a-IE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33B7C60D-72E1-42A2-8B8C-3B600F966000}"/>
              </a:ext>
            </a:extLst>
          </p:cNvPr>
          <p:cNvSpPr/>
          <p:nvPr/>
        </p:nvSpPr>
        <p:spPr>
          <a:xfrm>
            <a:off x="8701583" y="4107032"/>
            <a:ext cx="129197" cy="1194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a-IE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sp>
        <p:nvSpPr>
          <p:cNvPr id="9" name="Oval 14">
            <a:extLst>
              <a:ext uri="{FF2B5EF4-FFF2-40B4-BE49-F238E27FC236}">
                <a16:creationId xmlns:a16="http://schemas.microsoft.com/office/drawing/2014/main" id="{0A0540CB-2EAC-4099-90BF-6974FCBB0752}"/>
              </a:ext>
            </a:extLst>
          </p:cNvPr>
          <p:cNvSpPr/>
          <p:nvPr/>
        </p:nvSpPr>
        <p:spPr>
          <a:xfrm>
            <a:off x="9132797" y="3975893"/>
            <a:ext cx="129197" cy="1194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a-IE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Oval 15">
            <a:extLst>
              <a:ext uri="{FF2B5EF4-FFF2-40B4-BE49-F238E27FC236}">
                <a16:creationId xmlns:a16="http://schemas.microsoft.com/office/drawing/2014/main" id="{D3C45462-DBF9-4ABF-8E85-00C3BF5D36B5}"/>
              </a:ext>
            </a:extLst>
          </p:cNvPr>
          <p:cNvSpPr/>
          <p:nvPr/>
        </p:nvSpPr>
        <p:spPr>
          <a:xfrm>
            <a:off x="7994424" y="4076333"/>
            <a:ext cx="129197" cy="1194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a-IE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827AF397-8C6E-42D2-A227-C36D65F7C829}"/>
              </a:ext>
            </a:extLst>
          </p:cNvPr>
          <p:cNvSpPr txBox="1"/>
          <p:nvPr/>
        </p:nvSpPr>
        <p:spPr>
          <a:xfrm>
            <a:off x="5211490" y="1726519"/>
            <a:ext cx="1680856" cy="105560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#1 PARIS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andara" panose="020E0502030303020204" pitchFamily="34" charset="0"/>
              </a:rPr>
              <a:t>2.1 millions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andara" panose="020E0502030303020204" pitchFamily="34" charset="0"/>
              </a:rPr>
              <a:t>Metropolitan area: 10.8 millions</a:t>
            </a:r>
            <a:endParaRPr lang="ga-IE" sz="14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C2BFB25C-2BC1-4DB9-A701-C30FD861C557}"/>
              </a:ext>
            </a:extLst>
          </p:cNvPr>
          <p:cNvSpPr txBox="1"/>
          <p:nvPr/>
        </p:nvSpPr>
        <p:spPr>
          <a:xfrm>
            <a:off x="7299508" y="4799601"/>
            <a:ext cx="1615856" cy="81724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#3 MARSEILLE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andara" panose="020E0502030303020204" pitchFamily="34" charset="0"/>
              </a:rPr>
              <a:t>Metropolitan area: 1.6 million</a:t>
            </a:r>
          </a:p>
        </p:txBody>
      </p:sp>
      <p:cxnSp>
        <p:nvCxnSpPr>
          <p:cNvPr id="13" name="Straight Arrow Connector 22">
            <a:extLst>
              <a:ext uri="{FF2B5EF4-FFF2-40B4-BE49-F238E27FC236}">
                <a16:creationId xmlns:a16="http://schemas.microsoft.com/office/drawing/2014/main" id="{5B499FA1-E9AE-4043-8EE9-012A5E49C305}"/>
              </a:ext>
            </a:extLst>
          </p:cNvPr>
          <p:cNvCxnSpPr>
            <a:cxnSpLocks/>
          </p:cNvCxnSpPr>
          <p:nvPr/>
        </p:nvCxnSpPr>
        <p:spPr>
          <a:xfrm flipV="1">
            <a:off x="6717107" y="4145853"/>
            <a:ext cx="1263373" cy="653748"/>
          </a:xfrm>
          <a:prstGeom prst="straightConnector1">
            <a:avLst/>
          </a:prstGeom>
          <a:solidFill>
            <a:srgbClr val="4B79D5"/>
          </a:solidFill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8">
            <a:extLst>
              <a:ext uri="{FF2B5EF4-FFF2-40B4-BE49-F238E27FC236}">
                <a16:creationId xmlns:a16="http://schemas.microsoft.com/office/drawing/2014/main" id="{57E3CE15-8EBA-4E9A-A32A-5DC9207232DE}"/>
              </a:ext>
            </a:extLst>
          </p:cNvPr>
          <p:cNvSpPr txBox="1"/>
          <p:nvPr/>
        </p:nvSpPr>
        <p:spPr>
          <a:xfrm>
            <a:off x="9279545" y="4300485"/>
            <a:ext cx="1683634" cy="81724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#7 NICE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andara" panose="020E0502030303020204" pitchFamily="34" charset="0"/>
              </a:rPr>
              <a:t>Metropolitan area: 955 150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E5721D7B-BD6A-4EE6-8FEE-D789E4049321}"/>
              </a:ext>
            </a:extLst>
          </p:cNvPr>
          <p:cNvSpPr txBox="1"/>
          <p:nvPr/>
        </p:nvSpPr>
        <p:spPr>
          <a:xfrm>
            <a:off x="9299220" y="3092716"/>
            <a:ext cx="1663959" cy="81724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#2 LYON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andara" panose="020E0502030303020204" pitchFamily="34" charset="0"/>
              </a:rPr>
              <a:t>Metropolitan area: 1.7 million</a:t>
            </a:r>
            <a:endParaRPr lang="ga-IE" sz="14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95B8CD06-FD0E-46D5-8448-BD0C42856783}"/>
              </a:ext>
            </a:extLst>
          </p:cNvPr>
          <p:cNvSpPr txBox="1"/>
          <p:nvPr/>
        </p:nvSpPr>
        <p:spPr>
          <a:xfrm>
            <a:off x="5240799" y="4365843"/>
            <a:ext cx="1680856" cy="81724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#5 TOULOUSE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andara" panose="020E0502030303020204" pitchFamily="34" charset="0"/>
              </a:rPr>
              <a:t>Metropolitan area: 1.04 million</a:t>
            </a:r>
          </a:p>
        </p:txBody>
      </p:sp>
      <p:cxnSp>
        <p:nvCxnSpPr>
          <p:cNvPr id="17" name="Straight Arrow Connector 21">
            <a:extLst>
              <a:ext uri="{FF2B5EF4-FFF2-40B4-BE49-F238E27FC236}">
                <a16:creationId xmlns:a16="http://schemas.microsoft.com/office/drawing/2014/main" id="{F20C6828-0FDA-463D-9B71-170F63B6F8B6}"/>
              </a:ext>
            </a:extLst>
          </p:cNvPr>
          <p:cNvCxnSpPr>
            <a:cxnSpLocks/>
          </p:cNvCxnSpPr>
          <p:nvPr/>
        </p:nvCxnSpPr>
        <p:spPr>
          <a:xfrm>
            <a:off x="6892345" y="2492686"/>
            <a:ext cx="1258303" cy="185122"/>
          </a:xfrm>
          <a:prstGeom prst="straightConnector1">
            <a:avLst/>
          </a:prstGeom>
          <a:solidFill>
            <a:srgbClr val="4B79D5"/>
          </a:solidFill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3">
            <a:extLst>
              <a:ext uri="{FF2B5EF4-FFF2-40B4-BE49-F238E27FC236}">
                <a16:creationId xmlns:a16="http://schemas.microsoft.com/office/drawing/2014/main" id="{56CF8F88-4F54-47CB-9553-7E6A02D6D7F4}"/>
              </a:ext>
            </a:extLst>
          </p:cNvPr>
          <p:cNvCxnSpPr>
            <a:cxnSpLocks/>
          </p:cNvCxnSpPr>
          <p:nvPr/>
        </p:nvCxnSpPr>
        <p:spPr>
          <a:xfrm flipV="1">
            <a:off x="7985791" y="4244913"/>
            <a:ext cx="721103" cy="645396"/>
          </a:xfrm>
          <a:prstGeom prst="straightConnector1">
            <a:avLst/>
          </a:prstGeom>
          <a:solidFill>
            <a:srgbClr val="4B79D5"/>
          </a:solidFill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24">
            <a:extLst>
              <a:ext uri="{FF2B5EF4-FFF2-40B4-BE49-F238E27FC236}">
                <a16:creationId xmlns:a16="http://schemas.microsoft.com/office/drawing/2014/main" id="{AD330FE3-4E0F-4874-B9EE-E71920677BD7}"/>
              </a:ext>
            </a:extLst>
          </p:cNvPr>
          <p:cNvCxnSpPr>
            <a:cxnSpLocks/>
          </p:cNvCxnSpPr>
          <p:nvPr/>
        </p:nvCxnSpPr>
        <p:spPr>
          <a:xfrm flipH="1" flipV="1">
            <a:off x="9287936" y="4087021"/>
            <a:ext cx="983234" cy="278822"/>
          </a:xfrm>
          <a:prstGeom prst="straightConnector1">
            <a:avLst/>
          </a:prstGeom>
          <a:solidFill>
            <a:srgbClr val="4B79D5"/>
          </a:solidFill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25">
            <a:extLst>
              <a:ext uri="{FF2B5EF4-FFF2-40B4-BE49-F238E27FC236}">
                <a16:creationId xmlns:a16="http://schemas.microsoft.com/office/drawing/2014/main" id="{41584F0C-F864-4C17-98FE-38039E66BA46}"/>
              </a:ext>
            </a:extLst>
          </p:cNvPr>
          <p:cNvCxnSpPr>
            <a:cxnSpLocks/>
          </p:cNvCxnSpPr>
          <p:nvPr/>
        </p:nvCxnSpPr>
        <p:spPr>
          <a:xfrm flipH="1">
            <a:off x="8783824" y="3428844"/>
            <a:ext cx="526437" cy="27783"/>
          </a:xfrm>
          <a:prstGeom prst="straightConnector1">
            <a:avLst/>
          </a:prstGeom>
          <a:solidFill>
            <a:srgbClr val="4B79D5"/>
          </a:solidFill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6">
            <a:extLst>
              <a:ext uri="{FF2B5EF4-FFF2-40B4-BE49-F238E27FC236}">
                <a16:creationId xmlns:a16="http://schemas.microsoft.com/office/drawing/2014/main" id="{03701625-3297-48C8-A292-507997D476FE}"/>
              </a:ext>
            </a:extLst>
          </p:cNvPr>
          <p:cNvSpPr/>
          <p:nvPr/>
        </p:nvSpPr>
        <p:spPr>
          <a:xfrm>
            <a:off x="7601775" y="3596717"/>
            <a:ext cx="129197" cy="1194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a-IE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cxnSp>
        <p:nvCxnSpPr>
          <p:cNvPr id="22" name="Straight Arrow Connector 42">
            <a:extLst>
              <a:ext uri="{FF2B5EF4-FFF2-40B4-BE49-F238E27FC236}">
                <a16:creationId xmlns:a16="http://schemas.microsoft.com/office/drawing/2014/main" id="{FAAAEDD4-B7B5-4611-9B86-D2CDBC3C471E}"/>
              </a:ext>
            </a:extLst>
          </p:cNvPr>
          <p:cNvCxnSpPr>
            <a:cxnSpLocks/>
          </p:cNvCxnSpPr>
          <p:nvPr/>
        </p:nvCxnSpPr>
        <p:spPr>
          <a:xfrm flipH="1">
            <a:off x="8464207" y="2008830"/>
            <a:ext cx="861918" cy="192546"/>
          </a:xfrm>
          <a:prstGeom prst="straightConnector1">
            <a:avLst/>
          </a:prstGeom>
          <a:solidFill>
            <a:srgbClr val="4B79D5"/>
          </a:solidFill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7">
            <a:extLst>
              <a:ext uri="{FF2B5EF4-FFF2-40B4-BE49-F238E27FC236}">
                <a16:creationId xmlns:a16="http://schemas.microsoft.com/office/drawing/2014/main" id="{20A902E6-4AD8-4F76-B850-2C414855DE5D}"/>
              </a:ext>
            </a:extLst>
          </p:cNvPr>
          <p:cNvSpPr txBox="1"/>
          <p:nvPr/>
        </p:nvSpPr>
        <p:spPr>
          <a:xfrm>
            <a:off x="5240798" y="3234003"/>
            <a:ext cx="1646217" cy="81724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#6 BORDEAUX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andara" panose="020E0502030303020204" pitchFamily="34" charset="0"/>
              </a:rPr>
              <a:t>Metropolitan area: 994 900</a:t>
            </a:r>
          </a:p>
        </p:txBody>
      </p:sp>
      <p:sp>
        <p:nvSpPr>
          <p:cNvPr id="24" name="TextBox 28">
            <a:extLst>
              <a:ext uri="{FF2B5EF4-FFF2-40B4-BE49-F238E27FC236}">
                <a16:creationId xmlns:a16="http://schemas.microsoft.com/office/drawing/2014/main" id="{01294190-A044-406F-AE78-61C167A4C983}"/>
              </a:ext>
            </a:extLst>
          </p:cNvPr>
          <p:cNvSpPr txBox="1"/>
          <p:nvPr/>
        </p:nvSpPr>
        <p:spPr>
          <a:xfrm>
            <a:off x="9003092" y="1668803"/>
            <a:ext cx="1960087" cy="81724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#4 LILLE</a:t>
            </a:r>
          </a:p>
          <a:p>
            <a:pPr algn="ctr"/>
            <a:r>
              <a:rPr lang="fr-FR" sz="1400" dirty="0" err="1">
                <a:solidFill>
                  <a:schemeClr val="bg1"/>
                </a:solidFill>
                <a:latin typeface="Candara" panose="020E0502030303020204" pitchFamily="34" charset="0"/>
              </a:rPr>
              <a:t>Metropolitan</a:t>
            </a:r>
            <a:r>
              <a:rPr lang="fr-FR" sz="1400" dirty="0">
                <a:solidFill>
                  <a:schemeClr val="bg1"/>
                </a:solidFill>
                <a:latin typeface="Candara" panose="020E0502030303020204" pitchFamily="34" charset="0"/>
              </a:rPr>
              <a:t> area:</a:t>
            </a:r>
          </a:p>
          <a:p>
            <a:pPr algn="ctr"/>
            <a:r>
              <a:rPr lang="fr-FR" sz="1400" dirty="0">
                <a:solidFill>
                  <a:schemeClr val="bg1"/>
                </a:solidFill>
                <a:latin typeface="Candara" panose="020E0502030303020204" pitchFamily="34" charset="0"/>
              </a:rPr>
              <a:t>1.05 million</a:t>
            </a:r>
            <a:endParaRPr lang="ga-IE" sz="14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cxnSp>
        <p:nvCxnSpPr>
          <p:cNvPr id="25" name="Straight Arrow Connector 29">
            <a:extLst>
              <a:ext uri="{FF2B5EF4-FFF2-40B4-BE49-F238E27FC236}">
                <a16:creationId xmlns:a16="http://schemas.microsoft.com/office/drawing/2014/main" id="{4063C8BC-E1EE-43A8-99C5-E32C7D21ACE1}"/>
              </a:ext>
            </a:extLst>
          </p:cNvPr>
          <p:cNvCxnSpPr>
            <a:cxnSpLocks/>
          </p:cNvCxnSpPr>
          <p:nvPr/>
        </p:nvCxnSpPr>
        <p:spPr>
          <a:xfrm flipV="1">
            <a:off x="6887015" y="3646833"/>
            <a:ext cx="703720" cy="114974"/>
          </a:xfrm>
          <a:prstGeom prst="straightConnector1">
            <a:avLst/>
          </a:prstGeom>
          <a:solidFill>
            <a:srgbClr val="4B79D5"/>
          </a:solidFill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41">
            <a:extLst>
              <a:ext uri="{FF2B5EF4-FFF2-40B4-BE49-F238E27FC236}">
                <a16:creationId xmlns:a16="http://schemas.microsoft.com/office/drawing/2014/main" id="{C7B1CEBA-9D0D-4848-AA5B-111CE697C5BE}"/>
              </a:ext>
            </a:extLst>
          </p:cNvPr>
          <p:cNvSpPr/>
          <p:nvPr/>
        </p:nvSpPr>
        <p:spPr>
          <a:xfrm>
            <a:off x="8270877" y="2170665"/>
            <a:ext cx="129197" cy="1194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a-IE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pic>
        <p:nvPicPr>
          <p:cNvPr id="29" name="Image 2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46CB58AA-8F5E-4BF3-BB01-8963220CE3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0750DB4F-E928-4D3C-97CB-1440F9973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468" y="2273565"/>
            <a:ext cx="3998339" cy="4185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b="1" dirty="0">
                <a:solidFill>
                  <a:srgbClr val="002060"/>
                </a:solidFill>
              </a:rPr>
              <a:t>Population</a:t>
            </a:r>
            <a:r>
              <a:rPr lang="en-US" sz="2000" dirty="0">
                <a:solidFill>
                  <a:srgbClr val="002060"/>
                </a:solidFill>
              </a:rPr>
              <a:t>: 68 millions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F445E4-3DBC-A02E-E804-EFC0EEC4895E}"/>
              </a:ext>
            </a:extLst>
          </p:cNvPr>
          <p:cNvSpPr txBox="1">
            <a:spLocks/>
          </p:cNvSpPr>
          <p:nvPr/>
        </p:nvSpPr>
        <p:spPr>
          <a:xfrm>
            <a:off x="822468" y="3072401"/>
            <a:ext cx="3998339" cy="713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fr-FR" sz="2000" b="1" dirty="0">
                <a:solidFill>
                  <a:srgbClr val="002060"/>
                </a:solidFill>
              </a:rPr>
              <a:t>Capital city</a:t>
            </a:r>
            <a:r>
              <a:rPr lang="fr-FR" sz="2000" dirty="0">
                <a:solidFill>
                  <a:srgbClr val="002060"/>
                </a:solidFill>
              </a:rPr>
              <a:t>: </a:t>
            </a:r>
            <a:r>
              <a:rPr lang="fr-FR" sz="2000" b="1" dirty="0">
                <a:solidFill>
                  <a:srgbClr val="002060"/>
                </a:solidFill>
              </a:rPr>
              <a:t>Paris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with</a:t>
            </a:r>
            <a:r>
              <a:rPr lang="fr-FR" sz="2000" dirty="0">
                <a:solidFill>
                  <a:srgbClr val="002060"/>
                </a:solidFill>
              </a:rPr>
              <a:t> 2.1 millions </a:t>
            </a:r>
            <a:r>
              <a:rPr lang="fr-FR" sz="2000" dirty="0" err="1">
                <a:solidFill>
                  <a:srgbClr val="002060"/>
                </a:solidFill>
              </a:rPr>
              <a:t>residents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F24047B5-1031-CBB2-43AA-5B4A1668D246}"/>
              </a:ext>
            </a:extLst>
          </p:cNvPr>
          <p:cNvSpPr txBox="1">
            <a:spLocks/>
          </p:cNvSpPr>
          <p:nvPr/>
        </p:nvSpPr>
        <p:spPr>
          <a:xfrm>
            <a:off x="822468" y="4095354"/>
            <a:ext cx="3998339" cy="645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002060"/>
                </a:solidFill>
              </a:rPr>
              <a:t>France</a:t>
            </a:r>
            <a:r>
              <a:rPr lang="en-US" sz="2000" dirty="0">
                <a:solidFill>
                  <a:srgbClr val="002060"/>
                </a:solidFill>
              </a:rPr>
              <a:t> is the </a:t>
            </a:r>
            <a:r>
              <a:rPr lang="en-US" sz="2000" b="1" dirty="0">
                <a:solidFill>
                  <a:srgbClr val="002060"/>
                </a:solidFill>
              </a:rPr>
              <a:t>3</a:t>
            </a:r>
            <a:r>
              <a:rPr lang="en-US" sz="2000" b="1" baseline="30000" dirty="0">
                <a:solidFill>
                  <a:srgbClr val="002060"/>
                </a:solidFill>
              </a:rPr>
              <a:t>rd</a:t>
            </a:r>
            <a:r>
              <a:rPr lang="en-US" sz="2000" b="1" dirty="0">
                <a:solidFill>
                  <a:srgbClr val="002060"/>
                </a:solidFill>
              </a:rPr>
              <a:t> most populated country</a:t>
            </a:r>
            <a:r>
              <a:rPr lang="en-US" sz="2000" dirty="0">
                <a:solidFill>
                  <a:srgbClr val="002060"/>
                </a:solidFill>
              </a:rPr>
              <a:t> in the European Union 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00C33D9-E210-F535-BFC6-A586312630D9}"/>
              </a:ext>
            </a:extLst>
          </p:cNvPr>
          <p:cNvSpPr txBox="1">
            <a:spLocks/>
          </p:cNvSpPr>
          <p:nvPr/>
        </p:nvSpPr>
        <p:spPr>
          <a:xfrm>
            <a:off x="822469" y="1340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FRANCE: DEMOGRAPHICS</a:t>
            </a:r>
          </a:p>
        </p:txBody>
      </p:sp>
      <p:sp>
        <p:nvSpPr>
          <p:cNvPr id="33" name="Google Shape;320;p15">
            <a:extLst>
              <a:ext uri="{FF2B5EF4-FFF2-40B4-BE49-F238E27FC236}">
                <a16:creationId xmlns:a16="http://schemas.microsoft.com/office/drawing/2014/main" id="{51BB0619-F257-9069-6804-8901E6F8189B}"/>
              </a:ext>
            </a:extLst>
          </p:cNvPr>
          <p:cNvSpPr txBox="1"/>
          <p:nvPr/>
        </p:nvSpPr>
        <p:spPr>
          <a:xfrm>
            <a:off x="838200" y="6250773"/>
            <a:ext cx="493776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" i="1" dirty="0">
                <a:solidFill>
                  <a:srgbClr val="002060"/>
                </a:solidFill>
              </a:rPr>
              <a:t>Source : INSEE  2020</a:t>
            </a:r>
          </a:p>
        </p:txBody>
      </p:sp>
      <p:pic>
        <p:nvPicPr>
          <p:cNvPr id="4" name="Graphique 3" descr="Groupe de personnes contour">
            <a:extLst>
              <a:ext uri="{FF2B5EF4-FFF2-40B4-BE49-F238E27FC236}">
                <a16:creationId xmlns:a16="http://schemas.microsoft.com/office/drawing/2014/main" id="{F053FB27-5638-003C-4E15-472FE4079D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8329" t="4007" r="21832" b="48561"/>
          <a:stretch/>
        </p:blipFill>
        <p:spPr>
          <a:xfrm>
            <a:off x="119743" y="2141991"/>
            <a:ext cx="638592" cy="506178"/>
          </a:xfrm>
          <a:prstGeom prst="rect">
            <a:avLst/>
          </a:prstGeom>
        </p:spPr>
      </p:pic>
      <p:pic>
        <p:nvPicPr>
          <p:cNvPr id="37" name="Graphique 36" descr="Baguette contour">
            <a:extLst>
              <a:ext uri="{FF2B5EF4-FFF2-40B4-BE49-F238E27FC236}">
                <a16:creationId xmlns:a16="http://schemas.microsoft.com/office/drawing/2014/main" id="{5F4F1A29-C9FD-967F-4196-DD28FD80C3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611" y="4087021"/>
            <a:ext cx="653729" cy="65372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60019EAC-ADD3-B11F-A22B-F7EF36E898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511" y="2996650"/>
            <a:ext cx="461927" cy="74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92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4F942-386D-1F73-9EFD-DE9897FB40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7200" y="817880"/>
            <a:ext cx="11277600" cy="522224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98500" sx="103000" sy="103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EF6E4A7-9B22-A441-A8FD-F0D373FCCB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146800"/>
            <a:ext cx="377769" cy="604431"/>
          </a:xfrm>
          <a:prstGeom prst="rect">
            <a:avLst/>
          </a:prstGeom>
        </p:spPr>
      </p:pic>
      <p:sp>
        <p:nvSpPr>
          <p:cNvPr id="14" name="Titre 3">
            <a:extLst>
              <a:ext uri="{FF2B5EF4-FFF2-40B4-BE49-F238E27FC236}">
                <a16:creationId xmlns:a16="http://schemas.microsoft.com/office/drawing/2014/main" id="{B38A94DD-EA07-1214-32D7-3FC07DED48BE}"/>
              </a:ext>
            </a:extLst>
          </p:cNvPr>
          <p:cNvSpPr txBox="1">
            <a:spLocks/>
          </p:cNvSpPr>
          <p:nvPr/>
        </p:nvSpPr>
        <p:spPr>
          <a:xfrm>
            <a:off x="584915" y="2358023"/>
            <a:ext cx="5409486" cy="17965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B WORLD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COMMUNICATION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28 rue de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l’Amiral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Hamelin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75116 Paris – France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AB995BD-F2A6-201A-2919-9FFB60ADB5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0" b="-7"/>
          <a:stretch/>
        </p:blipFill>
        <p:spPr>
          <a:xfrm>
            <a:off x="6326406" y="959567"/>
            <a:ext cx="1796514" cy="1796514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pic>
        <p:nvPicPr>
          <p:cNvPr id="17" name="Image 16" descr="Une image contenant personne, femme, debout, tenant&#10;&#10;Description générée automatiquement">
            <a:extLst>
              <a:ext uri="{FF2B5EF4-FFF2-40B4-BE49-F238E27FC236}">
                <a16:creationId xmlns:a16="http://schemas.microsoft.com/office/drawing/2014/main" id="{5B8C70C0-6B42-43C3-320D-CF6EE7EE8B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5355" y="959567"/>
            <a:ext cx="1796514" cy="1796514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1734B52-011E-4812-E9FB-319CEF2BA0F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5355" y="3450991"/>
            <a:ext cx="1796514" cy="1796514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5C41BB9-1552-4E34-80E1-F3C01E958FBC}"/>
              </a:ext>
            </a:extLst>
          </p:cNvPr>
          <p:cNvSpPr txBox="1"/>
          <p:nvPr/>
        </p:nvSpPr>
        <p:spPr>
          <a:xfrm>
            <a:off x="5865931" y="2771807"/>
            <a:ext cx="2717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umble" panose="02000503000000020004" pitchFamily="2" charset="0"/>
              </a:rPr>
              <a:t>Barbara BOLTOUKHINE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Managing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Director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86720AE-BE1D-B188-0818-06894BE8F152}"/>
              </a:ext>
            </a:extLst>
          </p:cNvPr>
          <p:cNvSpPr txBox="1"/>
          <p:nvPr/>
        </p:nvSpPr>
        <p:spPr>
          <a:xfrm>
            <a:off x="8892424" y="2771807"/>
            <a:ext cx="2717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umble" panose="02000503000000020004" pitchFamily="2" charset="0"/>
              </a:rPr>
              <a:t>Nelly GAULIER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France Trade Manager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2912C8F-0217-F5B7-7C0D-1D198CE1E9EE}"/>
              </a:ext>
            </a:extLst>
          </p:cNvPr>
          <p:cNvSpPr txBox="1"/>
          <p:nvPr/>
        </p:nvSpPr>
        <p:spPr>
          <a:xfrm>
            <a:off x="5567680" y="5252102"/>
            <a:ext cx="3324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umble" panose="02000503000000020004" pitchFamily="2" charset="0"/>
              </a:rPr>
              <a:t>Laura GUARNERI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France PR Manager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CA22B3D-2DBA-0E1F-ECFB-6E674FD80E79}"/>
              </a:ext>
            </a:extLst>
          </p:cNvPr>
          <p:cNvSpPr txBox="1"/>
          <p:nvPr/>
        </p:nvSpPr>
        <p:spPr>
          <a:xfrm>
            <a:off x="8583395" y="5252101"/>
            <a:ext cx="3151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umble" panose="02000503000000020004" pitchFamily="2" charset="0"/>
              </a:rPr>
              <a:t>Yohann ROBERT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France Social </a:t>
            </a:r>
            <a:r>
              <a:rPr lang="fr-FR" kern="0" dirty="0">
                <a:solidFill>
                  <a:prstClr val="white"/>
                </a:solidFill>
              </a:rPr>
              <a:t>M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edia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Manager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5D44704-BD21-0571-E46E-63DD80519EE8}"/>
              </a:ext>
            </a:extLst>
          </p:cNvPr>
          <p:cNvSpPr txBox="1"/>
          <p:nvPr/>
        </p:nvSpPr>
        <p:spPr>
          <a:xfrm>
            <a:off x="1511052" y="4054738"/>
            <a:ext cx="35572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  <a:ea typeface="+mj-ea"/>
                <a:cs typeface="+mj-cs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bworldcommunication.com</a:t>
            </a:r>
            <a:endParaRPr lang="fr-FR" sz="20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pic>
        <p:nvPicPr>
          <p:cNvPr id="5" name="Espace réservé du contenu 7">
            <a:extLst>
              <a:ext uri="{FF2B5EF4-FFF2-40B4-BE49-F238E27FC236}">
                <a16:creationId xmlns:a16="http://schemas.microsoft.com/office/drawing/2014/main" id="{3844857B-CAAB-7229-F7F6-AD7729685E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6326406" y="3450991"/>
            <a:ext cx="1796514" cy="1796514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53189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5D044536-A5AD-47E1-87FE-CB4B4742F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id="{F8F5C014-2A87-51FC-6DFE-54BFB0A0421A}"/>
              </a:ext>
            </a:extLst>
          </p:cNvPr>
          <p:cNvSpPr/>
          <p:nvPr/>
        </p:nvSpPr>
        <p:spPr>
          <a:xfrm>
            <a:off x="3701143" y="1690688"/>
            <a:ext cx="4789714" cy="4129064"/>
          </a:xfrm>
          <a:custGeom>
            <a:avLst/>
            <a:gdLst>
              <a:gd name="connsiteX0" fmla="*/ 0 w 4789714"/>
              <a:gd name="connsiteY0" fmla="*/ 2064532 h 4129064"/>
              <a:gd name="connsiteX1" fmla="*/ 2394857 w 4789714"/>
              <a:gd name="connsiteY1" fmla="*/ 0 h 4129064"/>
              <a:gd name="connsiteX2" fmla="*/ 4789714 w 4789714"/>
              <a:gd name="connsiteY2" fmla="*/ 2064532 h 4129064"/>
              <a:gd name="connsiteX3" fmla="*/ 2394857 w 4789714"/>
              <a:gd name="connsiteY3" fmla="*/ 4129064 h 4129064"/>
              <a:gd name="connsiteX4" fmla="*/ 0 w 4789714"/>
              <a:gd name="connsiteY4" fmla="*/ 2064532 h 412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9714" h="4129064" fill="none" extrusionOk="0">
                <a:moveTo>
                  <a:pt x="0" y="2064532"/>
                </a:moveTo>
                <a:cubicBezTo>
                  <a:pt x="182184" y="900986"/>
                  <a:pt x="1342774" y="148293"/>
                  <a:pt x="2394857" y="0"/>
                </a:cubicBezTo>
                <a:cubicBezTo>
                  <a:pt x="3527719" y="-52341"/>
                  <a:pt x="5021437" y="976639"/>
                  <a:pt x="4789714" y="2064532"/>
                </a:cubicBezTo>
                <a:cubicBezTo>
                  <a:pt x="5030034" y="3180709"/>
                  <a:pt x="3536595" y="4321040"/>
                  <a:pt x="2394857" y="4129064"/>
                </a:cubicBezTo>
                <a:cubicBezTo>
                  <a:pt x="1116900" y="4266423"/>
                  <a:pt x="7888" y="3285194"/>
                  <a:pt x="0" y="2064532"/>
                </a:cubicBezTo>
                <a:close/>
              </a:path>
              <a:path w="4789714" h="4129064" stroke="0" extrusionOk="0">
                <a:moveTo>
                  <a:pt x="0" y="2064532"/>
                </a:moveTo>
                <a:cubicBezTo>
                  <a:pt x="142535" y="796739"/>
                  <a:pt x="1012104" y="52307"/>
                  <a:pt x="2394857" y="0"/>
                </a:cubicBezTo>
                <a:cubicBezTo>
                  <a:pt x="3708502" y="-44255"/>
                  <a:pt x="4715633" y="1016540"/>
                  <a:pt x="4789714" y="2064532"/>
                </a:cubicBezTo>
                <a:cubicBezTo>
                  <a:pt x="4896067" y="3451732"/>
                  <a:pt x="3722587" y="3968444"/>
                  <a:pt x="2394857" y="4129064"/>
                </a:cubicBezTo>
                <a:cubicBezTo>
                  <a:pt x="1047590" y="4327478"/>
                  <a:pt x="-104753" y="3177048"/>
                  <a:pt x="0" y="2064532"/>
                </a:cubicBezTo>
                <a:close/>
              </a:path>
            </a:pathLst>
          </a:custGeom>
          <a:solidFill>
            <a:srgbClr val="002060"/>
          </a:solidFill>
          <a:ln w="28575">
            <a:noFill/>
            <a:extLst>
              <a:ext uri="{C807C97D-BFC1-408E-A445-0C87EB9F89A2}">
                <ask:lineSketchStyleProps xmlns="" xmlns:ask="http://schemas.microsoft.com/office/drawing/2018/sketchyshapes" sd="2091018771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0EEE219-5491-B795-3A90-EA4A17CA99F8}"/>
              </a:ext>
            </a:extLst>
          </p:cNvPr>
          <p:cNvSpPr txBox="1"/>
          <p:nvPr/>
        </p:nvSpPr>
        <p:spPr>
          <a:xfrm>
            <a:off x="4261757" y="3031945"/>
            <a:ext cx="36684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Jumble" panose="02000503000000020004" pitchFamily="2" charset="0"/>
              </a:rPr>
              <a:t>TRAVEL TRENDS</a:t>
            </a:r>
          </a:p>
        </p:txBody>
      </p:sp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id="{415FB2FE-3702-04F4-51BB-E2AF0345FAF5}"/>
              </a:ext>
            </a:extLst>
          </p:cNvPr>
          <p:cNvSpPr/>
          <p:nvPr/>
        </p:nvSpPr>
        <p:spPr>
          <a:xfrm>
            <a:off x="3984171" y="1374345"/>
            <a:ext cx="1262743" cy="1279579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8D64AEFB-35C1-0040-2F2A-93F7C39602FC}"/>
              </a:ext>
            </a:extLst>
          </p:cNvPr>
          <p:cNvSpPr/>
          <p:nvPr/>
        </p:nvSpPr>
        <p:spPr>
          <a:xfrm>
            <a:off x="6945088" y="1367241"/>
            <a:ext cx="1262743" cy="1279579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Connecteur 10">
            <a:extLst>
              <a:ext uri="{FF2B5EF4-FFF2-40B4-BE49-F238E27FC236}">
                <a16:creationId xmlns:a16="http://schemas.microsoft.com/office/drawing/2014/main" id="{21721A64-3619-2D19-FE9F-F37EF8959266}"/>
              </a:ext>
            </a:extLst>
          </p:cNvPr>
          <p:cNvSpPr/>
          <p:nvPr/>
        </p:nvSpPr>
        <p:spPr>
          <a:xfrm>
            <a:off x="8139793" y="3115429"/>
            <a:ext cx="1262743" cy="1279579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54BEC6DF-49C3-CBFF-11FC-97BC7B83D29F}"/>
              </a:ext>
            </a:extLst>
          </p:cNvPr>
          <p:cNvSpPr/>
          <p:nvPr/>
        </p:nvSpPr>
        <p:spPr>
          <a:xfrm>
            <a:off x="2789464" y="3115428"/>
            <a:ext cx="1262743" cy="1279579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E1451C8C-69A3-E2DB-F665-EA660836C26C}"/>
              </a:ext>
            </a:extLst>
          </p:cNvPr>
          <p:cNvSpPr/>
          <p:nvPr/>
        </p:nvSpPr>
        <p:spPr>
          <a:xfrm>
            <a:off x="3984171" y="5203915"/>
            <a:ext cx="1262743" cy="1279579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AC48F415-2112-4004-D00F-022F1B06B180}"/>
              </a:ext>
            </a:extLst>
          </p:cNvPr>
          <p:cNvSpPr/>
          <p:nvPr/>
        </p:nvSpPr>
        <p:spPr>
          <a:xfrm>
            <a:off x="6945088" y="5203915"/>
            <a:ext cx="1262743" cy="1279579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21C9F33-30C8-BD9C-FC95-65A14914B1AE}"/>
              </a:ext>
            </a:extLst>
          </p:cNvPr>
          <p:cNvSpPr txBox="1"/>
          <p:nvPr/>
        </p:nvSpPr>
        <p:spPr>
          <a:xfrm>
            <a:off x="137347" y="1508623"/>
            <a:ext cx="3722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2"/>
                </a:solidFill>
                <a:latin typeface="Jumble" panose="02000503000000020004" pitchFamily="2" charset="0"/>
              </a:rPr>
              <a:t>TRAVEL REVENGE</a:t>
            </a:r>
            <a:endParaRPr lang="fr-FR" sz="2000" dirty="0">
              <a:latin typeface="Jumble" panose="02000503000000020004" pitchFamily="2" charset="0"/>
            </a:endParaRPr>
          </a:p>
          <a:p>
            <a:pPr algn="ctr"/>
            <a:r>
              <a:rPr lang="en-US" dirty="0">
                <a:solidFill>
                  <a:srgbClr val="002060"/>
                </a:solidFill>
              </a:rPr>
              <a:t>Catching up on lost time during covid, travel as often as possible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DE4068F-3E87-D1D6-0EFC-3BD61A149437}"/>
              </a:ext>
            </a:extLst>
          </p:cNvPr>
          <p:cNvSpPr txBox="1"/>
          <p:nvPr/>
        </p:nvSpPr>
        <p:spPr>
          <a:xfrm>
            <a:off x="8203068" y="1508623"/>
            <a:ext cx="381952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2"/>
                </a:solidFill>
                <a:latin typeface="Jumble" panose="02000503000000020004" pitchFamily="2" charset="0"/>
              </a:rPr>
              <a:t>DECISION MAKING CONSIDERATIONS</a:t>
            </a:r>
          </a:p>
          <a:p>
            <a:pPr algn="ctr"/>
            <a:r>
              <a:rPr lang="fr-FR" dirty="0">
                <a:solidFill>
                  <a:srgbClr val="002060"/>
                </a:solidFill>
              </a:rPr>
              <a:t>Trip </a:t>
            </a:r>
            <a:r>
              <a:rPr lang="fr-FR" dirty="0" err="1">
                <a:solidFill>
                  <a:srgbClr val="002060"/>
                </a:solidFill>
              </a:rPr>
              <a:t>cost</a:t>
            </a:r>
            <a:r>
              <a:rPr lang="fr-FR" dirty="0">
                <a:solidFill>
                  <a:srgbClr val="002060"/>
                </a:solidFill>
              </a:rPr>
              <a:t>, </a:t>
            </a:r>
            <a:r>
              <a:rPr lang="fr-FR" dirty="0" err="1">
                <a:solidFill>
                  <a:srgbClr val="002060"/>
                </a:solidFill>
              </a:rPr>
              <a:t>weather</a:t>
            </a:r>
            <a:r>
              <a:rPr lang="fr-FR" dirty="0">
                <a:solidFill>
                  <a:srgbClr val="002060"/>
                </a:solidFill>
              </a:rPr>
              <a:t>, </a:t>
            </a:r>
            <a:r>
              <a:rPr lang="fr-FR" dirty="0" err="1">
                <a:solidFill>
                  <a:srgbClr val="002060"/>
                </a:solidFill>
              </a:rPr>
              <a:t>security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level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1BA61A-D71C-C0AE-FCB0-8A389741E2CF}"/>
              </a:ext>
            </a:extLst>
          </p:cNvPr>
          <p:cNvSpPr txBox="1"/>
          <p:nvPr/>
        </p:nvSpPr>
        <p:spPr>
          <a:xfrm>
            <a:off x="9231085" y="3175020"/>
            <a:ext cx="296091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2"/>
                </a:solidFill>
                <a:latin typeface="Jumble" panose="02000503000000020004" pitchFamily="2" charset="0"/>
              </a:rPr>
              <a:t>FAVORITE ACTIVITIES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Sightseeing, eating out, relaxing, entertainment, shopping, sports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2554518-BA28-47C1-5A53-DB90EDDE4983}"/>
              </a:ext>
            </a:extLst>
          </p:cNvPr>
          <p:cNvSpPr txBox="1"/>
          <p:nvPr/>
        </p:nvSpPr>
        <p:spPr>
          <a:xfrm>
            <a:off x="164646" y="3170093"/>
            <a:ext cx="27200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2"/>
                </a:solidFill>
                <a:latin typeface="Jumble" panose="02000503000000020004" pitchFamily="2" charset="0"/>
              </a:rPr>
              <a:t>NATURE LOVERS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The desire to go back to basics and wide-open spaces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27B0793-1DC3-1B51-7E90-1583F6EAED90}"/>
              </a:ext>
            </a:extLst>
          </p:cNvPr>
          <p:cNvSpPr txBox="1"/>
          <p:nvPr/>
        </p:nvSpPr>
        <p:spPr>
          <a:xfrm>
            <a:off x="283028" y="5265326"/>
            <a:ext cx="3612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2"/>
                </a:solidFill>
                <a:latin typeface="Jumble" panose="02000503000000020004" pitchFamily="2" charset="0"/>
              </a:rPr>
              <a:t>AUTHENTICITY &amp; DIVERSITY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Discovering a new culture &amp; reconnecting with traditions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1BA3078-0F1D-51A9-27CA-0E7A4D53A16A}"/>
              </a:ext>
            </a:extLst>
          </p:cNvPr>
          <p:cNvSpPr txBox="1"/>
          <p:nvPr/>
        </p:nvSpPr>
        <p:spPr>
          <a:xfrm>
            <a:off x="8207828" y="5265326"/>
            <a:ext cx="39841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2"/>
                </a:solidFill>
                <a:latin typeface="Jumble" panose="02000503000000020004" pitchFamily="2" charset="0"/>
              </a:rPr>
              <a:t>ECO-FRIENDLY TRIPS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For greater respect of the environment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25" name="Graphique 24" descr="Scène de désert contour">
            <a:extLst>
              <a:ext uri="{FF2B5EF4-FFF2-40B4-BE49-F238E27FC236}">
                <a16:creationId xmlns:a16="http://schemas.microsoft.com/office/drawing/2014/main" id="{D0182388-2621-2334-3533-4E38CD195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51961" y="5363441"/>
            <a:ext cx="914400" cy="9144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8CCA4EE0-6059-37D7-FDF8-2359B03A2B69}"/>
              </a:ext>
            </a:extLst>
          </p:cNvPr>
          <p:cNvSpPr txBox="1">
            <a:spLocks/>
          </p:cNvSpPr>
          <p:nvPr/>
        </p:nvSpPr>
        <p:spPr>
          <a:xfrm>
            <a:off x="822469" y="1340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FRENCH TRAVELER PROFILE</a:t>
            </a:r>
          </a:p>
        </p:txBody>
      </p:sp>
      <p:pic>
        <p:nvPicPr>
          <p:cNvPr id="8" name="Graphique 7" descr="Main ouverte avec une plante contour">
            <a:extLst>
              <a:ext uri="{FF2B5EF4-FFF2-40B4-BE49-F238E27FC236}">
                <a16:creationId xmlns:a16="http://schemas.microsoft.com/office/drawing/2014/main" id="{EEA91D39-AE5B-3B70-1AF3-5FF2D888BB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19258" y="5386504"/>
            <a:ext cx="914400" cy="914400"/>
          </a:xfrm>
          <a:prstGeom prst="rect">
            <a:avLst/>
          </a:prstGeom>
        </p:spPr>
      </p:pic>
      <p:pic>
        <p:nvPicPr>
          <p:cNvPr id="22" name="Graphique 21" descr="Voyage contour">
            <a:extLst>
              <a:ext uri="{FF2B5EF4-FFF2-40B4-BE49-F238E27FC236}">
                <a16:creationId xmlns:a16="http://schemas.microsoft.com/office/drawing/2014/main" id="{CECF3BCD-56AD-4ECB-48DB-4D0B8F0D91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03840" y="1543866"/>
            <a:ext cx="914400" cy="914400"/>
          </a:xfrm>
          <a:prstGeom prst="rect">
            <a:avLst/>
          </a:prstGeom>
        </p:spPr>
      </p:pic>
      <p:pic>
        <p:nvPicPr>
          <p:cNvPr id="26" name="Graphique 25" descr="Hublot d’avion contour">
            <a:extLst>
              <a:ext uri="{FF2B5EF4-FFF2-40B4-BE49-F238E27FC236}">
                <a16:creationId xmlns:a16="http://schemas.microsoft.com/office/drawing/2014/main" id="{FC2E3BF6-F282-6A1D-9ECF-B0E3224E1D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49348" y="3298017"/>
            <a:ext cx="914400" cy="914400"/>
          </a:xfrm>
          <a:prstGeom prst="rect">
            <a:avLst/>
          </a:prstGeom>
        </p:spPr>
      </p:pic>
      <p:pic>
        <p:nvPicPr>
          <p:cNvPr id="32" name="Graphique 31" descr="Commentaire, J’aime contour">
            <a:extLst>
              <a:ext uri="{FF2B5EF4-FFF2-40B4-BE49-F238E27FC236}">
                <a16:creationId xmlns:a16="http://schemas.microsoft.com/office/drawing/2014/main" id="{CED821BB-F2B8-1FFC-87E5-6C94A36B08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16685" y="3349818"/>
            <a:ext cx="914400" cy="914400"/>
          </a:xfrm>
          <a:prstGeom prst="rect">
            <a:avLst/>
          </a:prstGeom>
        </p:spPr>
      </p:pic>
      <p:pic>
        <p:nvPicPr>
          <p:cNvPr id="35" name="Graphique 34" descr="Partiellement ensoleillé contour">
            <a:extLst>
              <a:ext uri="{FF2B5EF4-FFF2-40B4-BE49-F238E27FC236}">
                <a16:creationId xmlns:a16="http://schemas.microsoft.com/office/drawing/2014/main" id="{4EA8C214-2859-E197-FA6D-9D16FF3564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99642" y="1508623"/>
            <a:ext cx="914400" cy="914400"/>
          </a:xfrm>
          <a:prstGeom prst="rect">
            <a:avLst/>
          </a:prstGeom>
        </p:spPr>
      </p:pic>
      <p:sp>
        <p:nvSpPr>
          <p:cNvPr id="38" name="Google Shape;320;p15">
            <a:extLst>
              <a:ext uri="{FF2B5EF4-FFF2-40B4-BE49-F238E27FC236}">
                <a16:creationId xmlns:a16="http://schemas.microsoft.com/office/drawing/2014/main" id="{63145BCF-CCC1-6C88-13DD-99A9A62F2B09}"/>
              </a:ext>
            </a:extLst>
          </p:cNvPr>
          <p:cNvSpPr txBox="1"/>
          <p:nvPr/>
        </p:nvSpPr>
        <p:spPr>
          <a:xfrm>
            <a:off x="838200" y="6563193"/>
            <a:ext cx="493776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" i="1" dirty="0">
                <a:solidFill>
                  <a:srgbClr val="002060"/>
                </a:solidFill>
              </a:rPr>
              <a:t>Source: </a:t>
            </a:r>
            <a:r>
              <a:rPr lang="fr-FR" sz="800" i="1" dirty="0">
                <a:solidFill>
                  <a:srgbClr val="002060"/>
                </a:solidFill>
              </a:rPr>
              <a:t>Les 10 principales tendances du tourisme 2023, Travel Insight (June 2023)</a:t>
            </a:r>
            <a:endParaRPr lang="en-US" sz="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88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5D044536-A5AD-47E1-87FE-CB4B4742F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F8F5C014-2A87-51FC-6DFE-54BFB0A0421A}"/>
              </a:ext>
            </a:extLst>
          </p:cNvPr>
          <p:cNvSpPr/>
          <p:nvPr/>
        </p:nvSpPr>
        <p:spPr>
          <a:xfrm>
            <a:off x="3701143" y="1690688"/>
            <a:ext cx="4789714" cy="4129064"/>
          </a:xfrm>
          <a:prstGeom prst="ellipse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0EEE219-5491-B795-3A90-EA4A17CA99F8}"/>
              </a:ext>
            </a:extLst>
          </p:cNvPr>
          <p:cNvSpPr txBox="1"/>
          <p:nvPr/>
        </p:nvSpPr>
        <p:spPr>
          <a:xfrm>
            <a:off x="4261757" y="3029258"/>
            <a:ext cx="36684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Jumble" panose="02000503000000020004" pitchFamily="2" charset="0"/>
              </a:rPr>
              <a:t>BOOKING BEHAVIOUR</a:t>
            </a:r>
          </a:p>
        </p:txBody>
      </p:sp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id="{415FB2FE-3702-04F4-51BB-E2AF0345FAF5}"/>
              </a:ext>
            </a:extLst>
          </p:cNvPr>
          <p:cNvSpPr/>
          <p:nvPr/>
        </p:nvSpPr>
        <p:spPr>
          <a:xfrm>
            <a:off x="3984171" y="1374345"/>
            <a:ext cx="1262743" cy="1279579"/>
          </a:xfrm>
          <a:prstGeom prst="flowChartConnector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8D64AEFB-35C1-0040-2F2A-93F7C39602FC}"/>
              </a:ext>
            </a:extLst>
          </p:cNvPr>
          <p:cNvSpPr/>
          <p:nvPr/>
        </p:nvSpPr>
        <p:spPr>
          <a:xfrm>
            <a:off x="6945088" y="1367241"/>
            <a:ext cx="1262743" cy="1279579"/>
          </a:xfrm>
          <a:prstGeom prst="flowChartConnector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Connecteur 10">
            <a:extLst>
              <a:ext uri="{FF2B5EF4-FFF2-40B4-BE49-F238E27FC236}">
                <a16:creationId xmlns:a16="http://schemas.microsoft.com/office/drawing/2014/main" id="{21721A64-3619-2D19-FE9F-F37EF8959266}"/>
              </a:ext>
            </a:extLst>
          </p:cNvPr>
          <p:cNvSpPr/>
          <p:nvPr/>
        </p:nvSpPr>
        <p:spPr>
          <a:xfrm>
            <a:off x="7827275" y="3115429"/>
            <a:ext cx="1262743" cy="1279579"/>
          </a:xfrm>
          <a:prstGeom prst="flowChartConnector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54BEC6DF-49C3-CBFF-11FC-97BC7B83D29F}"/>
              </a:ext>
            </a:extLst>
          </p:cNvPr>
          <p:cNvSpPr/>
          <p:nvPr/>
        </p:nvSpPr>
        <p:spPr>
          <a:xfrm>
            <a:off x="3194583" y="3115428"/>
            <a:ext cx="1262743" cy="1279579"/>
          </a:xfrm>
          <a:prstGeom prst="flowChartConnector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E1451C8C-69A3-E2DB-F665-EA660836C26C}"/>
              </a:ext>
            </a:extLst>
          </p:cNvPr>
          <p:cNvSpPr/>
          <p:nvPr/>
        </p:nvSpPr>
        <p:spPr>
          <a:xfrm>
            <a:off x="3984171" y="5203915"/>
            <a:ext cx="1262743" cy="1279579"/>
          </a:xfrm>
          <a:prstGeom prst="flowChartConnector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AC48F415-2112-4004-D00F-022F1B06B180}"/>
              </a:ext>
            </a:extLst>
          </p:cNvPr>
          <p:cNvSpPr/>
          <p:nvPr/>
        </p:nvSpPr>
        <p:spPr>
          <a:xfrm>
            <a:off x="6945088" y="5203915"/>
            <a:ext cx="1262743" cy="1279579"/>
          </a:xfrm>
          <a:prstGeom prst="flowChartConnector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21C9F33-30C8-BD9C-FC95-65A14914B1AE}"/>
              </a:ext>
            </a:extLst>
          </p:cNvPr>
          <p:cNvSpPr txBox="1"/>
          <p:nvPr/>
        </p:nvSpPr>
        <p:spPr>
          <a:xfrm>
            <a:off x="55021" y="1545365"/>
            <a:ext cx="392914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2"/>
                </a:solidFill>
                <a:latin typeface="Jumble" panose="02000503000000020004" pitchFamily="2" charset="0"/>
              </a:rPr>
              <a:t>NEED OF REASSURANCE </a:t>
            </a:r>
            <a:endParaRPr lang="fr-FR" sz="2000" dirty="0">
              <a:latin typeface="Jumble" panose="02000503000000020004" pitchFamily="2" charset="0"/>
            </a:endParaRPr>
          </a:p>
          <a:p>
            <a:pPr algn="ctr"/>
            <a:r>
              <a:rPr lang="en-US" dirty="0">
                <a:solidFill>
                  <a:srgbClr val="002060"/>
                </a:solidFill>
              </a:rPr>
              <a:t> Travelers subscribe more insurance policies than before to secure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their trips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DE4068F-3E87-D1D6-0EFC-3BD61A149437}"/>
              </a:ext>
            </a:extLst>
          </p:cNvPr>
          <p:cNvSpPr txBox="1"/>
          <p:nvPr/>
        </p:nvSpPr>
        <p:spPr>
          <a:xfrm>
            <a:off x="8207830" y="1545365"/>
            <a:ext cx="376101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2"/>
                </a:solidFill>
                <a:latin typeface="Jumble" panose="02000503000000020004" pitchFamily="2" charset="0"/>
              </a:rPr>
              <a:t>TRAVEL INSPIRATION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Recommendation by a relative, TV/series or social media 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(Instagram, TikTok)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1BA61A-D71C-C0AE-FCB0-8A389741E2CF}"/>
              </a:ext>
            </a:extLst>
          </p:cNvPr>
          <p:cNvSpPr txBox="1"/>
          <p:nvPr/>
        </p:nvSpPr>
        <p:spPr>
          <a:xfrm>
            <a:off x="9090018" y="3297222"/>
            <a:ext cx="2913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2"/>
                </a:solidFill>
                <a:latin typeface="Jumble" panose="02000503000000020004" pitchFamily="2" charset="0"/>
              </a:rPr>
              <a:t>LOW SEASON TRAVEL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Always more destinations to explore, lower rates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2554518-BA28-47C1-5A53-DB90EDDE4983}"/>
              </a:ext>
            </a:extLst>
          </p:cNvPr>
          <p:cNvSpPr txBox="1"/>
          <p:nvPr/>
        </p:nvSpPr>
        <p:spPr>
          <a:xfrm>
            <a:off x="0" y="3447513"/>
            <a:ext cx="3299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2"/>
                </a:solidFill>
                <a:latin typeface="Jumble" panose="02000503000000020004" pitchFamily="2" charset="0"/>
              </a:rPr>
              <a:t>ADVANCED BOOKINGS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Trips are planned further ahead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27B0793-1DC3-1B51-7E90-1583F6EAED90}"/>
              </a:ext>
            </a:extLst>
          </p:cNvPr>
          <p:cNvSpPr txBox="1"/>
          <p:nvPr/>
        </p:nvSpPr>
        <p:spPr>
          <a:xfrm>
            <a:off x="401074" y="5219426"/>
            <a:ext cx="3494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Jumble" panose="02000503000000020004" pitchFamily="2" charset="0"/>
              </a:rPr>
              <a:t>TRAVEL COMPROMISES 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Travel more often but less longer to spread holiday budget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1BA3078-0F1D-51A9-27CA-0E7A4D53A16A}"/>
              </a:ext>
            </a:extLst>
          </p:cNvPr>
          <p:cNvSpPr txBox="1"/>
          <p:nvPr/>
        </p:nvSpPr>
        <p:spPr>
          <a:xfrm>
            <a:off x="8138948" y="4993100"/>
            <a:ext cx="39980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Jumble" panose="02000503000000020004" pitchFamily="2" charset="0"/>
              </a:rPr>
              <a:t>PROFESSIONAL SERVICE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More people rely on travel operators for best advice and assistance 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during their trip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C26384F3-BA97-95E4-F2F8-C9F9C19E508F}"/>
              </a:ext>
            </a:extLst>
          </p:cNvPr>
          <p:cNvSpPr txBox="1">
            <a:spLocks/>
          </p:cNvSpPr>
          <p:nvPr/>
        </p:nvSpPr>
        <p:spPr>
          <a:xfrm>
            <a:off x="822469" y="1340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FRENCH TRAVELER PROFILE</a:t>
            </a:r>
          </a:p>
        </p:txBody>
      </p:sp>
      <p:pic>
        <p:nvPicPr>
          <p:cNvPr id="3" name="Graphique 2" descr="Bulle de discussion contour">
            <a:extLst>
              <a:ext uri="{FF2B5EF4-FFF2-40B4-BE49-F238E27FC236}">
                <a16:creationId xmlns:a16="http://schemas.microsoft.com/office/drawing/2014/main" id="{5D597999-D17D-B247-A2EA-B03776049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19259" y="1578399"/>
            <a:ext cx="914400" cy="914400"/>
          </a:xfrm>
          <a:prstGeom prst="rect">
            <a:avLst/>
          </a:prstGeom>
        </p:spPr>
      </p:pic>
      <p:pic>
        <p:nvPicPr>
          <p:cNvPr id="25" name="Graphique 24" descr="Calendrier journalier contour">
            <a:extLst>
              <a:ext uri="{FF2B5EF4-FFF2-40B4-BE49-F238E27FC236}">
                <a16:creationId xmlns:a16="http://schemas.microsoft.com/office/drawing/2014/main" id="{FEBC99C8-3BE0-6A78-AF48-E9EF1335F0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11756" y="3303330"/>
            <a:ext cx="914400" cy="914400"/>
          </a:xfrm>
          <a:prstGeom prst="rect">
            <a:avLst/>
          </a:prstGeom>
        </p:spPr>
      </p:pic>
      <p:pic>
        <p:nvPicPr>
          <p:cNvPr id="29" name="Graphique 28" descr="Van contour">
            <a:extLst>
              <a:ext uri="{FF2B5EF4-FFF2-40B4-BE49-F238E27FC236}">
                <a16:creationId xmlns:a16="http://schemas.microsoft.com/office/drawing/2014/main" id="{65E9068D-4964-1B9C-5CE8-E0BBC033BC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58342" y="5390969"/>
            <a:ext cx="914400" cy="914400"/>
          </a:xfrm>
          <a:prstGeom prst="rect">
            <a:avLst/>
          </a:prstGeom>
        </p:spPr>
      </p:pic>
      <p:pic>
        <p:nvPicPr>
          <p:cNvPr id="31" name="Graphique 30" descr="Presse-papiers vérifié contour">
            <a:extLst>
              <a:ext uri="{FF2B5EF4-FFF2-40B4-BE49-F238E27FC236}">
                <a16:creationId xmlns:a16="http://schemas.microsoft.com/office/drawing/2014/main" id="{AD2F9BC1-7B9F-3584-823B-77A703D292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58341" y="1556934"/>
            <a:ext cx="914400" cy="914400"/>
          </a:xfrm>
          <a:prstGeom prst="rect">
            <a:avLst/>
          </a:prstGeom>
        </p:spPr>
      </p:pic>
      <p:pic>
        <p:nvPicPr>
          <p:cNvPr id="34" name="Graphique 33" descr="Bagages contour">
            <a:extLst>
              <a:ext uri="{FF2B5EF4-FFF2-40B4-BE49-F238E27FC236}">
                <a16:creationId xmlns:a16="http://schemas.microsoft.com/office/drawing/2014/main" id="{43DFB1D3-AB96-C810-AD0A-081D08050A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01446" y="3263491"/>
            <a:ext cx="914400" cy="914400"/>
          </a:xfrm>
          <a:prstGeom prst="rect">
            <a:avLst/>
          </a:prstGeom>
        </p:spPr>
      </p:pic>
      <p:pic>
        <p:nvPicPr>
          <p:cNvPr id="37" name="Graphique 36" descr="Centre d’appels contour">
            <a:extLst>
              <a:ext uri="{FF2B5EF4-FFF2-40B4-BE49-F238E27FC236}">
                <a16:creationId xmlns:a16="http://schemas.microsoft.com/office/drawing/2014/main" id="{E69CF97D-6990-022D-B433-35EB9A648C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84818" y="53865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91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E70FE3-048F-46D6-8E46-D5869A18C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542" y="2249058"/>
            <a:ext cx="2875412" cy="3404982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Mauritius </a:t>
            </a:r>
          </a:p>
          <a:p>
            <a:pPr marL="457200" indent="-457200">
              <a:lnSpc>
                <a:spcPct val="1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20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United States</a:t>
            </a:r>
          </a:p>
          <a:p>
            <a:pPr marL="457200" indent="-457200">
              <a:lnSpc>
                <a:spcPct val="1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Dominican Republic</a:t>
            </a:r>
          </a:p>
          <a:p>
            <a:pPr marL="457200" indent="-457200">
              <a:lnSpc>
                <a:spcPct val="1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Mexico</a:t>
            </a:r>
          </a:p>
          <a:p>
            <a:pPr marL="457200" indent="-457200">
              <a:lnSpc>
                <a:spcPct val="1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Thailand</a:t>
            </a:r>
          </a:p>
          <a:p>
            <a:pPr marL="457200" indent="-457200">
              <a:lnSpc>
                <a:spcPct val="1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Canada</a:t>
            </a:r>
          </a:p>
          <a:p>
            <a:pPr marL="457200" indent="-457200">
              <a:lnSpc>
                <a:spcPct val="1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</a:rPr>
              <a:t>United Arab Emirates</a:t>
            </a:r>
          </a:p>
          <a:p>
            <a:pPr marL="457200" indent="-457200">
              <a:lnSpc>
                <a:spcPct val="1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</a:rPr>
              <a:t>Tanzania</a:t>
            </a:r>
          </a:p>
        </p:txBody>
      </p:sp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CE18DED6-9FA0-47C7-8FE1-8028383718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9" name="Google Shape;320;p15">
            <a:extLst>
              <a:ext uri="{FF2B5EF4-FFF2-40B4-BE49-F238E27FC236}">
                <a16:creationId xmlns:a16="http://schemas.microsoft.com/office/drawing/2014/main" id="{89B47B46-3E6E-4788-BDBC-A292B2B14C42}"/>
              </a:ext>
            </a:extLst>
          </p:cNvPr>
          <p:cNvSpPr txBox="1"/>
          <p:nvPr/>
        </p:nvSpPr>
        <p:spPr>
          <a:xfrm>
            <a:off x="838200" y="6250773"/>
            <a:ext cx="2709672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Poppins"/>
                <a:cs typeface="Poppins"/>
                <a:sym typeface="Poppins"/>
              </a:rPr>
              <a:t>Source: </a:t>
            </a:r>
            <a:r>
              <a:rPr lang="sv-SE" sz="800" i="1" dirty="0">
                <a:solidFill>
                  <a:srgbClr val="002060"/>
                </a:solidFill>
              </a:rPr>
              <a:t>Baromètre Orchestra/L’Echo Touristique, May 2023</a:t>
            </a:r>
            <a:endParaRPr kumimoji="0" sz="14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EB6D54-D21E-BE45-E400-D23944C549ED}"/>
              </a:ext>
            </a:extLst>
          </p:cNvPr>
          <p:cNvSpPr txBox="1"/>
          <p:nvPr/>
        </p:nvSpPr>
        <p:spPr>
          <a:xfrm>
            <a:off x="822470" y="1299272"/>
            <a:ext cx="4167836" cy="88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ct val="107000"/>
              </a:lnSpc>
              <a:buNone/>
            </a:pPr>
            <a:r>
              <a:rPr lang="en-US" sz="2400" dirty="0">
                <a:solidFill>
                  <a:srgbClr val="002060"/>
                </a:solidFill>
                <a:effectLst/>
                <a:latin typeface="Jumble" panose="02000503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Top long-haul destinations in May 2023</a:t>
            </a:r>
            <a:endParaRPr lang="fr-FR" sz="2400" dirty="0">
              <a:solidFill>
                <a:srgbClr val="002060"/>
              </a:solidFill>
              <a:effectLst/>
              <a:latin typeface="Jumble" panose="02000503000000020004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E6CCA17-0BB7-3538-829B-B37EA8F6C2A2}"/>
              </a:ext>
            </a:extLst>
          </p:cNvPr>
          <p:cNvSpPr txBox="1">
            <a:spLocks/>
          </p:cNvSpPr>
          <p:nvPr/>
        </p:nvSpPr>
        <p:spPr>
          <a:xfrm>
            <a:off x="822468" y="134014"/>
            <a:ext cx="109504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FRENCH TRAVELERS’ FAVORITE DESTINATIONS</a:t>
            </a:r>
            <a:r>
              <a:rPr lang="fr-FR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*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4C0FB445-8C47-689B-0F0E-FE519896D23A}"/>
              </a:ext>
            </a:extLst>
          </p:cNvPr>
          <p:cNvSpPr txBox="1">
            <a:spLocks/>
          </p:cNvSpPr>
          <p:nvPr/>
        </p:nvSpPr>
        <p:spPr>
          <a:xfrm>
            <a:off x="7486364" y="2249058"/>
            <a:ext cx="1707371" cy="3476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Spain</a:t>
            </a:r>
          </a:p>
          <a:p>
            <a:pPr marL="457200" indent="-457200">
              <a:lnSpc>
                <a:spcPct val="1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Greece</a:t>
            </a:r>
          </a:p>
          <a:p>
            <a:pPr marL="457200" indent="-457200">
              <a:lnSpc>
                <a:spcPct val="1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Tunisia</a:t>
            </a:r>
          </a:p>
          <a:p>
            <a:pPr marL="457200" indent="-457200">
              <a:lnSpc>
                <a:spcPct val="1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Egypt</a:t>
            </a:r>
          </a:p>
          <a:p>
            <a:pPr marL="457200" indent="-457200">
              <a:lnSpc>
                <a:spcPct val="1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Italy </a:t>
            </a:r>
          </a:p>
          <a:p>
            <a:pPr marL="457200" indent="-457200">
              <a:lnSpc>
                <a:spcPct val="1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Morocco</a:t>
            </a:r>
          </a:p>
          <a:p>
            <a:pPr marL="457200" indent="-457200">
              <a:lnSpc>
                <a:spcPct val="1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Turkey </a:t>
            </a:r>
          </a:p>
          <a:p>
            <a:pPr marL="457200" indent="-457200">
              <a:lnSpc>
                <a:spcPct val="10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Portugal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A9318EB-9A7E-DC83-6EA6-D0E16D0F2741}"/>
              </a:ext>
            </a:extLst>
          </p:cNvPr>
          <p:cNvSpPr txBox="1"/>
          <p:nvPr/>
        </p:nvSpPr>
        <p:spPr>
          <a:xfrm>
            <a:off x="5971462" y="1299272"/>
            <a:ext cx="4737177" cy="88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ct val="107000"/>
              </a:lnSpc>
              <a:buNone/>
            </a:pPr>
            <a:r>
              <a:rPr lang="en-US" sz="2400" dirty="0">
                <a:solidFill>
                  <a:srgbClr val="002060"/>
                </a:solidFill>
                <a:effectLst/>
                <a:latin typeface="Jumble" panose="02000503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Top </a:t>
            </a:r>
            <a:r>
              <a:rPr lang="en-US" sz="2400" dirty="0">
                <a:solidFill>
                  <a:srgbClr val="002060"/>
                </a:solidFill>
                <a:latin typeface="Jumble" panose="02000503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medium</a:t>
            </a:r>
            <a:r>
              <a:rPr lang="en-US" sz="2400" dirty="0">
                <a:solidFill>
                  <a:srgbClr val="002060"/>
                </a:solidFill>
                <a:effectLst/>
                <a:latin typeface="Jumble" panose="02000503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-haul destinations in May 2023</a:t>
            </a:r>
            <a:endParaRPr lang="fr-FR" sz="2400" dirty="0">
              <a:solidFill>
                <a:srgbClr val="002060"/>
              </a:solidFill>
              <a:effectLst/>
              <a:latin typeface="Jumble" panose="02000503000000020004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320;p15">
            <a:extLst>
              <a:ext uri="{FF2B5EF4-FFF2-40B4-BE49-F238E27FC236}">
                <a16:creationId xmlns:a16="http://schemas.microsoft.com/office/drawing/2014/main" id="{FE207575-CC82-4563-57BB-D39F8E31D2EE}"/>
              </a:ext>
            </a:extLst>
          </p:cNvPr>
          <p:cNvSpPr txBox="1"/>
          <p:nvPr/>
        </p:nvSpPr>
        <p:spPr>
          <a:xfrm>
            <a:off x="838200" y="5894460"/>
            <a:ext cx="302029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*Exclusively booked through travel operators</a:t>
            </a:r>
          </a:p>
        </p:txBody>
      </p:sp>
    </p:spTree>
    <p:extLst>
      <p:ext uri="{BB962C8B-B14F-4D97-AF65-F5344CB8AC3E}">
        <p14:creationId xmlns:p14="http://schemas.microsoft.com/office/powerpoint/2010/main" val="2866563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E70FE3-048F-46D6-8E46-D5869A18C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469" y="1877862"/>
            <a:ext cx="9578831" cy="329334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chemeClr val="accent2"/>
              </a:buClr>
              <a:buNone/>
            </a:pPr>
            <a:r>
              <a:rPr lang="en-US" sz="2000" dirty="0">
                <a:solidFill>
                  <a:srgbClr val="002060"/>
                </a:solidFill>
              </a:rPr>
              <a:t>France is the </a:t>
            </a:r>
            <a:r>
              <a:rPr lang="en-US" sz="2000" b="1" dirty="0">
                <a:solidFill>
                  <a:srgbClr val="002060"/>
                </a:solidFill>
              </a:rPr>
              <a:t>5</a:t>
            </a:r>
            <a:r>
              <a:rPr lang="en-US" sz="2000" b="1" baseline="30000" dirty="0">
                <a:solidFill>
                  <a:srgbClr val="002060"/>
                </a:solidFill>
              </a:rPr>
              <a:t>th</a:t>
            </a:r>
            <a:r>
              <a:rPr lang="en-US" sz="2000" b="1" dirty="0">
                <a:solidFill>
                  <a:srgbClr val="002060"/>
                </a:solidFill>
              </a:rPr>
              <a:t> inbound market </a:t>
            </a:r>
            <a:r>
              <a:rPr lang="en-US" sz="2000" dirty="0">
                <a:solidFill>
                  <a:srgbClr val="002060"/>
                </a:solidFill>
              </a:rPr>
              <a:t>with </a:t>
            </a:r>
            <a:r>
              <a:rPr lang="en-US" sz="2000" b="1" dirty="0">
                <a:solidFill>
                  <a:srgbClr val="002060"/>
                </a:solidFill>
              </a:rPr>
              <a:t>1.31 million </a:t>
            </a:r>
            <a:r>
              <a:rPr lang="en-US" sz="2000" dirty="0">
                <a:solidFill>
                  <a:srgbClr val="002060"/>
                </a:solidFill>
              </a:rPr>
              <a:t>French visitors in 2022</a:t>
            </a:r>
          </a:p>
          <a:p>
            <a:pPr marL="0" indent="0">
              <a:lnSpc>
                <a:spcPct val="110000"/>
              </a:lnSpc>
              <a:buClr>
                <a:schemeClr val="accent2"/>
              </a:buClr>
              <a:buNone/>
            </a:pPr>
            <a:endParaRPr lang="en-US" sz="2000" dirty="0">
              <a:solidFill>
                <a:srgbClr val="002060"/>
              </a:solidFill>
            </a:endParaRPr>
          </a:p>
          <a:p>
            <a:pPr marL="0" indent="0">
              <a:lnSpc>
                <a:spcPct val="110000"/>
              </a:lnSpc>
              <a:buClr>
                <a:schemeClr val="accent2"/>
              </a:buClr>
              <a:buNone/>
            </a:pPr>
            <a:r>
              <a:rPr lang="en-US" sz="2000" b="1" dirty="0">
                <a:solidFill>
                  <a:srgbClr val="002060"/>
                </a:solidFill>
              </a:rPr>
              <a:t>1.55 million</a:t>
            </a:r>
            <a:r>
              <a:rPr lang="en-US" sz="2000" dirty="0">
                <a:solidFill>
                  <a:srgbClr val="002060"/>
                </a:solidFill>
              </a:rPr>
              <a:t> French visitors are expected </a:t>
            </a:r>
            <a:r>
              <a:rPr lang="en-US" sz="2000" b="1" dirty="0">
                <a:solidFill>
                  <a:srgbClr val="002060"/>
                </a:solidFill>
              </a:rPr>
              <a:t>in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rgbClr val="002060"/>
                </a:solidFill>
              </a:rPr>
              <a:t>2023</a:t>
            </a:r>
          </a:p>
          <a:p>
            <a:pPr marL="0" indent="0">
              <a:lnSpc>
                <a:spcPct val="110000"/>
              </a:lnSpc>
              <a:buClr>
                <a:schemeClr val="accent2"/>
              </a:buClr>
              <a:buNone/>
            </a:pPr>
            <a:endParaRPr lang="en-US" sz="2000" dirty="0">
              <a:solidFill>
                <a:srgbClr val="002060"/>
              </a:solidFill>
            </a:endParaRPr>
          </a:p>
          <a:p>
            <a:pPr marL="0" indent="0">
              <a:lnSpc>
                <a:spcPct val="110000"/>
              </a:lnSpc>
              <a:buClr>
                <a:schemeClr val="accent2"/>
              </a:buClr>
              <a:buNone/>
            </a:pPr>
            <a:r>
              <a:rPr lang="en-US" sz="2000" dirty="0">
                <a:solidFill>
                  <a:srgbClr val="002060"/>
                </a:solidFill>
              </a:rPr>
              <a:t>The U.S. </a:t>
            </a:r>
            <a:r>
              <a:rPr lang="en-US" sz="2000" b="1" dirty="0">
                <a:solidFill>
                  <a:srgbClr val="002060"/>
                </a:solidFill>
              </a:rPr>
              <a:t>remains one of the top choices </a:t>
            </a:r>
            <a:r>
              <a:rPr lang="en-US" sz="2000" dirty="0">
                <a:solidFill>
                  <a:srgbClr val="002060"/>
                </a:solidFill>
              </a:rPr>
              <a:t>among long-haul destinations for French travelers </a:t>
            </a:r>
          </a:p>
          <a:p>
            <a:pPr marL="0" indent="0">
              <a:lnSpc>
                <a:spcPct val="110000"/>
              </a:lnSpc>
              <a:buClr>
                <a:schemeClr val="accent2"/>
              </a:buClr>
              <a:buNone/>
            </a:pPr>
            <a:endParaRPr lang="en-US" sz="2000" b="1" dirty="0">
              <a:solidFill>
                <a:srgbClr val="002060"/>
              </a:solidFill>
            </a:endParaRPr>
          </a:p>
          <a:p>
            <a:pPr marL="0" indent="0">
              <a:lnSpc>
                <a:spcPct val="110000"/>
              </a:lnSpc>
              <a:buClr>
                <a:schemeClr val="accent2"/>
              </a:buClr>
              <a:buNone/>
            </a:pPr>
            <a:r>
              <a:rPr lang="en-US" sz="2000" b="1" dirty="0">
                <a:solidFill>
                  <a:srgbClr val="002060"/>
                </a:solidFill>
              </a:rPr>
              <a:t>44% of French travelers</a:t>
            </a:r>
            <a:r>
              <a:rPr lang="en-US" sz="2000" dirty="0">
                <a:solidFill>
                  <a:srgbClr val="002060"/>
                </a:solidFill>
              </a:rPr>
              <a:t> are likely to travel to the U.S. in the next 2 years</a:t>
            </a:r>
          </a:p>
        </p:txBody>
      </p:sp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C2877A22-F4C9-4F32-B159-C460BF9C8A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5" name="Google Shape;320;p15">
            <a:extLst>
              <a:ext uri="{FF2B5EF4-FFF2-40B4-BE49-F238E27FC236}">
                <a16:creationId xmlns:a16="http://schemas.microsoft.com/office/drawing/2014/main" id="{FEB2672C-60E0-4018-85DA-04835C7D8669}"/>
              </a:ext>
            </a:extLst>
          </p:cNvPr>
          <p:cNvSpPr txBox="1"/>
          <p:nvPr/>
        </p:nvSpPr>
        <p:spPr>
          <a:xfrm>
            <a:off x="838200" y="6250773"/>
            <a:ext cx="493776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Poppins"/>
                <a:cs typeface="Poppins"/>
                <a:sym typeface="Poppins"/>
              </a:rPr>
              <a:t>Source: </a:t>
            </a:r>
            <a:r>
              <a:rPr lang="sv-SE" sz="800" i="1" dirty="0">
                <a:solidFill>
                  <a:srgbClr val="002060"/>
                </a:solidFill>
              </a:rPr>
              <a:t>Brand USA Market Intelligence Study 2021</a:t>
            </a:r>
            <a:endParaRPr kumimoji="0" sz="14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148C9BCA-91CE-704B-6663-EF72955A9714}"/>
              </a:ext>
            </a:extLst>
          </p:cNvPr>
          <p:cNvSpPr txBox="1">
            <a:spLocks/>
          </p:cNvSpPr>
          <p:nvPr/>
        </p:nvSpPr>
        <p:spPr>
          <a:xfrm>
            <a:off x="822469" y="1340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FRENCH TRAVELERS TO THE U.S.</a:t>
            </a:r>
            <a:endParaRPr lang="fr-FR" b="1" dirty="0">
              <a:solidFill>
                <a:srgbClr val="002060"/>
              </a:solidFill>
              <a:latin typeface="Gill Sans Nova Cond XBd" panose="020B0A06020104020203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83C6072-CFD9-9E42-411F-0501999D2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58" y="1919426"/>
            <a:ext cx="462517" cy="3350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CFB1BA8-0133-3630-5B4F-A6CD40D0C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91" y="3773450"/>
            <a:ext cx="462517" cy="335012"/>
          </a:xfrm>
          <a:prstGeom prst="rect">
            <a:avLst/>
          </a:prstGeom>
        </p:spPr>
      </p:pic>
      <p:pic>
        <p:nvPicPr>
          <p:cNvPr id="13" name="Graphique 12" descr="Atterrissage contour">
            <a:extLst>
              <a:ext uri="{FF2B5EF4-FFF2-40B4-BE49-F238E27FC236}">
                <a16:creationId xmlns:a16="http://schemas.microsoft.com/office/drawing/2014/main" id="{80FDFF97-1407-636C-4B58-5597F0612A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994" y="2753769"/>
            <a:ext cx="538213" cy="538213"/>
          </a:xfrm>
          <a:prstGeom prst="rect">
            <a:avLst/>
          </a:prstGeom>
        </p:spPr>
      </p:pic>
      <p:pic>
        <p:nvPicPr>
          <p:cNvPr id="15" name="Graphique 14" descr="Cactus contour">
            <a:extLst>
              <a:ext uri="{FF2B5EF4-FFF2-40B4-BE49-F238E27FC236}">
                <a16:creationId xmlns:a16="http://schemas.microsoft.com/office/drawing/2014/main" id="{F789462E-8D40-6361-CECA-042FCFBA9B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9994" y="4595312"/>
            <a:ext cx="538213" cy="53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98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C2877A22-F4C9-4F32-B159-C460BF9C8A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4" y="6245054"/>
            <a:ext cx="316361" cy="50617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2F58271-897E-0DB5-9875-11097D6E42B6}"/>
              </a:ext>
            </a:extLst>
          </p:cNvPr>
          <p:cNvSpPr txBox="1"/>
          <p:nvPr/>
        </p:nvSpPr>
        <p:spPr>
          <a:xfrm>
            <a:off x="838200" y="2031709"/>
            <a:ext cx="3276592" cy="520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en-US" sz="2600" dirty="0">
                <a:solidFill>
                  <a:srgbClr val="002060"/>
                </a:solidFill>
                <a:effectLst/>
                <a:latin typeface="Jumble" panose="02000503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Top 5 motivations</a:t>
            </a:r>
            <a:endParaRPr lang="fr-FR" sz="2600" dirty="0">
              <a:solidFill>
                <a:srgbClr val="002060"/>
              </a:solidFill>
              <a:effectLst/>
              <a:latin typeface="Jumble" panose="02000503000000020004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Google Shape;320;p15">
            <a:extLst>
              <a:ext uri="{FF2B5EF4-FFF2-40B4-BE49-F238E27FC236}">
                <a16:creationId xmlns:a16="http://schemas.microsoft.com/office/drawing/2014/main" id="{5EC40875-968B-B7D6-D8FD-EB83AAAC873C}"/>
              </a:ext>
            </a:extLst>
          </p:cNvPr>
          <p:cNvSpPr txBox="1"/>
          <p:nvPr/>
        </p:nvSpPr>
        <p:spPr>
          <a:xfrm>
            <a:off x="1906671" y="4113806"/>
            <a:ext cx="191871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Poppins"/>
                <a:cs typeface="Poppins"/>
                <a:sym typeface="Poppins"/>
              </a:rPr>
              <a:t>Local Lifestyle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7" name="Google Shape;320;p15">
            <a:extLst>
              <a:ext uri="{FF2B5EF4-FFF2-40B4-BE49-F238E27FC236}">
                <a16:creationId xmlns:a16="http://schemas.microsoft.com/office/drawing/2014/main" id="{C6C2B1C2-CCD8-675F-387A-1287E1BE68A3}"/>
              </a:ext>
            </a:extLst>
          </p:cNvPr>
          <p:cNvSpPr txBox="1"/>
          <p:nvPr/>
        </p:nvSpPr>
        <p:spPr>
          <a:xfrm>
            <a:off x="839514" y="4036862"/>
            <a:ext cx="100479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3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Jumble" panose="02000503000000020004" pitchFamily="2" charset="0"/>
                <a:ea typeface="Poppins"/>
                <a:cs typeface="Poppins"/>
                <a:sym typeface="Poppins"/>
              </a:rPr>
              <a:t>52%</a:t>
            </a:r>
            <a:endParaRPr kumimoji="0" sz="30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umble" panose="02000503000000020004" pitchFamily="2" charset="0"/>
              <a:cs typeface="Arial"/>
              <a:sym typeface="Arial"/>
            </a:endParaRPr>
          </a:p>
        </p:txBody>
      </p:sp>
      <p:sp>
        <p:nvSpPr>
          <p:cNvPr id="23" name="Google Shape;320;p15">
            <a:extLst>
              <a:ext uri="{FF2B5EF4-FFF2-40B4-BE49-F238E27FC236}">
                <a16:creationId xmlns:a16="http://schemas.microsoft.com/office/drawing/2014/main" id="{C2ECB41D-529B-9BB6-4C80-4BD8E002CE24}"/>
              </a:ext>
            </a:extLst>
          </p:cNvPr>
          <p:cNvSpPr txBox="1"/>
          <p:nvPr/>
        </p:nvSpPr>
        <p:spPr>
          <a:xfrm>
            <a:off x="1906671" y="3491039"/>
            <a:ext cx="254714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500" b="1" i="0" u="none" strike="noStrike" kern="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Poppins"/>
                <a:cs typeface="Poppins"/>
              </a:defRPr>
            </a:lvl1pPr>
          </a:lstStyle>
          <a:p>
            <a:r>
              <a:rPr lang="fr-FR" sz="2000" dirty="0">
                <a:sym typeface="Poppins"/>
              </a:rPr>
              <a:t>Urban Attractions</a:t>
            </a:r>
            <a:endParaRPr lang="fr-FR" sz="2000" dirty="0">
              <a:sym typeface="Arial"/>
            </a:endParaRPr>
          </a:p>
        </p:txBody>
      </p:sp>
      <p:sp>
        <p:nvSpPr>
          <p:cNvPr id="24" name="Google Shape;320;p15">
            <a:extLst>
              <a:ext uri="{FF2B5EF4-FFF2-40B4-BE49-F238E27FC236}">
                <a16:creationId xmlns:a16="http://schemas.microsoft.com/office/drawing/2014/main" id="{DF9A7692-6042-1E45-5ADC-05AE765B9354}"/>
              </a:ext>
            </a:extLst>
          </p:cNvPr>
          <p:cNvSpPr txBox="1"/>
          <p:nvPr/>
        </p:nvSpPr>
        <p:spPr>
          <a:xfrm>
            <a:off x="839514" y="3414095"/>
            <a:ext cx="100479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3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Jumble" panose="02000503000000020004" pitchFamily="2" charset="0"/>
                <a:ea typeface="Poppins"/>
                <a:cs typeface="Poppins"/>
                <a:sym typeface="Poppins"/>
              </a:rPr>
              <a:t>56%</a:t>
            </a:r>
            <a:endParaRPr kumimoji="0" sz="30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umble" panose="02000503000000020004" pitchFamily="2" charset="0"/>
              <a:cs typeface="Arial"/>
              <a:sym typeface="Arial"/>
            </a:endParaRPr>
          </a:p>
        </p:txBody>
      </p:sp>
      <p:sp>
        <p:nvSpPr>
          <p:cNvPr id="20" name="Google Shape;320;p15">
            <a:extLst>
              <a:ext uri="{FF2B5EF4-FFF2-40B4-BE49-F238E27FC236}">
                <a16:creationId xmlns:a16="http://schemas.microsoft.com/office/drawing/2014/main" id="{DA1BDDBC-F031-B532-6694-D668A092A918}"/>
              </a:ext>
            </a:extLst>
          </p:cNvPr>
          <p:cNvSpPr txBox="1"/>
          <p:nvPr/>
        </p:nvSpPr>
        <p:spPr>
          <a:xfrm>
            <a:off x="1906672" y="5282396"/>
            <a:ext cx="238384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Poppins"/>
                <a:cs typeface="Poppins"/>
                <a:sym typeface="Poppins"/>
              </a:rPr>
              <a:t>Beaches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Poppins"/>
                <a:cs typeface="Poppins"/>
                <a:sym typeface="Poppins"/>
              </a:rPr>
              <a:t> &amp; </a:t>
            </a: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Poppins"/>
                <a:cs typeface="Poppins"/>
                <a:sym typeface="Poppins"/>
              </a:rPr>
              <a:t>Seaside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Poppins"/>
                <a:cs typeface="Poppins"/>
                <a:sym typeface="Poppins"/>
              </a:rPr>
              <a:t> Attractions</a:t>
            </a:r>
          </a:p>
        </p:txBody>
      </p:sp>
      <p:sp>
        <p:nvSpPr>
          <p:cNvPr id="21" name="Google Shape;320;p15">
            <a:extLst>
              <a:ext uri="{FF2B5EF4-FFF2-40B4-BE49-F238E27FC236}">
                <a16:creationId xmlns:a16="http://schemas.microsoft.com/office/drawing/2014/main" id="{0A22A7EB-05E4-B916-6DBA-887B8E83054E}"/>
              </a:ext>
            </a:extLst>
          </p:cNvPr>
          <p:cNvSpPr txBox="1"/>
          <p:nvPr/>
        </p:nvSpPr>
        <p:spPr>
          <a:xfrm>
            <a:off x="812546" y="5344742"/>
            <a:ext cx="103176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3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Jumble" panose="02000503000000020004" pitchFamily="2" charset="0"/>
                <a:ea typeface="Poppins"/>
                <a:cs typeface="Poppins"/>
                <a:sym typeface="Poppins"/>
              </a:rPr>
              <a:t>45%</a:t>
            </a:r>
            <a:endParaRPr kumimoji="0" sz="30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umble" panose="02000503000000020004" pitchFamily="2" charset="0"/>
              <a:cs typeface="Arial"/>
              <a:sym typeface="Arial"/>
            </a:endParaRPr>
          </a:p>
        </p:txBody>
      </p:sp>
      <p:sp>
        <p:nvSpPr>
          <p:cNvPr id="17" name="Google Shape;320;p15">
            <a:extLst>
              <a:ext uri="{FF2B5EF4-FFF2-40B4-BE49-F238E27FC236}">
                <a16:creationId xmlns:a16="http://schemas.microsoft.com/office/drawing/2014/main" id="{D5D8EBBC-3BD2-890E-A5B2-20BB536669F6}"/>
              </a:ext>
            </a:extLst>
          </p:cNvPr>
          <p:cNvSpPr txBox="1"/>
          <p:nvPr/>
        </p:nvSpPr>
        <p:spPr>
          <a:xfrm>
            <a:off x="1906671" y="4736573"/>
            <a:ext cx="28163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2000" b="1" kern="0" dirty="0" err="1">
                <a:solidFill>
                  <a:srgbClr val="002060"/>
                </a:solidFill>
                <a:ea typeface="Poppins"/>
                <a:cs typeface="Poppins"/>
                <a:sym typeface="Poppins"/>
              </a:rPr>
              <a:t>Dining</a:t>
            </a:r>
            <a:r>
              <a:rPr lang="fr-FR" sz="2000" b="1" kern="0" dirty="0">
                <a:solidFill>
                  <a:srgbClr val="002060"/>
                </a:solidFill>
                <a:ea typeface="Poppins"/>
                <a:cs typeface="Poppins"/>
                <a:sym typeface="Poppins"/>
              </a:rPr>
              <a:t> &amp; </a:t>
            </a:r>
            <a:r>
              <a:rPr lang="fr-FR" sz="2000" b="1" kern="0" dirty="0" err="1">
                <a:solidFill>
                  <a:srgbClr val="002060"/>
                </a:solidFill>
                <a:ea typeface="Poppins"/>
                <a:cs typeface="Poppins"/>
                <a:sym typeface="Poppins"/>
              </a:rPr>
              <a:t>Gastronomy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Poppins"/>
              <a:cs typeface="Poppins"/>
              <a:sym typeface="Poppins"/>
            </a:endParaRPr>
          </a:p>
        </p:txBody>
      </p:sp>
      <p:sp>
        <p:nvSpPr>
          <p:cNvPr id="18" name="Google Shape;320;p15">
            <a:extLst>
              <a:ext uri="{FF2B5EF4-FFF2-40B4-BE49-F238E27FC236}">
                <a16:creationId xmlns:a16="http://schemas.microsoft.com/office/drawing/2014/main" id="{CA673CDC-BBE7-224F-12F8-3E170CB26947}"/>
              </a:ext>
            </a:extLst>
          </p:cNvPr>
          <p:cNvSpPr txBox="1"/>
          <p:nvPr/>
        </p:nvSpPr>
        <p:spPr>
          <a:xfrm>
            <a:off x="839514" y="4659629"/>
            <a:ext cx="100479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3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Jumble" panose="02000503000000020004" pitchFamily="2" charset="0"/>
                <a:ea typeface="Poppins"/>
                <a:cs typeface="Poppins"/>
                <a:sym typeface="Poppins"/>
              </a:rPr>
              <a:t>48%</a:t>
            </a:r>
            <a:endParaRPr kumimoji="0" sz="30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umble" panose="02000503000000020004" pitchFamily="2" charset="0"/>
              <a:cs typeface="Arial"/>
              <a:sym typeface="Arial"/>
            </a:endParaRPr>
          </a:p>
        </p:txBody>
      </p:sp>
      <p:sp>
        <p:nvSpPr>
          <p:cNvPr id="32" name="Google Shape;320;p15">
            <a:extLst>
              <a:ext uri="{FF2B5EF4-FFF2-40B4-BE49-F238E27FC236}">
                <a16:creationId xmlns:a16="http://schemas.microsoft.com/office/drawing/2014/main" id="{771AC301-2871-7633-F164-63B9AD1174B4}"/>
              </a:ext>
            </a:extLst>
          </p:cNvPr>
          <p:cNvSpPr txBox="1"/>
          <p:nvPr/>
        </p:nvSpPr>
        <p:spPr>
          <a:xfrm>
            <a:off x="1906672" y="2637439"/>
            <a:ext cx="254714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Poppins"/>
                <a:cs typeface="Poppins"/>
                <a:sym typeface="Poppins"/>
              </a:rPr>
              <a:t>Cultural &amp;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Poppins"/>
                <a:cs typeface="Poppins"/>
                <a:sym typeface="Poppins"/>
              </a:rPr>
              <a:t>Historical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Poppins"/>
                <a:cs typeface="Poppins"/>
                <a:sym typeface="Poppins"/>
              </a:rPr>
              <a:t> Attractions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6" name="Google Shape;320;p15">
            <a:extLst>
              <a:ext uri="{FF2B5EF4-FFF2-40B4-BE49-F238E27FC236}">
                <a16:creationId xmlns:a16="http://schemas.microsoft.com/office/drawing/2014/main" id="{00D49D17-2B99-DB10-1E68-79CD3FC0AD02}"/>
              </a:ext>
            </a:extLst>
          </p:cNvPr>
          <p:cNvSpPr txBox="1"/>
          <p:nvPr/>
        </p:nvSpPr>
        <p:spPr>
          <a:xfrm>
            <a:off x="839514" y="2724388"/>
            <a:ext cx="104255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3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Jumble" panose="02000503000000020004" pitchFamily="2" charset="0"/>
                <a:ea typeface="Poppins"/>
                <a:cs typeface="Poppins"/>
                <a:sym typeface="Poppins"/>
              </a:rPr>
              <a:t>57%</a:t>
            </a:r>
            <a:endParaRPr kumimoji="0" sz="30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umble" panose="02000503000000020004" pitchFamily="2" charset="0"/>
              <a:cs typeface="Arial"/>
              <a:sym typeface="Arial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44EF5906-DE51-67D4-D5EB-59C3C09E727B}"/>
              </a:ext>
            </a:extLst>
          </p:cNvPr>
          <p:cNvSpPr txBox="1">
            <a:spLocks/>
          </p:cNvSpPr>
          <p:nvPr/>
        </p:nvSpPr>
        <p:spPr>
          <a:xfrm>
            <a:off x="822468" y="134014"/>
            <a:ext cx="111570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FRENCH TRAVELERS LIKELY TO VISIT THE U.S.</a:t>
            </a:r>
            <a:endParaRPr lang="fr-FR" b="1" dirty="0">
              <a:solidFill>
                <a:srgbClr val="002060"/>
              </a:solidFill>
              <a:latin typeface="Gill Sans Nova Cond XBd" panose="020B0A06020104020203" pitchFamily="34" charset="0"/>
            </a:endParaRPr>
          </a:p>
        </p:txBody>
      </p:sp>
      <p:sp>
        <p:nvSpPr>
          <p:cNvPr id="2" name="Google Shape;320;p15">
            <a:extLst>
              <a:ext uri="{FF2B5EF4-FFF2-40B4-BE49-F238E27FC236}">
                <a16:creationId xmlns:a16="http://schemas.microsoft.com/office/drawing/2014/main" id="{0A8C271B-23E6-E54D-7E4C-72C45174BD28}"/>
              </a:ext>
            </a:extLst>
          </p:cNvPr>
          <p:cNvSpPr txBox="1"/>
          <p:nvPr/>
        </p:nvSpPr>
        <p:spPr>
          <a:xfrm>
            <a:off x="838200" y="6250773"/>
            <a:ext cx="235204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Poppins"/>
                <a:cs typeface="Poppins"/>
                <a:sym typeface="Poppins"/>
              </a:rPr>
              <a:t>Source: </a:t>
            </a:r>
            <a:r>
              <a:rPr lang="sv-SE" sz="800" i="1" dirty="0">
                <a:solidFill>
                  <a:srgbClr val="002060"/>
                </a:solidFill>
              </a:rPr>
              <a:t>Brand USA Market Intelligence Study 2021</a:t>
            </a:r>
            <a:endParaRPr kumimoji="0" sz="14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1D41B73C-0522-B2A2-1681-75398B0BDE1E}"/>
              </a:ext>
            </a:extLst>
          </p:cNvPr>
          <p:cNvSpPr txBox="1"/>
          <p:nvPr/>
        </p:nvSpPr>
        <p:spPr>
          <a:xfrm>
            <a:off x="4945144" y="2031709"/>
            <a:ext cx="2352040" cy="520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en-US" sz="2600" dirty="0">
                <a:solidFill>
                  <a:srgbClr val="002060"/>
                </a:solidFill>
                <a:effectLst/>
                <a:latin typeface="Jumble" panose="02000503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Travel party</a:t>
            </a:r>
            <a:endParaRPr lang="fr-FR" sz="2600" dirty="0">
              <a:solidFill>
                <a:srgbClr val="002060"/>
              </a:solidFill>
              <a:effectLst/>
              <a:latin typeface="Jumble" panose="02000503000000020004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52147140-D721-925F-26EB-F41CD962D068}"/>
              </a:ext>
            </a:extLst>
          </p:cNvPr>
          <p:cNvSpPr txBox="1"/>
          <p:nvPr/>
        </p:nvSpPr>
        <p:spPr>
          <a:xfrm>
            <a:off x="8338602" y="2031709"/>
            <a:ext cx="3640961" cy="520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en-US" sz="2600" dirty="0">
                <a:solidFill>
                  <a:srgbClr val="002060"/>
                </a:solidFill>
                <a:effectLst/>
                <a:latin typeface="Jumble" panose="02000503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Duration of next trip</a:t>
            </a:r>
            <a:endParaRPr lang="fr-FR" sz="2600" dirty="0">
              <a:solidFill>
                <a:srgbClr val="002060"/>
              </a:solidFill>
              <a:effectLst/>
              <a:latin typeface="Jumble" panose="02000503000000020004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Google Shape;320;p15">
            <a:extLst>
              <a:ext uri="{FF2B5EF4-FFF2-40B4-BE49-F238E27FC236}">
                <a16:creationId xmlns:a16="http://schemas.microsoft.com/office/drawing/2014/main" id="{4540466B-DADF-9460-7FA6-A549921523EF}"/>
              </a:ext>
            </a:extLst>
          </p:cNvPr>
          <p:cNvSpPr txBox="1"/>
          <p:nvPr/>
        </p:nvSpPr>
        <p:spPr>
          <a:xfrm>
            <a:off x="5985334" y="4155355"/>
            <a:ext cx="112888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Poppins"/>
                <a:cs typeface="Poppins"/>
                <a:sym typeface="Poppins"/>
              </a:rPr>
              <a:t>Family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08" name="Google Shape;320;p15">
            <a:extLst>
              <a:ext uri="{FF2B5EF4-FFF2-40B4-BE49-F238E27FC236}">
                <a16:creationId xmlns:a16="http://schemas.microsoft.com/office/drawing/2014/main" id="{898CCF90-D400-2E46-5C19-830CAB3B6299}"/>
              </a:ext>
            </a:extLst>
          </p:cNvPr>
          <p:cNvSpPr txBox="1"/>
          <p:nvPr/>
        </p:nvSpPr>
        <p:spPr>
          <a:xfrm>
            <a:off x="4918176" y="4078411"/>
            <a:ext cx="100479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3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Jumble" panose="02000503000000020004" pitchFamily="2" charset="0"/>
                <a:ea typeface="Poppins"/>
                <a:cs typeface="Poppins"/>
                <a:sym typeface="Poppins"/>
              </a:rPr>
              <a:t>38%</a:t>
            </a:r>
            <a:endParaRPr kumimoji="0" sz="30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umble" panose="02000503000000020004" pitchFamily="2" charset="0"/>
              <a:cs typeface="Arial"/>
              <a:sym typeface="Arial"/>
            </a:endParaRPr>
          </a:p>
        </p:txBody>
      </p:sp>
      <p:sp>
        <p:nvSpPr>
          <p:cNvPr id="110" name="Google Shape;320;p15">
            <a:extLst>
              <a:ext uri="{FF2B5EF4-FFF2-40B4-BE49-F238E27FC236}">
                <a16:creationId xmlns:a16="http://schemas.microsoft.com/office/drawing/2014/main" id="{C6FE6671-1426-AACA-61DC-A37AF15EDB4A}"/>
              </a:ext>
            </a:extLst>
          </p:cNvPr>
          <p:cNvSpPr txBox="1"/>
          <p:nvPr/>
        </p:nvSpPr>
        <p:spPr>
          <a:xfrm>
            <a:off x="5985334" y="3500266"/>
            <a:ext cx="114703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500" b="1" i="0" u="none" strike="noStrike" kern="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Poppins"/>
                <a:cs typeface="Poppins"/>
              </a:defRPr>
            </a:lvl1pPr>
          </a:lstStyle>
          <a:p>
            <a:r>
              <a:rPr lang="fr-FR" sz="2000" dirty="0">
                <a:sym typeface="Poppins"/>
              </a:rPr>
              <a:t>Couple</a:t>
            </a:r>
            <a:endParaRPr lang="fr-FR" sz="2000" dirty="0">
              <a:sym typeface="Arial"/>
            </a:endParaRPr>
          </a:p>
        </p:txBody>
      </p:sp>
      <p:sp>
        <p:nvSpPr>
          <p:cNvPr id="111" name="Google Shape;320;p15">
            <a:extLst>
              <a:ext uri="{FF2B5EF4-FFF2-40B4-BE49-F238E27FC236}">
                <a16:creationId xmlns:a16="http://schemas.microsoft.com/office/drawing/2014/main" id="{CB0B582B-D431-CE9C-F760-27D73672F808}"/>
              </a:ext>
            </a:extLst>
          </p:cNvPr>
          <p:cNvSpPr txBox="1"/>
          <p:nvPr/>
        </p:nvSpPr>
        <p:spPr>
          <a:xfrm>
            <a:off x="4918176" y="3423322"/>
            <a:ext cx="100479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3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Jumble" panose="02000503000000020004" pitchFamily="2" charset="0"/>
                <a:ea typeface="Poppins"/>
                <a:cs typeface="Poppins"/>
                <a:sym typeface="Poppins"/>
              </a:rPr>
              <a:t>44%</a:t>
            </a:r>
            <a:endParaRPr kumimoji="0" sz="30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umble" panose="02000503000000020004" pitchFamily="2" charset="0"/>
              <a:cs typeface="Arial"/>
              <a:sym typeface="Arial"/>
            </a:endParaRPr>
          </a:p>
        </p:txBody>
      </p:sp>
      <p:sp>
        <p:nvSpPr>
          <p:cNvPr id="113" name="Google Shape;320;p15">
            <a:extLst>
              <a:ext uri="{FF2B5EF4-FFF2-40B4-BE49-F238E27FC236}">
                <a16:creationId xmlns:a16="http://schemas.microsoft.com/office/drawing/2014/main" id="{87B90F56-2917-F0E0-A587-B770E27A82D9}"/>
              </a:ext>
            </a:extLst>
          </p:cNvPr>
          <p:cNvSpPr txBox="1"/>
          <p:nvPr/>
        </p:nvSpPr>
        <p:spPr>
          <a:xfrm>
            <a:off x="6012302" y="5465531"/>
            <a:ext cx="128296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Poppins"/>
                <a:cs typeface="Poppins"/>
                <a:sym typeface="Poppins"/>
              </a:rPr>
              <a:t>Friends</a:t>
            </a:r>
          </a:p>
        </p:txBody>
      </p:sp>
      <p:sp>
        <p:nvSpPr>
          <p:cNvPr id="114" name="Google Shape;320;p15">
            <a:extLst>
              <a:ext uri="{FF2B5EF4-FFF2-40B4-BE49-F238E27FC236}">
                <a16:creationId xmlns:a16="http://schemas.microsoft.com/office/drawing/2014/main" id="{AEBA9DF2-B43F-8AC4-BD95-7C1E7386B292}"/>
              </a:ext>
            </a:extLst>
          </p:cNvPr>
          <p:cNvSpPr txBox="1"/>
          <p:nvPr/>
        </p:nvSpPr>
        <p:spPr>
          <a:xfrm>
            <a:off x="4918176" y="5388587"/>
            <a:ext cx="103176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3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Jumble" panose="02000503000000020004" pitchFamily="2" charset="0"/>
                <a:ea typeface="Poppins"/>
                <a:cs typeface="Poppins"/>
                <a:sym typeface="Poppins"/>
              </a:rPr>
              <a:t>10%</a:t>
            </a:r>
            <a:endParaRPr kumimoji="0" sz="30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umble" panose="02000503000000020004" pitchFamily="2" charset="0"/>
              <a:cs typeface="Arial"/>
              <a:sym typeface="Arial"/>
            </a:endParaRPr>
          </a:p>
        </p:txBody>
      </p:sp>
      <p:sp>
        <p:nvSpPr>
          <p:cNvPr id="116" name="Google Shape;320;p15">
            <a:extLst>
              <a:ext uri="{FF2B5EF4-FFF2-40B4-BE49-F238E27FC236}">
                <a16:creationId xmlns:a16="http://schemas.microsoft.com/office/drawing/2014/main" id="{D4ECDCDB-8724-5A56-A252-2EF5CE93D05D}"/>
              </a:ext>
            </a:extLst>
          </p:cNvPr>
          <p:cNvSpPr txBox="1"/>
          <p:nvPr/>
        </p:nvSpPr>
        <p:spPr>
          <a:xfrm>
            <a:off x="5985334" y="4810444"/>
            <a:ext cx="166658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2000" b="1" kern="0" dirty="0">
                <a:solidFill>
                  <a:srgbClr val="002060"/>
                </a:solidFill>
                <a:ea typeface="Poppins"/>
                <a:cs typeface="Poppins"/>
                <a:sym typeface="Poppins"/>
              </a:rPr>
              <a:t>Family </a:t>
            </a:r>
            <a:r>
              <a:rPr lang="fr-FR" sz="2000" b="1" kern="0" dirty="0" err="1">
                <a:solidFill>
                  <a:srgbClr val="002060"/>
                </a:solidFill>
                <a:ea typeface="Poppins"/>
                <a:cs typeface="Poppins"/>
                <a:sym typeface="Poppins"/>
              </a:rPr>
              <a:t>adults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Poppins"/>
              <a:cs typeface="Poppins"/>
              <a:sym typeface="Poppins"/>
            </a:endParaRPr>
          </a:p>
        </p:txBody>
      </p:sp>
      <p:sp>
        <p:nvSpPr>
          <p:cNvPr id="117" name="Google Shape;320;p15">
            <a:extLst>
              <a:ext uri="{FF2B5EF4-FFF2-40B4-BE49-F238E27FC236}">
                <a16:creationId xmlns:a16="http://schemas.microsoft.com/office/drawing/2014/main" id="{26E0384E-AA60-858A-6BDD-F388EE4F64BC}"/>
              </a:ext>
            </a:extLst>
          </p:cNvPr>
          <p:cNvSpPr txBox="1"/>
          <p:nvPr/>
        </p:nvSpPr>
        <p:spPr>
          <a:xfrm>
            <a:off x="4918176" y="4733500"/>
            <a:ext cx="100479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3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Jumble" panose="02000503000000020004" pitchFamily="2" charset="0"/>
                <a:ea typeface="Poppins"/>
                <a:cs typeface="Poppins"/>
                <a:sym typeface="Poppins"/>
              </a:rPr>
              <a:t>7%</a:t>
            </a:r>
            <a:endParaRPr kumimoji="0" sz="30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umble" panose="02000503000000020004" pitchFamily="2" charset="0"/>
              <a:cs typeface="Arial"/>
              <a:sym typeface="Arial"/>
            </a:endParaRPr>
          </a:p>
        </p:txBody>
      </p:sp>
      <p:sp>
        <p:nvSpPr>
          <p:cNvPr id="119" name="Google Shape;320;p15">
            <a:extLst>
              <a:ext uri="{FF2B5EF4-FFF2-40B4-BE49-F238E27FC236}">
                <a16:creationId xmlns:a16="http://schemas.microsoft.com/office/drawing/2014/main" id="{84BBEF42-4689-8082-C6E8-627C79306BF2}"/>
              </a:ext>
            </a:extLst>
          </p:cNvPr>
          <p:cNvSpPr txBox="1"/>
          <p:nvPr/>
        </p:nvSpPr>
        <p:spPr>
          <a:xfrm>
            <a:off x="5985334" y="2845177"/>
            <a:ext cx="92002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Poppins"/>
                <a:cs typeface="Poppins"/>
                <a:sym typeface="Poppins"/>
              </a:rPr>
              <a:t>Solo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20" name="Google Shape;320;p15">
            <a:extLst>
              <a:ext uri="{FF2B5EF4-FFF2-40B4-BE49-F238E27FC236}">
                <a16:creationId xmlns:a16="http://schemas.microsoft.com/office/drawing/2014/main" id="{EC73CB61-2DDB-3FBD-CDAA-7998F2A1270D}"/>
              </a:ext>
            </a:extLst>
          </p:cNvPr>
          <p:cNvSpPr txBox="1"/>
          <p:nvPr/>
        </p:nvSpPr>
        <p:spPr>
          <a:xfrm>
            <a:off x="4918176" y="2768233"/>
            <a:ext cx="104255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3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Jumble" panose="02000503000000020004" pitchFamily="2" charset="0"/>
                <a:ea typeface="Poppins"/>
                <a:cs typeface="Poppins"/>
                <a:sym typeface="Poppins"/>
              </a:rPr>
              <a:t>16%</a:t>
            </a:r>
            <a:endParaRPr kumimoji="0" sz="30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umble" panose="02000503000000020004" pitchFamily="2" charset="0"/>
              <a:cs typeface="Arial"/>
              <a:sym typeface="Arial"/>
            </a:endParaRPr>
          </a:p>
        </p:txBody>
      </p:sp>
      <p:sp>
        <p:nvSpPr>
          <p:cNvPr id="122" name="Google Shape;320;p15">
            <a:extLst>
              <a:ext uri="{FF2B5EF4-FFF2-40B4-BE49-F238E27FC236}">
                <a16:creationId xmlns:a16="http://schemas.microsoft.com/office/drawing/2014/main" id="{BBC994A1-71FA-5505-6A5F-CDAA1CFB2AB3}"/>
              </a:ext>
            </a:extLst>
          </p:cNvPr>
          <p:cNvSpPr txBox="1"/>
          <p:nvPr/>
        </p:nvSpPr>
        <p:spPr>
          <a:xfrm>
            <a:off x="9450414" y="4150971"/>
            <a:ext cx="156395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Poppins"/>
                <a:cs typeface="Poppins"/>
                <a:sym typeface="Poppins"/>
              </a:rPr>
              <a:t>14-20 </a:t>
            </a: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Poppins"/>
                <a:cs typeface="Poppins"/>
                <a:sym typeface="Poppins"/>
              </a:rPr>
              <a:t>nights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23" name="Google Shape;320;p15">
            <a:extLst>
              <a:ext uri="{FF2B5EF4-FFF2-40B4-BE49-F238E27FC236}">
                <a16:creationId xmlns:a16="http://schemas.microsoft.com/office/drawing/2014/main" id="{743E8B4D-1D69-CE69-7F2C-A8E0F2BAF34B}"/>
              </a:ext>
            </a:extLst>
          </p:cNvPr>
          <p:cNvSpPr txBox="1"/>
          <p:nvPr/>
        </p:nvSpPr>
        <p:spPr>
          <a:xfrm>
            <a:off x="8383256" y="4074027"/>
            <a:ext cx="100479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3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Jumble" panose="02000503000000020004" pitchFamily="2" charset="0"/>
                <a:ea typeface="Poppins"/>
                <a:cs typeface="Poppins"/>
                <a:sym typeface="Poppins"/>
              </a:rPr>
              <a:t>36%</a:t>
            </a:r>
            <a:endParaRPr kumimoji="0" sz="30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umble" panose="02000503000000020004" pitchFamily="2" charset="0"/>
              <a:cs typeface="Arial"/>
              <a:sym typeface="Arial"/>
            </a:endParaRPr>
          </a:p>
        </p:txBody>
      </p:sp>
      <p:sp>
        <p:nvSpPr>
          <p:cNvPr id="125" name="Google Shape;320;p15">
            <a:extLst>
              <a:ext uri="{FF2B5EF4-FFF2-40B4-BE49-F238E27FC236}">
                <a16:creationId xmlns:a16="http://schemas.microsoft.com/office/drawing/2014/main" id="{59E4EEFF-142D-F0E2-2036-00729E650EB9}"/>
              </a:ext>
            </a:extLst>
          </p:cNvPr>
          <p:cNvSpPr txBox="1"/>
          <p:nvPr/>
        </p:nvSpPr>
        <p:spPr>
          <a:xfrm>
            <a:off x="9450413" y="3498074"/>
            <a:ext cx="144965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500" b="1" i="0" u="none" strike="noStrike" kern="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Poppins"/>
                <a:cs typeface="Poppins"/>
              </a:defRPr>
            </a:lvl1pPr>
          </a:lstStyle>
          <a:p>
            <a:r>
              <a:rPr lang="fr-FR" sz="2000" dirty="0">
                <a:sym typeface="Poppins"/>
              </a:rPr>
              <a:t>7-13 </a:t>
            </a:r>
            <a:r>
              <a:rPr lang="fr-FR" sz="2000" dirty="0" err="1">
                <a:sym typeface="Poppins"/>
              </a:rPr>
              <a:t>nights</a:t>
            </a:r>
            <a:endParaRPr lang="fr-FR" sz="2000" dirty="0">
              <a:sym typeface="Arial"/>
            </a:endParaRPr>
          </a:p>
        </p:txBody>
      </p:sp>
      <p:sp>
        <p:nvSpPr>
          <p:cNvPr id="126" name="Google Shape;320;p15">
            <a:extLst>
              <a:ext uri="{FF2B5EF4-FFF2-40B4-BE49-F238E27FC236}">
                <a16:creationId xmlns:a16="http://schemas.microsoft.com/office/drawing/2014/main" id="{4D1CB661-2E9C-487C-EBA9-ACEF2810A7F3}"/>
              </a:ext>
            </a:extLst>
          </p:cNvPr>
          <p:cNvSpPr txBox="1"/>
          <p:nvPr/>
        </p:nvSpPr>
        <p:spPr>
          <a:xfrm>
            <a:off x="8383256" y="3421130"/>
            <a:ext cx="100479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3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Jumble" panose="02000503000000020004" pitchFamily="2" charset="0"/>
                <a:ea typeface="Poppins"/>
                <a:cs typeface="Poppins"/>
                <a:sym typeface="Poppins"/>
              </a:rPr>
              <a:t>39%</a:t>
            </a:r>
            <a:endParaRPr kumimoji="0" sz="30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umble" panose="02000503000000020004" pitchFamily="2" charset="0"/>
              <a:cs typeface="Arial"/>
              <a:sym typeface="Arial"/>
            </a:endParaRPr>
          </a:p>
        </p:txBody>
      </p:sp>
      <p:sp>
        <p:nvSpPr>
          <p:cNvPr id="131" name="Google Shape;320;p15">
            <a:extLst>
              <a:ext uri="{FF2B5EF4-FFF2-40B4-BE49-F238E27FC236}">
                <a16:creationId xmlns:a16="http://schemas.microsoft.com/office/drawing/2014/main" id="{8ECEE92F-0A83-B89D-52FC-58A7981CB25D}"/>
              </a:ext>
            </a:extLst>
          </p:cNvPr>
          <p:cNvSpPr txBox="1"/>
          <p:nvPr/>
        </p:nvSpPr>
        <p:spPr>
          <a:xfrm>
            <a:off x="9450414" y="4803867"/>
            <a:ext cx="169808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2000" b="1" kern="0" dirty="0">
                <a:solidFill>
                  <a:srgbClr val="002060"/>
                </a:solidFill>
                <a:ea typeface="Poppins"/>
                <a:cs typeface="Poppins"/>
                <a:sym typeface="Poppins"/>
              </a:rPr>
              <a:t>21+ </a:t>
            </a:r>
            <a:r>
              <a:rPr lang="fr-FR" sz="2000" b="1" kern="0" dirty="0" err="1">
                <a:solidFill>
                  <a:srgbClr val="002060"/>
                </a:solidFill>
                <a:ea typeface="Poppins"/>
                <a:cs typeface="Poppins"/>
                <a:sym typeface="Poppins"/>
              </a:rPr>
              <a:t>nights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Poppins"/>
              <a:cs typeface="Poppins"/>
              <a:sym typeface="Poppins"/>
            </a:endParaRPr>
          </a:p>
        </p:txBody>
      </p:sp>
      <p:sp>
        <p:nvSpPr>
          <p:cNvPr id="132" name="Google Shape;320;p15">
            <a:extLst>
              <a:ext uri="{FF2B5EF4-FFF2-40B4-BE49-F238E27FC236}">
                <a16:creationId xmlns:a16="http://schemas.microsoft.com/office/drawing/2014/main" id="{3A0BAD64-5C8E-8EC7-301C-31B21C745CF6}"/>
              </a:ext>
            </a:extLst>
          </p:cNvPr>
          <p:cNvSpPr txBox="1"/>
          <p:nvPr/>
        </p:nvSpPr>
        <p:spPr>
          <a:xfrm>
            <a:off x="8383256" y="4726923"/>
            <a:ext cx="100479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3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Jumble" panose="02000503000000020004" pitchFamily="2" charset="0"/>
                <a:ea typeface="Poppins"/>
                <a:cs typeface="Poppins"/>
                <a:sym typeface="Poppins"/>
              </a:rPr>
              <a:t>9%</a:t>
            </a:r>
            <a:endParaRPr kumimoji="0" sz="30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umble" panose="02000503000000020004" pitchFamily="2" charset="0"/>
              <a:cs typeface="Arial"/>
              <a:sym typeface="Arial"/>
            </a:endParaRPr>
          </a:p>
        </p:txBody>
      </p:sp>
      <p:sp>
        <p:nvSpPr>
          <p:cNvPr id="134" name="Google Shape;320;p15">
            <a:extLst>
              <a:ext uri="{FF2B5EF4-FFF2-40B4-BE49-F238E27FC236}">
                <a16:creationId xmlns:a16="http://schemas.microsoft.com/office/drawing/2014/main" id="{2C136612-3761-8AF9-CF90-B7B838E9AC43}"/>
              </a:ext>
            </a:extLst>
          </p:cNvPr>
          <p:cNvSpPr txBox="1"/>
          <p:nvPr/>
        </p:nvSpPr>
        <p:spPr>
          <a:xfrm>
            <a:off x="9450414" y="2847245"/>
            <a:ext cx="141553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Poppins"/>
                <a:cs typeface="Poppins"/>
                <a:sym typeface="Poppins"/>
              </a:rPr>
              <a:t>1-6 </a:t>
            </a: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Poppins"/>
                <a:cs typeface="Poppins"/>
                <a:sym typeface="Poppins"/>
              </a:rPr>
              <a:t>nights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35" name="Google Shape;320;p15">
            <a:extLst>
              <a:ext uri="{FF2B5EF4-FFF2-40B4-BE49-F238E27FC236}">
                <a16:creationId xmlns:a16="http://schemas.microsoft.com/office/drawing/2014/main" id="{6DC4EE53-B3AF-8989-DE96-E328FA171598}"/>
              </a:ext>
            </a:extLst>
          </p:cNvPr>
          <p:cNvSpPr txBox="1"/>
          <p:nvPr/>
        </p:nvSpPr>
        <p:spPr>
          <a:xfrm>
            <a:off x="8383256" y="2768233"/>
            <a:ext cx="104255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30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Jumble" panose="02000503000000020004" pitchFamily="2" charset="0"/>
                <a:ea typeface="Poppins"/>
                <a:cs typeface="Poppins"/>
                <a:sym typeface="Poppins"/>
              </a:rPr>
              <a:t>16%</a:t>
            </a:r>
            <a:endParaRPr kumimoji="0" sz="30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Jumble" panose="02000503000000020004" pitchFamily="2" charset="0"/>
              <a:cs typeface="Arial"/>
              <a:sym typeface="Arial"/>
            </a:endParaRPr>
          </a:p>
        </p:txBody>
      </p:sp>
      <p:pic>
        <p:nvPicPr>
          <p:cNvPr id="139" name="Graphique 138" descr="Scène de désert contour">
            <a:extLst>
              <a:ext uri="{FF2B5EF4-FFF2-40B4-BE49-F238E27FC236}">
                <a16:creationId xmlns:a16="http://schemas.microsoft.com/office/drawing/2014/main" id="{C8958D8A-FD25-6DE1-9B3D-8DBFA5B3C3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87240" y="1170330"/>
            <a:ext cx="783668" cy="783668"/>
          </a:xfrm>
          <a:prstGeom prst="rect">
            <a:avLst/>
          </a:prstGeom>
        </p:spPr>
      </p:pic>
      <p:pic>
        <p:nvPicPr>
          <p:cNvPr id="141" name="Graphique 140" descr="Homme et femme contour">
            <a:extLst>
              <a:ext uri="{FF2B5EF4-FFF2-40B4-BE49-F238E27FC236}">
                <a16:creationId xmlns:a16="http://schemas.microsoft.com/office/drawing/2014/main" id="{56CC19B5-EB20-011B-FE28-892C2CBF8B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03720" y="1186207"/>
            <a:ext cx="788531" cy="788531"/>
          </a:xfrm>
          <a:prstGeom prst="rect">
            <a:avLst/>
          </a:prstGeom>
        </p:spPr>
      </p:pic>
      <p:pic>
        <p:nvPicPr>
          <p:cNvPr id="143" name="Graphique 142" descr="Calendrier journalier contour">
            <a:extLst>
              <a:ext uri="{FF2B5EF4-FFF2-40B4-BE49-F238E27FC236}">
                <a16:creationId xmlns:a16="http://schemas.microsoft.com/office/drawing/2014/main" id="{99FAFB97-6F27-F58F-105E-572ADAE3F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01043" y="1186209"/>
            <a:ext cx="788530" cy="78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59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rsonnalisé 1">
      <a:dk1>
        <a:sysClr val="windowText" lastClr="000000"/>
      </a:dk1>
      <a:lt1>
        <a:sysClr val="window" lastClr="FFFFFF"/>
      </a:lt1>
      <a:dk2>
        <a:srgbClr val="44546A"/>
      </a:dk2>
      <a:lt2>
        <a:srgbClr val="FFC000"/>
      </a:lt2>
      <a:accent1>
        <a:srgbClr val="5B9BD5"/>
      </a:accent1>
      <a:accent2>
        <a:srgbClr val="FFC000"/>
      </a:accent2>
      <a:accent3>
        <a:srgbClr val="FFC00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ersonnalisé 4">
      <a:dk1>
        <a:sysClr val="windowText" lastClr="000000"/>
      </a:dk1>
      <a:lt1>
        <a:sysClr val="window" lastClr="FFFFFF"/>
      </a:lt1>
      <a:dk2>
        <a:srgbClr val="44546A"/>
      </a:dk2>
      <a:lt2>
        <a:srgbClr val="FFFFFF"/>
      </a:lt2>
      <a:accent1>
        <a:srgbClr val="5B9BD5"/>
      </a:accent1>
      <a:accent2>
        <a:srgbClr val="FFC000"/>
      </a:accent2>
      <a:accent3>
        <a:srgbClr val="00206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nalisé 1">
    <a:dk1>
      <a:sysClr val="windowText" lastClr="000000"/>
    </a:dk1>
    <a:lt1>
      <a:sysClr val="window" lastClr="FFFFFF"/>
    </a:lt1>
    <a:dk2>
      <a:srgbClr val="44546A"/>
    </a:dk2>
    <a:lt2>
      <a:srgbClr val="FFC000"/>
    </a:lt2>
    <a:accent1>
      <a:srgbClr val="5B9BD5"/>
    </a:accent1>
    <a:accent2>
      <a:srgbClr val="FFC000"/>
    </a:accent2>
    <a:accent3>
      <a:srgbClr val="FFC000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2467</Words>
  <Application>Microsoft Office PowerPoint</Application>
  <PresentationFormat>Widescreen</PresentationFormat>
  <Paragraphs>477</Paragraphs>
  <Slides>40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Arial</vt:lpstr>
      <vt:lpstr>Bahnschrift SemiBold Condensed</vt:lpstr>
      <vt:lpstr>Biome</vt:lpstr>
      <vt:lpstr>Calibri</vt:lpstr>
      <vt:lpstr>Calibri Light</vt:lpstr>
      <vt:lpstr>Candara</vt:lpstr>
      <vt:lpstr>Gadugi</vt:lpstr>
      <vt:lpstr>Gill Sans Nova Cond XBd</vt:lpstr>
      <vt:lpstr>Jumble</vt:lpstr>
      <vt:lpstr>Meiryo</vt:lpstr>
      <vt:lpstr>Poppins</vt:lpstr>
      <vt:lpstr>Times New Roman</vt:lpstr>
      <vt:lpstr>Wingdings</vt:lpstr>
      <vt:lpstr>Office Theme</vt:lpstr>
      <vt:lpstr>1_Office Theme</vt:lpstr>
      <vt:lpstr>PowerPoint Presentation</vt:lpstr>
      <vt:lpstr>COUNTRY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TRADE ACHIEVEMENTS &amp;  ACTIVITIES</vt:lpstr>
      <vt:lpstr>PowerPoint Presentation</vt:lpstr>
      <vt:lpstr>TRADE ACTIVITIES: NEWSLETTERS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 ACHIEVEMENTS &amp; 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TRADE &amp; MEDIA 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Kiva Couchon</dc:creator>
  <cp:lastModifiedBy>Kimberly Todd</cp:lastModifiedBy>
  <cp:revision>122</cp:revision>
  <dcterms:created xsi:type="dcterms:W3CDTF">2022-04-06T17:45:07Z</dcterms:created>
  <dcterms:modified xsi:type="dcterms:W3CDTF">2023-10-03T13:57:25Z</dcterms:modified>
</cp:coreProperties>
</file>