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84" r:id="rId2"/>
    <p:sldId id="2615" r:id="rId3"/>
    <p:sldId id="2599" r:id="rId4"/>
    <p:sldId id="261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AA83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46DD6-6398-4013-A249-4C4EF568D146}" v="44" dt="2023-07-04T22:08:12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1"/>
    <p:restoredTop sz="96327"/>
  </p:normalViewPr>
  <p:slideViewPr>
    <p:cSldViewPr snapToGrid="0" snapToObjects="1">
      <p:cViewPr varScale="1">
        <p:scale>
          <a:sx n="74" d="100"/>
          <a:sy n="74" d="100"/>
        </p:scale>
        <p:origin x="1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4A2DA-2D92-F74A-AAC7-CB6C1E5F8D14}" type="datetimeFigureOut">
              <a:rPr lang="en-CA" smtClean="0"/>
              <a:t>2023-10-06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BB635-C90F-9741-92E8-53299540E9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879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BB635-C90F-9741-92E8-53299540E90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77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06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66B2-9F63-C221-DD86-A329780C5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4E2FB-BC3A-413D-38C5-D68E466A2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8D967-2B22-7197-C104-1879AE6F4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F3C8-BACF-7840-9174-8C4798E9A77B}" type="datetimeFigureOut">
              <a:rPr lang="en-CA" smtClean="0"/>
              <a:t>2023-10-06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CE312-34B9-92EC-3383-EB2E3ADE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83D8B-1995-9C80-E74E-1C4E5824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E0E-2979-DD42-B190-662FD043AF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79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A87F-CF9D-701D-CD76-4AE2465D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D2783-2E42-CB3B-2DEE-5113C0B1A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DDA25-A144-B4B1-769C-86969972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F3C8-BACF-7840-9174-8C4798E9A77B}" type="datetimeFigureOut">
              <a:rPr lang="en-CA" smtClean="0"/>
              <a:t>2023-10-06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891C9-1D85-5F9D-FA91-BF0AAEAF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4F974-9346-4E85-98C8-FE7AE749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E0E-2979-DD42-B190-662FD043AF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40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F3D0E-7D80-D2A4-8CDE-8E94916FBF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0A1B0-558D-5901-CBF2-7A044A6BB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56995-A531-F3DC-9F4C-7F518AC3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F3C8-BACF-7840-9174-8C4798E9A77B}" type="datetimeFigureOut">
              <a:rPr lang="en-CA" smtClean="0"/>
              <a:t>2023-10-06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58A3D-1585-C6C9-2FBE-751D9321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77D61-1222-D9E6-006A-F0B4A920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E0E-2979-DD42-B190-662FD043AF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77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1CC2-409A-7370-E0CC-D56357CC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8D309-12DA-5EC2-0FD7-6AF1DC22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EA8A1-A0F5-911C-B90A-4957FDC5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F3C8-BACF-7840-9174-8C4798E9A77B}" type="datetimeFigureOut">
              <a:rPr lang="en-CA" smtClean="0"/>
              <a:t>2023-10-06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14677-7B0C-98B4-8885-FB4933BA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82E26-BC61-8257-FB77-BC2CB874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E0E-2979-DD42-B190-662FD043AFB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014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78EC-6E67-1171-2D04-A3F0132E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A150C-6399-288C-5D6D-1DD23E6BF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0B7FA-039B-1AD6-4BAB-0766006B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F3C8-BACF-7840-9174-8C4798E9A77B}" type="datetimeFigureOut">
              <a:rPr lang="en-CA" smtClean="0"/>
              <a:t>2023-10-06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DBB3F-5E6F-BFCB-BEF4-19730E1B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9DB66-471E-5FE5-F894-5A4A1F80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E0E-2979-DD42-B190-662FD043AF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69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9CFF-8CD7-D449-0340-9F934127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1A8C-96D4-BF53-67A2-F0CD3371D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64EF1-35C2-609F-C47D-8CBAB24CF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F61DC-77B4-2049-B5C6-A69DF727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F3C8-BACF-7840-9174-8C4798E9A77B}" type="datetimeFigureOut">
              <a:rPr lang="en-CA" smtClean="0"/>
              <a:t>2023-10-06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EA187-35B3-4E9D-2573-C8DC122B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E10DA-E2AD-DB4D-B8D7-847980B2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E0E-2979-DD42-B190-662FD043AF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739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4950F-9482-C3AA-38DD-74A6185E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8500F-B17F-1178-8259-629DCBC57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C1E14-DC41-B761-F56D-1736DB43C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A3DE7-CD82-0F62-C99B-BFF39BB49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356EB-405F-FF58-EB6A-09BB4A48C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3FFE4-E7F5-BBB4-5E59-A53B4DBC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F3C8-BACF-7840-9174-8C4798E9A77B}" type="datetimeFigureOut">
              <a:rPr lang="en-CA" smtClean="0"/>
              <a:t>2023-10-06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B7705B-3592-96C2-FBC4-8E0D1A04B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C0ACF-512A-E740-E2B7-35373E8F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E0E-2979-DD42-B190-662FD043AF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197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2F7F-6CC2-8B31-45A3-3EE9AF31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39395-992E-2102-BB42-B191E4FA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F3C8-BACF-7840-9174-8C4798E9A77B}" type="datetimeFigureOut">
              <a:rPr lang="en-CA" smtClean="0"/>
              <a:t>2023-10-06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4EBB2-82BD-B5DD-9D38-375C3CB9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E5DB6-B2CC-7DCF-BA6A-7C7A3025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E0E-2979-DD42-B190-662FD043AF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82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8F0F9-5E10-E6AD-DDBA-FF4ED7C9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F3C8-BACF-7840-9174-8C4798E9A77B}" type="datetimeFigureOut">
              <a:rPr lang="en-CA" smtClean="0"/>
              <a:t>2023-10-06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665A6-3B64-5F2C-02DF-8BF33F28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AF829-10DC-AE69-4AAC-5A0A00EB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E0E-2979-DD42-B190-662FD043AF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526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A5DF-792F-2090-DCD8-A0CE1476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08FC7-3BC4-942F-75DF-A473A18D5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DAE72-D225-AFE5-D168-773015B7F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1F6CC-4A91-62B8-15DF-2CE65BFE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F3C8-BACF-7840-9174-8C4798E9A77B}" type="datetimeFigureOut">
              <a:rPr lang="en-CA" smtClean="0"/>
              <a:t>2023-10-06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169C3-1734-9657-6EE0-03290FCC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0ABEB-C08C-55BF-4A4E-BF5AD49D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E0E-2979-DD42-B190-662FD043AF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80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C607E-E8A6-E5A4-BAEF-BEA59A04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1D841-2181-F48F-97B8-28C792FA5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74615-670A-5831-6EDA-1496A6A22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925DC-01F1-936E-D447-46E7C442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F3C8-BACF-7840-9174-8C4798E9A77B}" type="datetimeFigureOut">
              <a:rPr lang="en-CA" smtClean="0"/>
              <a:t>2023-10-06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9EB49-14F7-6933-DB43-F3BE0DBE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B9EB1-7FBF-4F2A-B797-A14C6B6A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E0E-2979-DD42-B190-662FD043AF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32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02AA44-9BE3-6EB9-60F3-A7AA0DE6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9765A-54A9-59ED-F0EC-56D62C6E6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45A6C-5911-0998-CCED-C6DF0F019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F3C8-BACF-7840-9174-8C4798E9A77B}" type="datetimeFigureOut">
              <a:rPr lang="en-CA" smtClean="0"/>
              <a:t>2023-10-06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27202-8F26-BA78-AF90-B3547667C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02B45-13BC-584F-5CF7-A959238E8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3E0E-2979-DD42-B190-662FD043AFB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1744F111-1EDE-5457-ED01-652A8D3429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00206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 sz="4300">
                <a:solidFill>
                  <a:srgbClr val="7F7F7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04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8083" cy="6858000"/>
          </a:xfrm>
          <a:prstGeom prst="rect">
            <a:avLst/>
          </a:prstGeom>
          <a:noFill/>
          <a:ln>
            <a:solidFill>
              <a:srgbClr val="FAA839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E93D485-EDEF-0CB8-FBA2-3EEC6026A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6467" y="4615799"/>
            <a:ext cx="8386233" cy="1692403"/>
          </a:xfrm>
          <a:solidFill>
            <a:srgbClr val="D9D9D9">
              <a:alpha val="47843"/>
            </a:srgb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CA" sz="3800" b="1" dirty="0">
                <a:solidFill>
                  <a:srgbClr val="002060"/>
                </a:solidFill>
                <a:latin typeface="Playfair Display Bold Roman" pitchFamily="2" charset="0"/>
                <a:sym typeface="Helvetica" pitchFamily="2" charset="0"/>
              </a:rPr>
              <a:t>FY23 </a:t>
            </a:r>
            <a:r>
              <a:rPr lang="en-CA" sz="3800" b="1" dirty="0" smtClean="0">
                <a:solidFill>
                  <a:srgbClr val="002060"/>
                </a:solidFill>
                <a:latin typeface="Playfair Display Bold Roman" pitchFamily="2" charset="0"/>
                <a:sym typeface="Helvetica" pitchFamily="2" charset="0"/>
              </a:rPr>
              <a:t>US/Domestic Market </a:t>
            </a:r>
            <a:endParaRPr lang="en-CA" sz="3800" b="1" dirty="0">
              <a:solidFill>
                <a:srgbClr val="002060"/>
              </a:solidFill>
              <a:latin typeface="Playfair Display Bold Roman" pitchFamily="2" charset="0"/>
              <a:sym typeface="Helvetica" pitchFamily="2" charset="0"/>
            </a:endParaRPr>
          </a:p>
          <a:p>
            <a:r>
              <a:rPr lang="en-CA" sz="3800" b="1" dirty="0">
                <a:solidFill>
                  <a:srgbClr val="002060"/>
                </a:solidFill>
                <a:latin typeface="Playfair Display Bold Roman" pitchFamily="2" charset="0"/>
                <a:sym typeface="Helvetica" pitchFamily="2" charset="0"/>
              </a:rPr>
              <a:t>GCOT ’23</a:t>
            </a:r>
          </a:p>
          <a:p>
            <a:r>
              <a:rPr lang="en-CA" sz="3800" b="1" dirty="0">
                <a:solidFill>
                  <a:srgbClr val="002060"/>
                </a:solidFill>
                <a:latin typeface="Playfair Display Bold Roman" pitchFamily="2" charset="0"/>
                <a:sym typeface="Helvetica" pitchFamily="2" charset="0"/>
              </a:rPr>
              <a:t>July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0E85-4BCE-CCCF-E62E-BFF28FD3DB13}"/>
              </a:ext>
            </a:extLst>
          </p:cNvPr>
          <p:cNvSpPr txBox="1">
            <a:spLocks/>
          </p:cNvSpPr>
          <p:nvPr/>
        </p:nvSpPr>
        <p:spPr>
          <a:xfrm>
            <a:off x="146786" y="1609860"/>
            <a:ext cx="3575958" cy="45589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400" dirty="0">
                <a:latin typeface="Work Sans Regular Roman" pitchFamily="2" charset="0"/>
                <a:sym typeface="Helvetica" pitchFamily="2" charset="0"/>
              </a:rPr>
              <a:t>Total Impressions:</a:t>
            </a:r>
          </a:p>
          <a:p>
            <a:pPr algn="ctr"/>
            <a:r>
              <a:rPr lang="en-CA" sz="2800" b="1" kern="1200" dirty="0" smtClean="0">
                <a:solidFill>
                  <a:schemeClr val="tx1"/>
                </a:solidFill>
                <a:latin typeface="Work Sans Bold Roman" pitchFamily="2" charset="0"/>
                <a:ea typeface="+mj-ea"/>
                <a:cs typeface="+mj-cs"/>
              </a:rPr>
              <a:t>3,524,807,616</a:t>
            </a:r>
            <a:r>
              <a:rPr lang="en-CA" sz="2400" b="1" dirty="0">
                <a:latin typeface="Work Sans Bold Roman" pitchFamily="2" charset="0"/>
                <a:sym typeface="Helvetica" pitchFamily="2" charset="0"/>
              </a:rPr>
              <a:t/>
            </a:r>
            <a:br>
              <a:rPr lang="en-CA" sz="2400" b="1" dirty="0">
                <a:latin typeface="Work Sans Bold Roman" pitchFamily="2" charset="0"/>
                <a:sym typeface="Helvetica" pitchFamily="2" charset="0"/>
              </a:rPr>
            </a:br>
            <a:r>
              <a:rPr lang="en-CA" sz="2400" dirty="0">
                <a:latin typeface="Work Sans Regular Roman" pitchFamily="2" charset="0"/>
                <a:sym typeface="Helvetica" pitchFamily="2" charset="0"/>
              </a:rPr>
              <a:t/>
            </a:r>
            <a:br>
              <a:rPr lang="en-CA" sz="2400" dirty="0">
                <a:latin typeface="Work Sans Regular Roman" pitchFamily="2" charset="0"/>
                <a:sym typeface="Helvetica" pitchFamily="2" charset="0"/>
              </a:rPr>
            </a:br>
            <a:r>
              <a:rPr lang="en-CA" sz="2400" dirty="0">
                <a:latin typeface="Work Sans Regular Roman" pitchFamily="2" charset="0"/>
                <a:sym typeface="Helvetica" pitchFamily="2" charset="0"/>
              </a:rPr>
              <a:t>Total Ad Value: </a:t>
            </a:r>
            <a:r>
              <a:rPr lang="en-CA" sz="2800" b="1" dirty="0" smtClean="0">
                <a:latin typeface="Work Sans Bold Roman" pitchFamily="2" charset="0"/>
                <a:sym typeface="Helvetica" pitchFamily="2" charset="0"/>
              </a:rPr>
              <a:t>$</a:t>
            </a:r>
            <a:r>
              <a:rPr lang="en-CA" sz="28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466,880,839</a:t>
            </a:r>
            <a:endParaRPr lang="en-CA" sz="2800" b="1" dirty="0">
              <a:latin typeface="Work Sans Bold Roman" pitchFamily="2" charset="0"/>
              <a:sym typeface="Helvetica" pitchFamily="2" charset="0"/>
            </a:endParaRPr>
          </a:p>
          <a:p>
            <a:pPr algn="ctr"/>
            <a:endParaRPr lang="en-CA" sz="2400" b="1" dirty="0">
              <a:latin typeface="Work Sans Bold Roman" pitchFamily="2" charset="0"/>
              <a:sym typeface="Helvetica" pitchFamily="2" charset="0"/>
            </a:endParaRPr>
          </a:p>
          <a:p>
            <a:pPr algn="ctr"/>
            <a:r>
              <a:rPr lang="en-CA" sz="2400" dirty="0">
                <a:latin typeface="Work Sans Regular Roman" pitchFamily="2" charset="0"/>
                <a:sym typeface="Helvetica" pitchFamily="2" charset="0"/>
              </a:rPr>
              <a:t>Total Articles Generated:</a:t>
            </a:r>
          </a:p>
          <a:p>
            <a:pPr algn="ctr"/>
            <a:r>
              <a:rPr lang="en-CA" sz="2800" b="1" dirty="0" smtClean="0">
                <a:latin typeface="Work Sans Bold Roman" pitchFamily="2" charset="0"/>
                <a:sym typeface="Helvetica" pitchFamily="2" charset="0"/>
              </a:rPr>
              <a:t>157</a:t>
            </a:r>
            <a:endParaRPr lang="en-CA" sz="2800" b="1" dirty="0">
              <a:latin typeface="Work Sans Bold Roman" pitchFamily="2" charset="0"/>
              <a:sym typeface="Helvetica" pitchFamily="2" charset="0"/>
            </a:endParaRPr>
          </a:p>
          <a:p>
            <a:pPr algn="ctr"/>
            <a:endParaRPr lang="en-CA" sz="3100" b="1" dirty="0">
              <a:latin typeface="Work Sans Bold Roman" pitchFamily="2" charset="0"/>
              <a:sym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BDE85-1F0F-5D60-6BA1-908FD9808444}"/>
              </a:ext>
            </a:extLst>
          </p:cNvPr>
          <p:cNvSpPr txBox="1"/>
          <p:nvPr/>
        </p:nvSpPr>
        <p:spPr>
          <a:xfrm>
            <a:off x="1934765" y="0"/>
            <a:ext cx="832246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dirty="0">
                <a:solidFill>
                  <a:srgbClr val="002060"/>
                </a:solidFill>
                <a:latin typeface="Playfair Display Bold Roman" pitchFamily="2" charset="0"/>
                <a:sym typeface="Helvetica" pitchFamily="2" charset="0"/>
              </a:rPr>
              <a:t>Earned Media: </a:t>
            </a:r>
            <a:endParaRPr lang="en-CA" sz="4400" b="1" dirty="0" smtClean="0">
              <a:solidFill>
                <a:srgbClr val="002060"/>
              </a:solidFill>
              <a:latin typeface="Playfair Display Bold Roman" pitchFamily="2" charset="0"/>
              <a:sym typeface="Helvetica" pitchFamily="2" charset="0"/>
            </a:endParaRPr>
          </a:p>
          <a:p>
            <a:pPr algn="ctr"/>
            <a:r>
              <a:rPr lang="en-CA" sz="4400" b="1" dirty="0" smtClean="0">
                <a:solidFill>
                  <a:srgbClr val="002060"/>
                </a:solidFill>
                <a:latin typeface="Playfair Display Bold Roman" pitchFamily="2" charset="0"/>
                <a:sym typeface="Helvetica" pitchFamily="2" charset="0"/>
              </a:rPr>
              <a:t>July 2022-June </a:t>
            </a:r>
            <a:r>
              <a:rPr lang="en-CA" sz="4400" b="1" dirty="0">
                <a:solidFill>
                  <a:srgbClr val="002060"/>
                </a:solidFill>
                <a:latin typeface="Playfair Display Bold Roman" pitchFamily="2" charset="0"/>
                <a:sym typeface="Helvetica" pitchFamily="2" charset="0"/>
              </a:rPr>
              <a:t>2023 </a:t>
            </a:r>
            <a:endParaRPr lang="en-CA" sz="4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A9D83-F7A2-A625-6FF9-AAFC9700FB0D}"/>
              </a:ext>
            </a:extLst>
          </p:cNvPr>
          <p:cNvSpPr txBox="1">
            <a:spLocks/>
          </p:cNvSpPr>
          <p:nvPr/>
        </p:nvSpPr>
        <p:spPr>
          <a:xfrm>
            <a:off x="3788230" y="1609860"/>
            <a:ext cx="8280543" cy="4839925"/>
          </a:xfrm>
          <a:prstGeom prst="rect">
            <a:avLst/>
          </a:prstGeom>
        </p:spPr>
        <p:txBody>
          <a:bodyPr numCol="2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u="sng" dirty="0">
                <a:latin typeface="Work Sans Regular Roman" pitchFamily="2" charset="0"/>
                <a:sym typeface="Helvetica" pitchFamily="2" charset="0"/>
              </a:rPr>
              <a:t>Top-Tier Media Coverage Includes: </a:t>
            </a:r>
          </a:p>
          <a:p>
            <a:pPr marL="1714500" lvl="3" indent="-342900" algn="ctr">
              <a:buFont typeface="Arial" panose="020B0604020202020204" pitchFamily="34" charset="0"/>
              <a:buChar char="•"/>
            </a:pPr>
            <a:r>
              <a:rPr lang="en-CA" sz="100" b="1" dirty="0">
                <a:latin typeface="WORK SANS SEMIBOLD ROMAN" pitchFamily="2" charset="77"/>
                <a:ea typeface="+mn-ea"/>
                <a:cs typeface="+mn-cs"/>
                <a:sym typeface="Helvetica" pitchFamily="2" charset="0"/>
              </a:rPr>
              <a:t>The Globe &amp; Mail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>
                <a:latin typeface="WORK SANS SEMIBOLD ROMAN" pitchFamily="2" charset="77"/>
                <a:sym typeface="Helvetica" pitchFamily="2" charset="0"/>
              </a:rPr>
              <a:t>AARP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>
                <a:latin typeface="WORK SANS SEMIBOLD ROMAN" pitchFamily="2" charset="77"/>
                <a:sym typeface="Helvetica" pitchFamily="2" charset="0"/>
              </a:rPr>
              <a:t>Boston Globe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 smtClean="0">
                <a:latin typeface="WORK SANS SEMIBOLD ROMAN" pitchFamily="2" charset="77"/>
                <a:sym typeface="Helvetica" pitchFamily="2" charset="0"/>
              </a:rPr>
              <a:t>Brides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 err="1" smtClean="0">
                <a:latin typeface="WORK SANS SEMIBOLD ROMAN" pitchFamily="2" charset="77"/>
                <a:sym typeface="Helvetica" pitchFamily="2" charset="0"/>
              </a:rPr>
              <a:t>Conde</a:t>
            </a:r>
            <a:r>
              <a:rPr lang="en-CA" sz="2000" b="1" i="1" dirty="0" smtClean="0">
                <a:latin typeface="WORK SANS SEMIBOLD ROMAN" pitchFamily="2" charset="77"/>
                <a:sym typeface="Helvetica" pitchFamily="2" charset="0"/>
              </a:rPr>
              <a:t> Nast Traveler</a:t>
            </a:r>
            <a:endParaRPr lang="en-CA" sz="2000" b="1" i="1" dirty="0">
              <a:latin typeface="WORK SANS SEMIBOLD ROMAN" pitchFamily="2" charset="77"/>
              <a:sym typeface="Helvetica" pitchFamily="2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>
                <a:latin typeface="WORK SANS SEMIBOLD ROMAN" pitchFamily="2" charset="77"/>
                <a:sym typeface="Helvetica" pitchFamily="2" charset="0"/>
              </a:rPr>
              <a:t>Daily Beast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 err="1">
                <a:latin typeface="WORK SANS SEMIBOLD ROMAN" pitchFamily="2" charset="77"/>
                <a:sym typeface="Helvetica" pitchFamily="2" charset="0"/>
              </a:rPr>
              <a:t>Fodor’s</a:t>
            </a:r>
            <a:r>
              <a:rPr lang="en-CA" sz="2000" b="1" i="1" dirty="0">
                <a:latin typeface="WORK SANS SEMIBOLD ROMAN" pitchFamily="2" charset="77"/>
                <a:sym typeface="Helvetica" pitchFamily="2" charset="0"/>
              </a:rPr>
              <a:t> </a:t>
            </a:r>
            <a:endParaRPr lang="en-CA" sz="2000" b="1" i="1" dirty="0" smtClean="0">
              <a:latin typeface="WORK SANS SEMIBOLD ROMAN" pitchFamily="2" charset="77"/>
              <a:sym typeface="Helvetica" pitchFamily="2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 smtClean="0">
                <a:latin typeface="WORK SANS SEMIBOLD ROMAN" pitchFamily="2" charset="77"/>
                <a:sym typeface="Helvetica" pitchFamily="2" charset="0"/>
              </a:rPr>
              <a:t>Food &amp; Wine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 smtClean="0">
                <a:latin typeface="WORK SANS SEMIBOLD ROMAN" pitchFamily="2" charset="77"/>
                <a:sym typeface="Helvetica" pitchFamily="2" charset="0"/>
              </a:rPr>
              <a:t>MSN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 smtClean="0">
                <a:latin typeface="WORK SANS SEMIBOLD ROMAN" pitchFamily="2" charset="77"/>
                <a:sym typeface="Helvetica" pitchFamily="2" charset="0"/>
              </a:rPr>
              <a:t>Men’s Journal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 smtClean="0">
                <a:latin typeface="WORK SANS SEMIBOLD ROMAN" pitchFamily="2" charset="77"/>
                <a:sym typeface="Helvetica" pitchFamily="2" charset="0"/>
              </a:rPr>
              <a:t>National Geographic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 smtClean="0">
                <a:latin typeface="WORK SANS SEMIBOLD ROMAN" pitchFamily="2" charset="77"/>
                <a:sym typeface="Helvetica" pitchFamily="2" charset="0"/>
              </a:rPr>
              <a:t>Newsweek</a:t>
            </a:r>
            <a:endParaRPr lang="en-CA" sz="2000" b="1" i="1" dirty="0">
              <a:latin typeface="WORK SANS SEMIBOLD ROMAN" pitchFamily="2" charset="77"/>
              <a:sym typeface="Helvetica" pitchFamily="2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CA" sz="2000" b="1" i="1" dirty="0" smtClean="0">
              <a:latin typeface="WORK SANS SEMIBOLD ROMAN" pitchFamily="2" charset="77"/>
              <a:sym typeface="Helvetica" pitchFamily="2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CA" sz="2000" b="1" i="1" dirty="0">
              <a:latin typeface="WORK SANS SEMIBOLD ROMAN" pitchFamily="2" charset="77"/>
              <a:sym typeface="Helvetica" pitchFamily="2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 smtClean="0">
                <a:latin typeface="WORK SANS SEMIBOLD ROMAN" pitchFamily="2" charset="77"/>
                <a:sym typeface="Helvetica" pitchFamily="2" charset="0"/>
              </a:rPr>
              <a:t>Paste Magazine</a:t>
            </a:r>
            <a:endParaRPr lang="en-CA" sz="2000" b="1" i="1" dirty="0">
              <a:latin typeface="WORK SANS SEMIBOLD ROMAN" pitchFamily="2" charset="77"/>
              <a:sym typeface="Helvetica" pitchFamily="2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 smtClean="0">
                <a:latin typeface="WORK SANS SEMIBOLD ROMAN" pitchFamily="2" charset="77"/>
                <a:sym typeface="Helvetica" pitchFamily="2" charset="0"/>
              </a:rPr>
              <a:t>Reader’s Digest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 smtClean="0">
                <a:latin typeface="WORK SANS SEMIBOLD ROMAN" pitchFamily="2" charset="77"/>
                <a:sym typeface="Helvetica" pitchFamily="2" charset="0"/>
              </a:rPr>
              <a:t>Robb Report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 err="1" smtClean="0">
                <a:latin typeface="WORK SANS SEMIBOLD ROMAN" pitchFamily="2" charset="77"/>
                <a:sym typeface="Helvetica" pitchFamily="2" charset="0"/>
              </a:rPr>
              <a:t>Thrillist</a:t>
            </a:r>
            <a:endParaRPr lang="en-CA" sz="2000" b="1" i="1" dirty="0">
              <a:latin typeface="WORK SANS SEMIBOLD ROMAN" pitchFamily="2" charset="77"/>
              <a:sym typeface="Helvetica" pitchFamily="2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 smtClean="0">
                <a:latin typeface="WORK SANS SEMIBOLD ROMAN" pitchFamily="2" charset="77"/>
                <a:sym typeface="Helvetica" pitchFamily="2" charset="0"/>
              </a:rPr>
              <a:t>Travel Awaits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>
                <a:latin typeface="WORK SANS SEMIBOLD ROMAN" pitchFamily="2" charset="77"/>
                <a:sym typeface="Helvetica" pitchFamily="2" charset="0"/>
              </a:rPr>
              <a:t>Travel </a:t>
            </a:r>
            <a:r>
              <a:rPr lang="en-CA" sz="2000" b="1" i="1" dirty="0" smtClean="0">
                <a:latin typeface="WORK SANS SEMIBOLD ROMAN" pitchFamily="2" charset="77"/>
                <a:sym typeface="Helvetica" pitchFamily="2" charset="0"/>
              </a:rPr>
              <a:t>+ Leisure</a:t>
            </a:r>
            <a:endParaRPr lang="en-CA" sz="2000" b="1" i="1" dirty="0">
              <a:latin typeface="WORK SANS SEMIBOLD ROMAN" pitchFamily="2" charset="77"/>
              <a:sym typeface="Helvetica" pitchFamily="2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 err="1" smtClean="0">
                <a:latin typeface="WORK SANS SEMIBOLD ROMAN" pitchFamily="2" charset="77"/>
                <a:sym typeface="Helvetica" pitchFamily="2" charset="0"/>
              </a:rPr>
              <a:t>TripSavvy</a:t>
            </a:r>
            <a:endParaRPr lang="en-CA" sz="2000" b="1" i="1" dirty="0" smtClean="0">
              <a:latin typeface="WORK SANS SEMIBOLD ROMAN" pitchFamily="2" charset="77"/>
              <a:sym typeface="Helvetica" pitchFamily="2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 smtClean="0">
                <a:latin typeface="WORK SANS SEMIBOLD ROMAN" pitchFamily="2" charset="77"/>
                <a:sym typeface="Helvetica" pitchFamily="2" charset="0"/>
              </a:rPr>
              <a:t>Outdoors Wire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>
                <a:latin typeface="WORK SANS SEMIBOLD ROMAN" pitchFamily="2" charset="77"/>
                <a:sym typeface="Helvetica" pitchFamily="2" charset="0"/>
              </a:rPr>
              <a:t>USA </a:t>
            </a:r>
            <a:r>
              <a:rPr lang="en-CA" sz="2000" b="1" i="1" dirty="0" smtClean="0">
                <a:latin typeface="WORK SANS SEMIBOLD ROMAN" pitchFamily="2" charset="77"/>
                <a:sym typeface="Helvetica" pitchFamily="2" charset="0"/>
              </a:rPr>
              <a:t>Today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CA" sz="2000" b="1" i="1" dirty="0">
                <a:latin typeface="WORK SANS SEMIBOLD ROMAN" pitchFamily="2" charset="77"/>
                <a:sym typeface="Helvetica" pitchFamily="2" charset="0"/>
              </a:rPr>
              <a:t>Via</a:t>
            </a:r>
          </a:p>
          <a:p>
            <a:pPr lvl="4"/>
            <a:endParaRPr lang="en-CA" sz="2500" b="1" dirty="0">
              <a:latin typeface="WORK SANS SEMIBOLD ROMAN" pitchFamily="2" charset="77"/>
              <a:sym typeface="Helvetica" pitchFamily="2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CA" sz="2500" b="1" dirty="0" smtClean="0">
              <a:latin typeface="WORK SANS SEMIBOLD ROMAN" pitchFamily="2" charset="77"/>
              <a:sym typeface="Helvetica" pitchFamily="2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CA" sz="2500" b="1" dirty="0">
              <a:latin typeface="WORK SANS SEMIBOLD ROMAN" pitchFamily="2" charset="77"/>
              <a:sym typeface="Helvetica" pitchFamily="2" charset="0"/>
            </a:endParaRPr>
          </a:p>
          <a:p>
            <a:pPr lvl="5" algn="just"/>
            <a:endParaRPr lang="en-CA" sz="2400" b="1" dirty="0">
              <a:latin typeface="WORK SANS SEMIBOLD ROMAN" pitchFamily="2" charset="77"/>
              <a:sym typeface="Helvetica" pitchFamily="2" charset="0"/>
            </a:endParaRPr>
          </a:p>
        </p:txBody>
      </p:sp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4D0008A8-47C6-CBCB-93CC-00D151D4C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82919" y="6280546"/>
            <a:ext cx="1185862" cy="43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BD0521-86F3-4F6E-699F-78B9365AD3AE}"/>
              </a:ext>
            </a:extLst>
          </p:cNvPr>
          <p:cNvCxnSpPr>
            <a:cxnSpLocks/>
          </p:cNvCxnSpPr>
          <p:nvPr/>
        </p:nvCxnSpPr>
        <p:spPr>
          <a:xfrm>
            <a:off x="3770290" y="1446550"/>
            <a:ext cx="0" cy="3948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222" y="5849220"/>
            <a:ext cx="978515" cy="8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1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79F076-68EA-6590-E610-29C351F4446B}"/>
              </a:ext>
            </a:extLst>
          </p:cNvPr>
          <p:cNvCxnSpPr>
            <a:cxnSpLocks/>
          </p:cNvCxnSpPr>
          <p:nvPr/>
        </p:nvCxnSpPr>
        <p:spPr>
          <a:xfrm>
            <a:off x="4445417" y="1075018"/>
            <a:ext cx="0" cy="5057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1502C5F-DDB6-2B0B-A431-A9A3C41F727F}"/>
              </a:ext>
            </a:extLst>
          </p:cNvPr>
          <p:cNvSpPr txBox="1">
            <a:spLocks/>
          </p:cNvSpPr>
          <p:nvPr/>
        </p:nvSpPr>
        <p:spPr>
          <a:xfrm>
            <a:off x="5853113" y="107388"/>
            <a:ext cx="5570483" cy="6927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600" b="1" dirty="0">
                <a:latin typeface="Work Sans Bold Roman" pitchFamily="2" charset="0"/>
                <a:sym typeface="Helvetica" pitchFamily="2" charset="0"/>
              </a:rPr>
              <a:t>Top Earned Media Articles | FY ‘22 –’23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D22E0D-EE12-AAB6-5D07-0B9882A3CFF2}"/>
              </a:ext>
            </a:extLst>
          </p:cNvPr>
          <p:cNvSpPr txBox="1"/>
          <p:nvPr/>
        </p:nvSpPr>
        <p:spPr>
          <a:xfrm>
            <a:off x="387684" y="5409518"/>
            <a:ext cx="1804736" cy="307777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Travel + Leisure </a:t>
            </a:r>
            <a:endParaRPr lang="en-US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E79BE4-E568-7596-68AA-86DD74EDAC98}"/>
              </a:ext>
            </a:extLst>
          </p:cNvPr>
          <p:cNvSpPr txBox="1"/>
          <p:nvPr/>
        </p:nvSpPr>
        <p:spPr>
          <a:xfrm>
            <a:off x="5837489" y="6546485"/>
            <a:ext cx="1541813" cy="307777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Newsweek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F33777-F5C5-5BA7-E0B6-CBDE2BEA6524}"/>
              </a:ext>
            </a:extLst>
          </p:cNvPr>
          <p:cNvSpPr txBox="1"/>
          <p:nvPr/>
        </p:nvSpPr>
        <p:spPr>
          <a:xfrm>
            <a:off x="5644750" y="3150678"/>
            <a:ext cx="1442704" cy="261610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AARP</a:t>
            </a:r>
            <a:endParaRPr lang="en-US" sz="11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3FDD59-9AB2-C031-654D-FC96AFE5EEE8}"/>
              </a:ext>
            </a:extLst>
          </p:cNvPr>
          <p:cNvSpPr txBox="1"/>
          <p:nvPr/>
        </p:nvSpPr>
        <p:spPr>
          <a:xfrm>
            <a:off x="9323796" y="3345446"/>
            <a:ext cx="1455300" cy="261610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/>
              <a:t>Thrillist</a:t>
            </a:r>
            <a:r>
              <a:rPr lang="en-US" sz="1100" b="1" dirty="0" smtClean="0"/>
              <a:t> </a:t>
            </a:r>
            <a:endParaRPr lang="en-US" sz="11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DC381D-F285-1A54-5902-7BEDA8364054}"/>
              </a:ext>
            </a:extLst>
          </p:cNvPr>
          <p:cNvSpPr txBox="1"/>
          <p:nvPr/>
        </p:nvSpPr>
        <p:spPr>
          <a:xfrm>
            <a:off x="9078904" y="6453427"/>
            <a:ext cx="1975034" cy="246221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Fodor’s </a:t>
            </a:r>
            <a:endParaRPr lang="en-US" sz="1000" b="1" dirty="0"/>
          </a:p>
        </p:txBody>
      </p:sp>
      <p:pic>
        <p:nvPicPr>
          <p:cNvPr id="2" name="Picture 1" descr="Screen Shot 2023-10-05 at 10.50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54" y="368187"/>
            <a:ext cx="2913153" cy="2782491"/>
          </a:xfrm>
          <a:prstGeom prst="rect">
            <a:avLst/>
          </a:prstGeom>
        </p:spPr>
      </p:pic>
      <p:pic>
        <p:nvPicPr>
          <p:cNvPr id="3" name="Picture 2" descr="Screen Shot 2023-10-05 at 10.52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49" y="561473"/>
            <a:ext cx="2648347" cy="2780631"/>
          </a:xfrm>
          <a:prstGeom prst="rect">
            <a:avLst/>
          </a:prstGeom>
        </p:spPr>
      </p:pic>
      <p:pic>
        <p:nvPicPr>
          <p:cNvPr id="4" name="Picture 3" descr="Screen Shot 2023-10-05 at 10.54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04" y="3488724"/>
            <a:ext cx="2807302" cy="955508"/>
          </a:xfrm>
          <a:prstGeom prst="rect">
            <a:avLst/>
          </a:prstGeom>
        </p:spPr>
      </p:pic>
      <p:pic>
        <p:nvPicPr>
          <p:cNvPr id="5" name="Picture 4" descr="Screen Shot 2023-10-05 at 10.54.3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53" y="4444232"/>
            <a:ext cx="2913153" cy="1319540"/>
          </a:xfrm>
          <a:prstGeom prst="rect">
            <a:avLst/>
          </a:prstGeom>
        </p:spPr>
      </p:pic>
      <p:pic>
        <p:nvPicPr>
          <p:cNvPr id="6" name="Picture 5" descr="Screen Shot 2023-10-05 at 10.54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32" y="5633871"/>
            <a:ext cx="2751432" cy="968070"/>
          </a:xfrm>
          <a:prstGeom prst="rect">
            <a:avLst/>
          </a:prstGeom>
        </p:spPr>
      </p:pic>
      <p:pic>
        <p:nvPicPr>
          <p:cNvPr id="7" name="Picture 6" descr="Screen Shot 2023-10-05 at 11.03.3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06" y="3890209"/>
            <a:ext cx="1889815" cy="2406317"/>
          </a:xfrm>
          <a:prstGeom prst="rect">
            <a:avLst/>
          </a:prstGeom>
        </p:spPr>
      </p:pic>
      <p:pic>
        <p:nvPicPr>
          <p:cNvPr id="9" name="Picture 8" descr="Screen Shot 2023-10-05 at 11.03.3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21" y="3890210"/>
            <a:ext cx="2018631" cy="2406316"/>
          </a:xfrm>
          <a:prstGeom prst="rect">
            <a:avLst/>
          </a:prstGeom>
        </p:spPr>
      </p:pic>
      <p:pic>
        <p:nvPicPr>
          <p:cNvPr id="11" name="Picture 10" descr="Screen Shot 2023-10-05 at 10.59.50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6" y="253057"/>
            <a:ext cx="4035258" cy="1456763"/>
          </a:xfrm>
          <a:prstGeom prst="rect">
            <a:avLst/>
          </a:prstGeom>
        </p:spPr>
      </p:pic>
      <p:pic>
        <p:nvPicPr>
          <p:cNvPr id="12" name="Picture 11" descr="Screen Shot 2023-10-05 at 11.00.03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41544"/>
            <a:ext cx="2486526" cy="2911193"/>
          </a:xfrm>
          <a:prstGeom prst="rect">
            <a:avLst/>
          </a:prstGeom>
        </p:spPr>
      </p:pic>
      <p:pic>
        <p:nvPicPr>
          <p:cNvPr id="13" name="Picture 12" descr="Screen Shot 2023-10-05 at 11.00.16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47" y="1941543"/>
            <a:ext cx="2486527" cy="45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8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3" y="0"/>
            <a:ext cx="121980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87887" y="4713668"/>
            <a:ext cx="86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IT Public Relations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5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16243</TotalTime>
  <Words>98</Words>
  <Application>Microsoft Office PowerPoint</Application>
  <PresentationFormat>Widescreen</PresentationFormat>
  <Paragraphs>46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Playfair Display Bold Roman</vt:lpstr>
      <vt:lpstr>Work Sans Bold Roman</vt:lpstr>
      <vt:lpstr>Work Sans Regular Roman</vt:lpstr>
      <vt:lpstr>WORK SANS SEMIBOLD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Ashton Marcus</dc:creator>
  <cp:lastModifiedBy>Marjorie Magnusson</cp:lastModifiedBy>
  <cp:revision>337</cp:revision>
  <dcterms:created xsi:type="dcterms:W3CDTF">2022-05-16T16:42:15Z</dcterms:created>
  <dcterms:modified xsi:type="dcterms:W3CDTF">2023-10-06T16:45:54Z</dcterms:modified>
</cp:coreProperties>
</file>