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4" roundtripDataSignature="AMtx7mgolN94ZuG1LVEWaL4hHbA5IFAt4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88" y="5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Google Shape;4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 name="Google Shape;48;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6" name="Google Shape;126;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7" name="Google Shape;137;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9" name="Google Shape;14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2546cfd1fd8_1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9" name="Google Shape;159;g2546cfd1fd8_1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0" name="Google Shape;17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2546cfd1fd8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9" name="Google Shape;179;g2546cfd1fd8_1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8" name="Google Shape;188;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4" name="Google Shape;194;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6" name="Google Shape;206;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 name="Google Shape;5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 name="Google Shape;6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1" name="Google Shape;7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 name="Google Shape;8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 name="Google Shape;8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19"/>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19"/>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20"/>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5" name="Google Shape;15;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6"/>
        <p:cNvGrpSpPr/>
        <p:nvPr/>
      </p:nvGrpSpPr>
      <p:grpSpPr>
        <a:xfrm>
          <a:off x="0" y="0"/>
          <a:ext cx="0" cy="0"/>
          <a:chOff x="0" y="0"/>
          <a:chExt cx="0" cy="0"/>
        </a:xfrm>
      </p:grpSpPr>
      <p:sp>
        <p:nvSpPr>
          <p:cNvPr id="17" name="Google Shape;17;p21"/>
          <p:cNvSpPr txBox="1">
            <a:spLocks noGrp="1"/>
          </p:cNvSpPr>
          <p:nvPr>
            <p:ph type="title"/>
          </p:nvPr>
        </p:nvSpPr>
        <p:spPr>
          <a:xfrm>
            <a:off x="2322171" y="2047337"/>
            <a:ext cx="4499657" cy="70485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100"/>
              <a:buNone/>
              <a:defRPr sz="4500" b="1" i="0">
                <a:solidFill>
                  <a:srgbClr val="44536A"/>
                </a:solidFill>
                <a:latin typeface="Calibri"/>
                <a:ea typeface="Calibri"/>
                <a:cs typeface="Calibri"/>
                <a:sym typeface="Calibri"/>
              </a:defRPr>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18" name="Google Shape;18;p21"/>
          <p:cNvSpPr txBox="1">
            <a:spLocks noGrp="1"/>
          </p:cNvSpPr>
          <p:nvPr>
            <p:ph type="ftr" idx="11"/>
          </p:nvPr>
        </p:nvSpPr>
        <p:spPr>
          <a:xfrm>
            <a:off x="3108960" y="4783455"/>
            <a:ext cx="2926080" cy="257175"/>
          </a:xfrm>
          <a:prstGeom prst="rect">
            <a:avLst/>
          </a:prstGeom>
          <a:noFill/>
          <a:ln>
            <a:noFill/>
          </a:ln>
        </p:spPr>
        <p:txBody>
          <a:bodyPr spcFirstLastPara="1" wrap="square" lIns="0" tIns="0" rIns="0" bIns="0" anchor="t" anchorCtr="0">
            <a:sp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9" name="Google Shape;19;p21"/>
          <p:cNvSpPr txBox="1">
            <a:spLocks noGrp="1"/>
          </p:cNvSpPr>
          <p:nvPr>
            <p:ph type="dt" idx="10"/>
          </p:nvPr>
        </p:nvSpPr>
        <p:spPr>
          <a:xfrm>
            <a:off x="457200" y="4783455"/>
            <a:ext cx="2103120" cy="257175"/>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0" name="Google Shape;20;p21"/>
          <p:cNvSpPr txBox="1">
            <a:spLocks noGrp="1"/>
          </p:cNvSpPr>
          <p:nvPr>
            <p:ph type="sldNum" idx="12"/>
          </p:nvPr>
        </p:nvSpPr>
        <p:spPr>
          <a:xfrm>
            <a:off x="6583680" y="4783455"/>
            <a:ext cx="2103120" cy="257175"/>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400">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2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3" name="Google Shape;23;p22"/>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4" name="Google Shape;24;p22"/>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5" name="Google Shape;25;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6"/>
        <p:cNvGrpSpPr/>
        <p:nvPr/>
      </p:nvGrpSpPr>
      <p:grpSpPr>
        <a:xfrm>
          <a:off x="0" y="0"/>
          <a:ext cx="0" cy="0"/>
          <a:chOff x="0" y="0"/>
          <a:chExt cx="0" cy="0"/>
        </a:xfrm>
      </p:grpSpPr>
      <p:sp>
        <p:nvSpPr>
          <p:cNvPr id="27" name="Google Shape;27;p23"/>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28" name="Google Shape;28;p23"/>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9" name="Google Shape;29;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0"/>
        <p:cNvGrpSpPr/>
        <p:nvPr/>
      </p:nvGrpSpPr>
      <p:grpSpPr>
        <a:xfrm>
          <a:off x="0" y="0"/>
          <a:ext cx="0" cy="0"/>
          <a:chOff x="0" y="0"/>
          <a:chExt cx="0" cy="0"/>
        </a:xfrm>
      </p:grpSpPr>
      <p:sp>
        <p:nvSpPr>
          <p:cNvPr id="31" name="Google Shape;31;p24"/>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2" name="Google Shape;32;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3"/>
        <p:cNvGrpSpPr/>
        <p:nvPr/>
      </p:nvGrpSpPr>
      <p:grpSpPr>
        <a:xfrm>
          <a:off x="0" y="0"/>
          <a:ext cx="0" cy="0"/>
          <a:chOff x="0" y="0"/>
          <a:chExt cx="0" cy="0"/>
        </a:xfrm>
      </p:grpSpPr>
      <p:sp>
        <p:nvSpPr>
          <p:cNvPr id="34" name="Google Shape;34;p2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5;p25"/>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6" name="Google Shape;36;p25"/>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7" name="Google Shape;37;p25"/>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38" name="Google Shape;38;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9"/>
        <p:cNvGrpSpPr/>
        <p:nvPr/>
      </p:nvGrpSpPr>
      <p:grpSpPr>
        <a:xfrm>
          <a:off x="0" y="0"/>
          <a:ext cx="0" cy="0"/>
          <a:chOff x="0" y="0"/>
          <a:chExt cx="0" cy="0"/>
        </a:xfrm>
      </p:grpSpPr>
      <p:sp>
        <p:nvSpPr>
          <p:cNvPr id="40" name="Google Shape;40;p26"/>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1" name="Google Shape;41;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2"/>
        <p:cNvGrpSpPr/>
        <p:nvPr/>
      </p:nvGrpSpPr>
      <p:grpSpPr>
        <a:xfrm>
          <a:off x="0" y="0"/>
          <a:ext cx="0" cy="0"/>
          <a:chOff x="0" y="0"/>
          <a:chExt cx="0" cy="0"/>
        </a:xfrm>
      </p:grpSpPr>
      <p:sp>
        <p:nvSpPr>
          <p:cNvPr id="43" name="Google Shape;43;p27"/>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4" name="Google Shape;44;p27"/>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5" name="Google Shape;45;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png"/><Relationship Id="rId7"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4.png"/><Relationship Id="rId9"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png"/><Relationship Id="rId7"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6.jpg"/><Relationship Id="rId5" Type="http://schemas.openxmlformats.org/officeDocument/2006/relationships/hyperlink" Target="https://www.sunshineradio.ie/podcasts/travel-talk/episode/uncovering-arizona/?autoplay=1" TargetMode="Externa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png"/><Relationship Id="rId7"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9.jp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pic>
        <p:nvPicPr>
          <p:cNvPr id="50" name="Google Shape;50;p1"/>
          <p:cNvPicPr preferRelativeResize="0"/>
          <p:nvPr/>
        </p:nvPicPr>
        <p:blipFill rotWithShape="1">
          <a:blip r:embed="rId3">
            <a:alphaModFix/>
          </a:blip>
          <a:srcRect/>
          <a:stretch/>
        </p:blipFill>
        <p:spPr>
          <a:xfrm>
            <a:off x="0" y="0"/>
            <a:ext cx="9148562" cy="5143500"/>
          </a:xfrm>
          <a:prstGeom prst="rect">
            <a:avLst/>
          </a:prstGeom>
          <a:noFill/>
          <a:ln>
            <a:noFill/>
          </a:ln>
        </p:spPr>
      </p:pic>
      <p:sp>
        <p:nvSpPr>
          <p:cNvPr id="2" name="TextBox 1"/>
          <p:cNvSpPr txBox="1"/>
          <p:nvPr/>
        </p:nvSpPr>
        <p:spPr>
          <a:xfrm>
            <a:off x="606972" y="4414344"/>
            <a:ext cx="9309538" cy="584775"/>
          </a:xfrm>
          <a:prstGeom prst="rect">
            <a:avLst/>
          </a:prstGeom>
          <a:noFill/>
        </p:spPr>
        <p:txBody>
          <a:bodyPr wrap="square" rtlCol="0">
            <a:spAutoFit/>
          </a:bodyPr>
          <a:lstStyle/>
          <a:p>
            <a:r>
              <a:rPr lang="en-US" sz="3200" dirty="0" smtClean="0">
                <a:solidFill>
                  <a:schemeClr val="bg1"/>
                </a:solidFill>
              </a:rPr>
              <a:t>UK Market Update 2023 – Black Diamond</a:t>
            </a:r>
            <a:endParaRPr lang="en-US" sz="3200"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28" name="Google Shape;128;p11" descr="A picture containing screenshot, black, graphics, font&#10;&#10;Description automatically generated"/>
          <p:cNvPicPr preferRelativeResize="0"/>
          <p:nvPr/>
        </p:nvPicPr>
        <p:blipFill rotWithShape="1">
          <a:blip r:embed="rId3">
            <a:alphaModFix/>
          </a:blip>
          <a:srcRect/>
          <a:stretch/>
        </p:blipFill>
        <p:spPr>
          <a:xfrm>
            <a:off x="278685" y="4661449"/>
            <a:ext cx="2373582" cy="304224"/>
          </a:xfrm>
          <a:prstGeom prst="rect">
            <a:avLst/>
          </a:prstGeom>
          <a:noFill/>
          <a:ln>
            <a:noFill/>
          </a:ln>
        </p:spPr>
      </p:pic>
      <p:pic>
        <p:nvPicPr>
          <p:cNvPr id="129" name="Google Shape;129;p11" descr="A blue and orange logo&#10;&#10;Description automatically generated with low confidence"/>
          <p:cNvPicPr preferRelativeResize="0"/>
          <p:nvPr/>
        </p:nvPicPr>
        <p:blipFill rotWithShape="1">
          <a:blip r:embed="rId4">
            <a:alphaModFix/>
          </a:blip>
          <a:srcRect/>
          <a:stretch/>
        </p:blipFill>
        <p:spPr>
          <a:xfrm>
            <a:off x="7349633" y="4659938"/>
            <a:ext cx="1388849" cy="304224"/>
          </a:xfrm>
          <a:prstGeom prst="rect">
            <a:avLst/>
          </a:prstGeom>
          <a:noFill/>
          <a:ln>
            <a:noFill/>
          </a:ln>
        </p:spPr>
      </p:pic>
      <p:sp>
        <p:nvSpPr>
          <p:cNvPr id="130" name="Google Shape;130;p11"/>
          <p:cNvSpPr txBox="1"/>
          <p:nvPr/>
        </p:nvSpPr>
        <p:spPr>
          <a:xfrm>
            <a:off x="0" y="0"/>
            <a:ext cx="9144000" cy="800400"/>
          </a:xfrm>
          <a:prstGeom prst="rect">
            <a:avLst/>
          </a:prstGeom>
          <a:noFill/>
          <a:ln>
            <a:noFill/>
          </a:ln>
        </p:spPr>
        <p:txBody>
          <a:bodyPr spcFirstLastPara="1" wrap="square" lIns="91425" tIns="91425" rIns="91425" bIns="91425" anchor="t" anchorCtr="0">
            <a:spAutoFit/>
          </a:bodyPr>
          <a:lstStyle/>
          <a:p>
            <a:pPr marL="12700" marR="5080" lvl="0" indent="-635" algn="l" rtl="0">
              <a:lnSpc>
                <a:spcPct val="108000"/>
              </a:lnSpc>
              <a:spcBef>
                <a:spcPts val="0"/>
              </a:spcBef>
              <a:spcAft>
                <a:spcPts val="0"/>
              </a:spcAft>
              <a:buNone/>
            </a:pPr>
            <a:r>
              <a:rPr lang="en-US" sz="4000">
                <a:solidFill>
                  <a:srgbClr val="002060"/>
                </a:solidFill>
                <a:highlight>
                  <a:schemeClr val="lt1"/>
                </a:highlight>
                <a:latin typeface="Calibri"/>
                <a:ea typeface="Calibri"/>
                <a:cs typeface="Calibri"/>
                <a:sym typeface="Calibri"/>
              </a:rPr>
              <a:t>Public Relations - KPI Overview </a:t>
            </a:r>
            <a:r>
              <a:rPr lang="en-US" sz="1600">
                <a:solidFill>
                  <a:srgbClr val="002060"/>
                </a:solidFill>
                <a:highlight>
                  <a:schemeClr val="lt1"/>
                </a:highlight>
                <a:latin typeface="Calibri"/>
                <a:ea typeface="Calibri"/>
                <a:cs typeface="Calibri"/>
                <a:sym typeface="Calibri"/>
              </a:rPr>
              <a:t>(1 July 2022 - 30 June 2023)</a:t>
            </a:r>
            <a:endParaRPr sz="1600" b="1">
              <a:solidFill>
                <a:schemeClr val="dk1"/>
              </a:solidFill>
              <a:highlight>
                <a:schemeClr val="lt1"/>
              </a:highlight>
              <a:latin typeface="Calibri"/>
              <a:ea typeface="Calibri"/>
              <a:cs typeface="Calibri"/>
              <a:sym typeface="Calibri"/>
            </a:endParaRPr>
          </a:p>
        </p:txBody>
      </p:sp>
      <p:sp>
        <p:nvSpPr>
          <p:cNvPr id="131" name="Google Shape;131;p11"/>
          <p:cNvSpPr txBox="1"/>
          <p:nvPr/>
        </p:nvSpPr>
        <p:spPr>
          <a:xfrm>
            <a:off x="813050" y="1372775"/>
            <a:ext cx="3657600" cy="1465200"/>
          </a:xfrm>
          <a:prstGeom prst="rect">
            <a:avLst/>
          </a:prstGeom>
          <a:solidFill>
            <a:srgbClr val="E7E6E6"/>
          </a:solidFill>
          <a:ln>
            <a:noFill/>
          </a:ln>
        </p:spPr>
        <p:txBody>
          <a:bodyPr spcFirstLastPara="1" wrap="square" lIns="0" tIns="75550" rIns="0" bIns="0" anchor="t"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900"/>
              <a:buFont typeface="Arial"/>
              <a:buNone/>
            </a:pPr>
            <a:r>
              <a:rPr lang="en-US" sz="1900" b="0" i="0" u="none" strike="noStrike" cap="none">
                <a:solidFill>
                  <a:srgbClr val="000000"/>
                </a:solidFill>
                <a:latin typeface="Calibri"/>
                <a:ea typeface="Calibri"/>
                <a:cs typeface="Calibri"/>
                <a:sym typeface="Calibri"/>
              </a:rPr>
              <a:t>Total number of media hosted:</a:t>
            </a:r>
            <a:br>
              <a:rPr lang="en-US" sz="1900" b="0" i="0" u="none" strike="noStrike" cap="none">
                <a:solidFill>
                  <a:srgbClr val="000000"/>
                </a:solidFill>
                <a:latin typeface="Calibri"/>
                <a:ea typeface="Calibri"/>
                <a:cs typeface="Calibri"/>
                <a:sym typeface="Calibri"/>
              </a:rPr>
            </a:br>
            <a:r>
              <a:rPr lang="en-US" sz="1900" b="0" i="0" u="none" strike="noStrike" cap="none">
                <a:solidFill>
                  <a:srgbClr val="000000"/>
                </a:solidFill>
                <a:latin typeface="Calibri"/>
                <a:ea typeface="Calibri"/>
                <a:cs typeface="Calibri"/>
                <a:sym typeface="Calibri"/>
              </a:rPr>
              <a:t> </a:t>
            </a:r>
            <a:r>
              <a:rPr lang="en-US" sz="1900" b="1" i="0" u="none" strike="noStrike" cap="none">
                <a:solidFill>
                  <a:srgbClr val="000000"/>
                </a:solidFill>
                <a:latin typeface="Calibri"/>
                <a:ea typeface="Calibri"/>
                <a:cs typeface="Calibri"/>
                <a:sym typeface="Calibri"/>
              </a:rPr>
              <a:t/>
            </a:r>
            <a:br>
              <a:rPr lang="en-US" sz="1900" b="1" i="0" u="none" strike="noStrike" cap="none">
                <a:solidFill>
                  <a:srgbClr val="000000"/>
                </a:solidFill>
                <a:latin typeface="Calibri"/>
                <a:ea typeface="Calibri"/>
                <a:cs typeface="Calibri"/>
                <a:sym typeface="Calibri"/>
              </a:rPr>
            </a:br>
            <a:r>
              <a:rPr lang="en-US" sz="1900" b="1" i="0" u="none" strike="noStrike" cap="none">
                <a:solidFill>
                  <a:srgbClr val="000000"/>
                </a:solidFill>
                <a:latin typeface="Calibri"/>
                <a:ea typeface="Calibri"/>
                <a:cs typeface="Calibri"/>
                <a:sym typeface="Calibri"/>
              </a:rPr>
              <a:t>10</a:t>
            </a:r>
            <a:endParaRPr sz="1900" b="0" i="0" u="none" strike="noStrike" cap="none">
              <a:solidFill>
                <a:srgbClr val="000000"/>
              </a:solidFill>
              <a:latin typeface="Calibri"/>
              <a:ea typeface="Calibri"/>
              <a:cs typeface="Calibri"/>
              <a:sym typeface="Calibri"/>
            </a:endParaRPr>
          </a:p>
          <a:p>
            <a:pPr marL="0" marR="0" lvl="0" indent="0" algn="l" rtl="0">
              <a:lnSpc>
                <a:spcPct val="100000"/>
              </a:lnSpc>
              <a:spcBef>
                <a:spcPts val="50"/>
              </a:spcBef>
              <a:spcAft>
                <a:spcPts val="0"/>
              </a:spcAft>
              <a:buClr>
                <a:srgbClr val="000000"/>
              </a:buClr>
              <a:buSzPts val="1850"/>
              <a:buFont typeface="Arial"/>
              <a:buNone/>
            </a:pPr>
            <a:endParaRPr sz="1850" b="0" i="0" u="none" strike="noStrike" cap="none">
              <a:solidFill>
                <a:srgbClr val="000000"/>
              </a:solidFill>
              <a:latin typeface="Calibri"/>
              <a:ea typeface="Calibri"/>
              <a:cs typeface="Calibri"/>
              <a:sym typeface="Calibri"/>
            </a:endParaRPr>
          </a:p>
        </p:txBody>
      </p:sp>
      <p:sp>
        <p:nvSpPr>
          <p:cNvPr id="132" name="Google Shape;132;p11"/>
          <p:cNvSpPr txBox="1"/>
          <p:nvPr/>
        </p:nvSpPr>
        <p:spPr>
          <a:xfrm>
            <a:off x="813050" y="2998825"/>
            <a:ext cx="3657600" cy="1452000"/>
          </a:xfrm>
          <a:prstGeom prst="rect">
            <a:avLst/>
          </a:prstGeom>
          <a:solidFill>
            <a:srgbClr val="5B9BD4"/>
          </a:solidFill>
          <a:ln>
            <a:noFill/>
          </a:ln>
        </p:spPr>
        <p:txBody>
          <a:bodyPr spcFirstLastPara="1" wrap="square" lIns="0" tIns="5075" rIns="0" bIns="0" anchor="t" anchorCtr="0">
            <a:spAutoFit/>
          </a:bodyPr>
          <a:lstStyle/>
          <a:p>
            <a:pPr marL="0" marR="0" lvl="0" indent="0" algn="ctr" rtl="0">
              <a:lnSpc>
                <a:spcPct val="100000"/>
              </a:lnSpc>
              <a:spcBef>
                <a:spcPts val="0"/>
              </a:spcBef>
              <a:spcAft>
                <a:spcPts val="0"/>
              </a:spcAft>
              <a:buClr>
                <a:srgbClr val="000000"/>
              </a:buClr>
              <a:buSzPts val="1900"/>
              <a:buFont typeface="Arial"/>
              <a:buNone/>
            </a:pPr>
            <a:endParaRPr sz="1900">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900"/>
              <a:buFont typeface="Arial"/>
              <a:buNone/>
            </a:pPr>
            <a:r>
              <a:rPr lang="en-US" sz="1900" b="0" i="0" u="none" strike="noStrike" cap="none">
                <a:solidFill>
                  <a:srgbClr val="000000"/>
                </a:solidFill>
                <a:latin typeface="Calibri"/>
                <a:ea typeface="Calibri"/>
                <a:cs typeface="Calibri"/>
                <a:sym typeface="Calibri"/>
              </a:rPr>
              <a:t>Total circulation:</a:t>
            </a:r>
            <a:br>
              <a:rPr lang="en-US" sz="1900" b="0" i="0" u="none" strike="noStrike" cap="none">
                <a:solidFill>
                  <a:srgbClr val="000000"/>
                </a:solidFill>
                <a:latin typeface="Calibri"/>
                <a:ea typeface="Calibri"/>
                <a:cs typeface="Calibri"/>
                <a:sym typeface="Calibri"/>
              </a:rPr>
            </a:br>
            <a:endParaRPr sz="1900">
              <a:latin typeface="Calibri"/>
              <a:ea typeface="Calibri"/>
              <a:cs typeface="Calibri"/>
              <a:sym typeface="Calibri"/>
            </a:endParaRPr>
          </a:p>
          <a:p>
            <a:pPr marL="0" lvl="0" indent="0" algn="ctr" rtl="0">
              <a:spcBef>
                <a:spcPts val="0"/>
              </a:spcBef>
              <a:spcAft>
                <a:spcPts val="0"/>
              </a:spcAft>
              <a:buClr>
                <a:schemeClr val="dk1"/>
              </a:buClr>
              <a:buSzPts val="1900"/>
              <a:buFont typeface="Arial"/>
              <a:buNone/>
            </a:pPr>
            <a:r>
              <a:rPr lang="en-US" sz="1900" b="1">
                <a:solidFill>
                  <a:schemeClr val="dk1"/>
                </a:solidFill>
                <a:latin typeface="Calibri"/>
                <a:ea typeface="Calibri"/>
                <a:cs typeface="Calibri"/>
                <a:sym typeface="Calibri"/>
              </a:rPr>
              <a:t>$85,501,127</a:t>
            </a:r>
            <a:endParaRPr sz="1800" b="1">
              <a:highlight>
                <a:srgbClr val="FFFF00"/>
              </a:highlight>
              <a:latin typeface="Calibri"/>
              <a:ea typeface="Calibri"/>
              <a:cs typeface="Calibri"/>
              <a:sym typeface="Calibri"/>
            </a:endParaRPr>
          </a:p>
          <a:p>
            <a:pPr marL="1141095" marR="0" lvl="0" indent="0" algn="l" rtl="0">
              <a:lnSpc>
                <a:spcPct val="100000"/>
              </a:lnSpc>
              <a:spcBef>
                <a:spcPts val="0"/>
              </a:spcBef>
              <a:spcAft>
                <a:spcPts val="0"/>
              </a:spcAft>
              <a:buClr>
                <a:srgbClr val="000000"/>
              </a:buClr>
              <a:buSzPts val="1800"/>
              <a:buFont typeface="Arial"/>
              <a:buNone/>
            </a:pPr>
            <a:endParaRPr sz="1800" b="1">
              <a:highlight>
                <a:srgbClr val="FFFF00"/>
              </a:highlight>
              <a:latin typeface="Calibri"/>
              <a:ea typeface="Calibri"/>
              <a:cs typeface="Calibri"/>
              <a:sym typeface="Calibri"/>
            </a:endParaRPr>
          </a:p>
        </p:txBody>
      </p:sp>
      <p:sp>
        <p:nvSpPr>
          <p:cNvPr id="133" name="Google Shape;133;p11"/>
          <p:cNvSpPr txBox="1"/>
          <p:nvPr/>
        </p:nvSpPr>
        <p:spPr>
          <a:xfrm>
            <a:off x="4707000" y="2998825"/>
            <a:ext cx="3657600" cy="1465200"/>
          </a:xfrm>
          <a:prstGeom prst="rect">
            <a:avLst/>
          </a:prstGeom>
          <a:solidFill>
            <a:srgbClr val="A4A4A4"/>
          </a:solidFill>
          <a:ln>
            <a:noFill/>
          </a:ln>
        </p:spPr>
        <p:txBody>
          <a:bodyPr spcFirstLastPara="1" wrap="square" lIns="0" tIns="5075" rIns="0" bIns="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900"/>
              <a:buFont typeface="Arial"/>
              <a:buNone/>
            </a:pPr>
            <a:r>
              <a:rPr lang="en-US" sz="1900" b="0" i="0" u="none" strike="noStrike" cap="none">
                <a:solidFill>
                  <a:srgbClr val="000000"/>
                </a:solidFill>
                <a:latin typeface="Calibri"/>
                <a:ea typeface="Calibri"/>
                <a:cs typeface="Calibri"/>
                <a:sym typeface="Calibri"/>
              </a:rPr>
              <a:t>Total number of pieces</a:t>
            </a:r>
            <a:r>
              <a:rPr lang="en-US" sz="1900">
                <a:latin typeface="Calibri"/>
                <a:ea typeface="Calibri"/>
                <a:cs typeface="Calibri"/>
                <a:sym typeface="Calibri"/>
              </a:rPr>
              <a:t>:</a:t>
            </a:r>
            <a:endParaRPr sz="1900">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900"/>
              <a:buFont typeface="Arial"/>
              <a:buNone/>
            </a:pPr>
            <a:endParaRPr sz="1900" b="1">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900"/>
              <a:buFont typeface="Arial"/>
              <a:buNone/>
            </a:pPr>
            <a:r>
              <a:rPr lang="en-US" sz="1900" b="1">
                <a:latin typeface="Calibri"/>
                <a:ea typeface="Calibri"/>
                <a:cs typeface="Calibri"/>
                <a:sym typeface="Calibri"/>
              </a:rPr>
              <a:t>156</a:t>
            </a:r>
            <a:endParaRPr sz="1900" b="1" i="0" u="none" strike="noStrike" cap="none">
              <a:solidFill>
                <a:srgbClr val="000000"/>
              </a:solidFill>
              <a:latin typeface="Calibri"/>
              <a:ea typeface="Calibri"/>
              <a:cs typeface="Calibri"/>
              <a:sym typeface="Calibri"/>
            </a:endParaRPr>
          </a:p>
          <a:p>
            <a:pPr marL="0" marR="0" lvl="0" indent="0" algn="l" rtl="0">
              <a:lnSpc>
                <a:spcPct val="200000"/>
              </a:lnSpc>
              <a:spcBef>
                <a:spcPts val="0"/>
              </a:spcBef>
              <a:spcAft>
                <a:spcPts val="0"/>
              </a:spcAft>
              <a:buClr>
                <a:srgbClr val="000000"/>
              </a:buClr>
              <a:buSzPts val="1900"/>
              <a:buFont typeface="Arial"/>
              <a:buNone/>
            </a:pPr>
            <a:endParaRPr sz="1900" b="1" i="0" u="none" strike="noStrike" cap="none">
              <a:solidFill>
                <a:srgbClr val="000000"/>
              </a:solidFill>
              <a:latin typeface="Calibri"/>
              <a:ea typeface="Calibri"/>
              <a:cs typeface="Calibri"/>
              <a:sym typeface="Calibri"/>
            </a:endParaRPr>
          </a:p>
        </p:txBody>
      </p:sp>
      <p:sp>
        <p:nvSpPr>
          <p:cNvPr id="134" name="Google Shape;134;p11"/>
          <p:cNvSpPr txBox="1"/>
          <p:nvPr/>
        </p:nvSpPr>
        <p:spPr>
          <a:xfrm>
            <a:off x="4707000" y="1372774"/>
            <a:ext cx="3657600" cy="1465200"/>
          </a:xfrm>
          <a:prstGeom prst="rect">
            <a:avLst/>
          </a:prstGeom>
          <a:solidFill>
            <a:srgbClr val="44536A"/>
          </a:solidFill>
          <a:ln>
            <a:noFill/>
          </a:ln>
        </p:spPr>
        <p:txBody>
          <a:bodyPr spcFirstLastPara="1" wrap="square" lIns="0" tIns="5075" rIns="0" bIns="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900" b="0" i="0" u="none" strike="noStrike" cap="none">
                <a:solidFill>
                  <a:srgbClr val="FFFFFF"/>
                </a:solidFill>
                <a:latin typeface="Calibri"/>
                <a:ea typeface="Calibri"/>
                <a:cs typeface="Calibri"/>
                <a:sym typeface="Calibri"/>
              </a:rPr>
              <a:t>Total coverage AVE:</a:t>
            </a:r>
            <a:endParaRPr sz="1900">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900"/>
              <a:buFont typeface="Arial"/>
              <a:buNone/>
            </a:pPr>
            <a:endParaRPr sz="1900">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900"/>
              <a:buFont typeface="Arial"/>
              <a:buNone/>
            </a:pPr>
            <a:r>
              <a:rPr lang="en-US" sz="1900" b="1">
                <a:solidFill>
                  <a:srgbClr val="FFFFFF"/>
                </a:solidFill>
                <a:latin typeface="Calibri"/>
                <a:ea typeface="Calibri"/>
                <a:cs typeface="Calibri"/>
                <a:sym typeface="Calibri"/>
              </a:rPr>
              <a:t>$1,112,307</a:t>
            </a:r>
            <a:endParaRPr sz="1900" b="1">
              <a:solidFill>
                <a:srgbClr val="FFFFFF"/>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Google Shape;139;p12" descr="A picture containing screenshot, black, graphics, font&#10;&#10;Description automatically generated"/>
          <p:cNvPicPr preferRelativeResize="0"/>
          <p:nvPr/>
        </p:nvPicPr>
        <p:blipFill rotWithShape="1">
          <a:blip r:embed="rId3">
            <a:alphaModFix/>
          </a:blip>
          <a:srcRect/>
          <a:stretch/>
        </p:blipFill>
        <p:spPr>
          <a:xfrm>
            <a:off x="278685" y="4661449"/>
            <a:ext cx="2373582" cy="304224"/>
          </a:xfrm>
          <a:prstGeom prst="rect">
            <a:avLst/>
          </a:prstGeom>
          <a:noFill/>
          <a:ln>
            <a:noFill/>
          </a:ln>
        </p:spPr>
      </p:pic>
      <p:pic>
        <p:nvPicPr>
          <p:cNvPr id="140" name="Google Shape;140;p12" descr="A blue and orange logo&#10;&#10;Description automatically generated with low confidence"/>
          <p:cNvPicPr preferRelativeResize="0"/>
          <p:nvPr/>
        </p:nvPicPr>
        <p:blipFill rotWithShape="1">
          <a:blip r:embed="rId4">
            <a:alphaModFix/>
          </a:blip>
          <a:srcRect/>
          <a:stretch/>
        </p:blipFill>
        <p:spPr>
          <a:xfrm>
            <a:off x="7349633" y="4659938"/>
            <a:ext cx="1388849" cy="304224"/>
          </a:xfrm>
          <a:prstGeom prst="rect">
            <a:avLst/>
          </a:prstGeom>
          <a:noFill/>
          <a:ln>
            <a:noFill/>
          </a:ln>
        </p:spPr>
      </p:pic>
      <p:sp>
        <p:nvSpPr>
          <p:cNvPr id="141" name="Google Shape;141;p12"/>
          <p:cNvSpPr txBox="1"/>
          <p:nvPr/>
        </p:nvSpPr>
        <p:spPr>
          <a:xfrm>
            <a:off x="0" y="0"/>
            <a:ext cx="6052200" cy="800400"/>
          </a:xfrm>
          <a:prstGeom prst="rect">
            <a:avLst/>
          </a:prstGeom>
          <a:noFill/>
          <a:ln>
            <a:noFill/>
          </a:ln>
        </p:spPr>
        <p:txBody>
          <a:bodyPr spcFirstLastPara="1" wrap="square" lIns="91425" tIns="91425" rIns="91425" bIns="91425" anchor="t" anchorCtr="0">
            <a:spAutoFit/>
          </a:bodyPr>
          <a:lstStyle/>
          <a:p>
            <a:pPr marL="12700" marR="5080" lvl="0" indent="-635" algn="l" rtl="0">
              <a:lnSpc>
                <a:spcPct val="108000"/>
              </a:lnSpc>
              <a:spcBef>
                <a:spcPts val="0"/>
              </a:spcBef>
              <a:spcAft>
                <a:spcPts val="0"/>
              </a:spcAft>
              <a:buNone/>
            </a:pPr>
            <a:r>
              <a:rPr lang="en-US" sz="4000">
                <a:solidFill>
                  <a:srgbClr val="002060"/>
                </a:solidFill>
                <a:latin typeface="Calibri"/>
                <a:ea typeface="Calibri"/>
                <a:cs typeface="Calibri"/>
                <a:sym typeface="Calibri"/>
              </a:rPr>
              <a:t>Coverage Highlights</a:t>
            </a:r>
            <a:endParaRPr/>
          </a:p>
        </p:txBody>
      </p:sp>
      <p:pic>
        <p:nvPicPr>
          <p:cNvPr id="142" name="Google Shape;142;p12"/>
          <p:cNvPicPr preferRelativeResize="0"/>
          <p:nvPr/>
        </p:nvPicPr>
        <p:blipFill>
          <a:blip r:embed="rId5">
            <a:alphaModFix/>
          </a:blip>
          <a:stretch>
            <a:fillRect/>
          </a:stretch>
        </p:blipFill>
        <p:spPr>
          <a:xfrm>
            <a:off x="342375" y="1137375"/>
            <a:ext cx="2725344" cy="3522575"/>
          </a:xfrm>
          <a:prstGeom prst="rect">
            <a:avLst/>
          </a:prstGeom>
          <a:noFill/>
          <a:ln>
            <a:noFill/>
          </a:ln>
        </p:spPr>
      </p:pic>
      <p:pic>
        <p:nvPicPr>
          <p:cNvPr id="143" name="Google Shape;143;p12"/>
          <p:cNvPicPr preferRelativeResize="0"/>
          <p:nvPr/>
        </p:nvPicPr>
        <p:blipFill rotWithShape="1">
          <a:blip r:embed="rId6">
            <a:alphaModFix/>
          </a:blip>
          <a:srcRect t="29687" b="30259"/>
          <a:stretch/>
        </p:blipFill>
        <p:spPr>
          <a:xfrm>
            <a:off x="568975" y="719949"/>
            <a:ext cx="2272149" cy="476250"/>
          </a:xfrm>
          <a:prstGeom prst="rect">
            <a:avLst/>
          </a:prstGeom>
          <a:noFill/>
          <a:ln>
            <a:noFill/>
          </a:ln>
        </p:spPr>
      </p:pic>
      <p:pic>
        <p:nvPicPr>
          <p:cNvPr id="144" name="Google Shape;144;p12"/>
          <p:cNvPicPr preferRelativeResize="0"/>
          <p:nvPr/>
        </p:nvPicPr>
        <p:blipFill>
          <a:blip r:embed="rId7">
            <a:alphaModFix/>
          </a:blip>
          <a:stretch>
            <a:fillRect/>
          </a:stretch>
        </p:blipFill>
        <p:spPr>
          <a:xfrm>
            <a:off x="3124275" y="797288"/>
            <a:ext cx="2895438" cy="3865769"/>
          </a:xfrm>
          <a:prstGeom prst="rect">
            <a:avLst/>
          </a:prstGeom>
          <a:noFill/>
          <a:ln>
            <a:noFill/>
          </a:ln>
        </p:spPr>
      </p:pic>
      <p:pic>
        <p:nvPicPr>
          <p:cNvPr id="145" name="Google Shape;145;p12"/>
          <p:cNvPicPr preferRelativeResize="0"/>
          <p:nvPr/>
        </p:nvPicPr>
        <p:blipFill>
          <a:blip r:embed="rId8">
            <a:alphaModFix/>
          </a:blip>
          <a:stretch>
            <a:fillRect/>
          </a:stretch>
        </p:blipFill>
        <p:spPr>
          <a:xfrm>
            <a:off x="6197126" y="1229858"/>
            <a:ext cx="2725351" cy="3337593"/>
          </a:xfrm>
          <a:prstGeom prst="rect">
            <a:avLst/>
          </a:prstGeom>
          <a:noFill/>
          <a:ln>
            <a:noFill/>
          </a:ln>
        </p:spPr>
      </p:pic>
      <p:pic>
        <p:nvPicPr>
          <p:cNvPr id="146" name="Google Shape;146;p12"/>
          <p:cNvPicPr preferRelativeResize="0"/>
          <p:nvPr/>
        </p:nvPicPr>
        <p:blipFill rotWithShape="1">
          <a:blip r:embed="rId9">
            <a:alphaModFix/>
          </a:blip>
          <a:srcRect l="1400"/>
          <a:stretch/>
        </p:blipFill>
        <p:spPr>
          <a:xfrm>
            <a:off x="6984166" y="719950"/>
            <a:ext cx="1151271" cy="4762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1" name="Google Shape;151;p13" descr="A picture containing screenshot, black, graphics, font&#10;&#10;Description automatically generated"/>
          <p:cNvPicPr preferRelativeResize="0"/>
          <p:nvPr/>
        </p:nvPicPr>
        <p:blipFill rotWithShape="1">
          <a:blip r:embed="rId3">
            <a:alphaModFix/>
          </a:blip>
          <a:srcRect/>
          <a:stretch/>
        </p:blipFill>
        <p:spPr>
          <a:xfrm>
            <a:off x="278685" y="4661449"/>
            <a:ext cx="2373582" cy="304224"/>
          </a:xfrm>
          <a:prstGeom prst="rect">
            <a:avLst/>
          </a:prstGeom>
          <a:noFill/>
          <a:ln>
            <a:noFill/>
          </a:ln>
        </p:spPr>
      </p:pic>
      <p:pic>
        <p:nvPicPr>
          <p:cNvPr id="152" name="Google Shape;152;p13" descr="A blue and orange logo&#10;&#10;Description automatically generated with low confidence"/>
          <p:cNvPicPr preferRelativeResize="0"/>
          <p:nvPr/>
        </p:nvPicPr>
        <p:blipFill rotWithShape="1">
          <a:blip r:embed="rId4">
            <a:alphaModFix/>
          </a:blip>
          <a:srcRect/>
          <a:stretch/>
        </p:blipFill>
        <p:spPr>
          <a:xfrm>
            <a:off x="7349633" y="4659938"/>
            <a:ext cx="1388849" cy="304224"/>
          </a:xfrm>
          <a:prstGeom prst="rect">
            <a:avLst/>
          </a:prstGeom>
          <a:noFill/>
          <a:ln>
            <a:noFill/>
          </a:ln>
        </p:spPr>
      </p:pic>
      <p:sp>
        <p:nvSpPr>
          <p:cNvPr id="153" name="Google Shape;153;p13"/>
          <p:cNvSpPr txBox="1"/>
          <p:nvPr/>
        </p:nvSpPr>
        <p:spPr>
          <a:xfrm>
            <a:off x="0" y="0"/>
            <a:ext cx="6052200" cy="800400"/>
          </a:xfrm>
          <a:prstGeom prst="rect">
            <a:avLst/>
          </a:prstGeom>
          <a:noFill/>
          <a:ln>
            <a:noFill/>
          </a:ln>
        </p:spPr>
        <p:txBody>
          <a:bodyPr spcFirstLastPara="1" wrap="square" lIns="91425" tIns="91425" rIns="91425" bIns="91425" anchor="t" anchorCtr="0">
            <a:spAutoFit/>
          </a:bodyPr>
          <a:lstStyle/>
          <a:p>
            <a:pPr marL="12700" marR="5080" lvl="0" indent="-635" algn="l" rtl="0">
              <a:lnSpc>
                <a:spcPct val="108000"/>
              </a:lnSpc>
              <a:spcBef>
                <a:spcPts val="0"/>
              </a:spcBef>
              <a:spcAft>
                <a:spcPts val="0"/>
              </a:spcAft>
              <a:buNone/>
            </a:pPr>
            <a:r>
              <a:rPr lang="en-US" sz="4000">
                <a:solidFill>
                  <a:srgbClr val="002060"/>
                </a:solidFill>
                <a:latin typeface="Calibri"/>
                <a:ea typeface="Calibri"/>
                <a:cs typeface="Calibri"/>
                <a:sym typeface="Calibri"/>
              </a:rPr>
              <a:t>Coverage Highlights</a:t>
            </a:r>
            <a:endParaRPr/>
          </a:p>
        </p:txBody>
      </p:sp>
      <p:pic>
        <p:nvPicPr>
          <p:cNvPr id="154" name="Google Shape;154;p13"/>
          <p:cNvPicPr preferRelativeResize="0"/>
          <p:nvPr/>
        </p:nvPicPr>
        <p:blipFill>
          <a:blip r:embed="rId5">
            <a:alphaModFix/>
          </a:blip>
          <a:stretch>
            <a:fillRect/>
          </a:stretch>
        </p:blipFill>
        <p:spPr>
          <a:xfrm>
            <a:off x="278675" y="1110410"/>
            <a:ext cx="4594601" cy="2922675"/>
          </a:xfrm>
          <a:prstGeom prst="rect">
            <a:avLst/>
          </a:prstGeom>
          <a:noFill/>
          <a:ln>
            <a:noFill/>
          </a:ln>
        </p:spPr>
      </p:pic>
      <p:pic>
        <p:nvPicPr>
          <p:cNvPr id="155" name="Google Shape;155;p13"/>
          <p:cNvPicPr preferRelativeResize="0"/>
          <p:nvPr/>
        </p:nvPicPr>
        <p:blipFill>
          <a:blip r:embed="rId6">
            <a:alphaModFix/>
          </a:blip>
          <a:stretch>
            <a:fillRect/>
          </a:stretch>
        </p:blipFill>
        <p:spPr>
          <a:xfrm>
            <a:off x="5034426" y="1205813"/>
            <a:ext cx="3865200" cy="2731861"/>
          </a:xfrm>
          <a:prstGeom prst="rect">
            <a:avLst/>
          </a:prstGeom>
          <a:noFill/>
          <a:ln>
            <a:noFill/>
          </a:ln>
        </p:spPr>
      </p:pic>
      <p:pic>
        <p:nvPicPr>
          <p:cNvPr id="156" name="Google Shape;156;p13"/>
          <p:cNvPicPr preferRelativeResize="0"/>
          <p:nvPr/>
        </p:nvPicPr>
        <p:blipFill>
          <a:blip r:embed="rId7">
            <a:alphaModFix/>
          </a:blip>
          <a:stretch>
            <a:fillRect/>
          </a:stretch>
        </p:blipFill>
        <p:spPr>
          <a:xfrm>
            <a:off x="7576700" y="627000"/>
            <a:ext cx="1322925" cy="5788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1" name="Google Shape;161;g2546cfd1fd8_1_36" descr="A picture containing screenshot, black, graphics, font&#10;&#10;Description automatically generated"/>
          <p:cNvPicPr preferRelativeResize="0"/>
          <p:nvPr/>
        </p:nvPicPr>
        <p:blipFill rotWithShape="1">
          <a:blip r:embed="rId3">
            <a:alphaModFix/>
          </a:blip>
          <a:srcRect/>
          <a:stretch/>
        </p:blipFill>
        <p:spPr>
          <a:xfrm>
            <a:off x="278685" y="4661449"/>
            <a:ext cx="2373584" cy="304224"/>
          </a:xfrm>
          <a:prstGeom prst="rect">
            <a:avLst/>
          </a:prstGeom>
          <a:noFill/>
          <a:ln>
            <a:noFill/>
          </a:ln>
        </p:spPr>
      </p:pic>
      <p:pic>
        <p:nvPicPr>
          <p:cNvPr id="162" name="Google Shape;162;g2546cfd1fd8_1_36" descr="A blue and orange logo&#10;&#10;Description automatically generated with low confidence"/>
          <p:cNvPicPr preferRelativeResize="0"/>
          <p:nvPr/>
        </p:nvPicPr>
        <p:blipFill rotWithShape="1">
          <a:blip r:embed="rId4">
            <a:alphaModFix/>
          </a:blip>
          <a:srcRect/>
          <a:stretch/>
        </p:blipFill>
        <p:spPr>
          <a:xfrm>
            <a:off x="7349633" y="4659938"/>
            <a:ext cx="1388850" cy="304225"/>
          </a:xfrm>
          <a:prstGeom prst="rect">
            <a:avLst/>
          </a:prstGeom>
          <a:noFill/>
          <a:ln>
            <a:noFill/>
          </a:ln>
        </p:spPr>
      </p:pic>
      <p:sp>
        <p:nvSpPr>
          <p:cNvPr id="163" name="Google Shape;163;g2546cfd1fd8_1_36"/>
          <p:cNvSpPr txBox="1"/>
          <p:nvPr/>
        </p:nvSpPr>
        <p:spPr>
          <a:xfrm>
            <a:off x="0" y="0"/>
            <a:ext cx="6052200" cy="800400"/>
          </a:xfrm>
          <a:prstGeom prst="rect">
            <a:avLst/>
          </a:prstGeom>
          <a:noFill/>
          <a:ln>
            <a:noFill/>
          </a:ln>
        </p:spPr>
        <p:txBody>
          <a:bodyPr spcFirstLastPara="1" wrap="square" lIns="91425" tIns="91425" rIns="91425" bIns="91425" anchor="t" anchorCtr="0">
            <a:spAutoFit/>
          </a:bodyPr>
          <a:lstStyle/>
          <a:p>
            <a:pPr marL="12700" marR="5080" lvl="0" indent="-635" algn="l" rtl="0">
              <a:lnSpc>
                <a:spcPct val="108000"/>
              </a:lnSpc>
              <a:spcBef>
                <a:spcPts val="0"/>
              </a:spcBef>
              <a:spcAft>
                <a:spcPts val="0"/>
              </a:spcAft>
              <a:buNone/>
            </a:pPr>
            <a:r>
              <a:rPr lang="en-US" sz="4000">
                <a:solidFill>
                  <a:srgbClr val="002060"/>
                </a:solidFill>
                <a:latin typeface="Calibri"/>
                <a:ea typeface="Calibri"/>
                <a:cs typeface="Calibri"/>
                <a:sym typeface="Calibri"/>
              </a:rPr>
              <a:t>Coverage Highlights</a:t>
            </a:r>
            <a:endParaRPr/>
          </a:p>
        </p:txBody>
      </p:sp>
      <p:pic>
        <p:nvPicPr>
          <p:cNvPr id="164" name="Google Shape;164;g2546cfd1fd8_1_36"/>
          <p:cNvPicPr preferRelativeResize="0"/>
          <p:nvPr/>
        </p:nvPicPr>
        <p:blipFill>
          <a:blip r:embed="rId5">
            <a:alphaModFix/>
          </a:blip>
          <a:stretch>
            <a:fillRect/>
          </a:stretch>
        </p:blipFill>
        <p:spPr>
          <a:xfrm>
            <a:off x="765349" y="1164575"/>
            <a:ext cx="3308426" cy="3445026"/>
          </a:xfrm>
          <a:prstGeom prst="rect">
            <a:avLst/>
          </a:prstGeom>
          <a:noFill/>
          <a:ln>
            <a:noFill/>
          </a:ln>
        </p:spPr>
      </p:pic>
      <p:pic>
        <p:nvPicPr>
          <p:cNvPr id="165" name="Google Shape;165;g2546cfd1fd8_1_36"/>
          <p:cNvPicPr preferRelativeResize="0"/>
          <p:nvPr/>
        </p:nvPicPr>
        <p:blipFill>
          <a:blip r:embed="rId6">
            <a:alphaModFix/>
          </a:blip>
          <a:stretch>
            <a:fillRect/>
          </a:stretch>
        </p:blipFill>
        <p:spPr>
          <a:xfrm>
            <a:off x="1407725" y="746300"/>
            <a:ext cx="2023675" cy="366425"/>
          </a:xfrm>
          <a:prstGeom prst="rect">
            <a:avLst/>
          </a:prstGeom>
          <a:noFill/>
          <a:ln>
            <a:noFill/>
          </a:ln>
        </p:spPr>
      </p:pic>
      <p:pic>
        <p:nvPicPr>
          <p:cNvPr id="166" name="Google Shape;166;g2546cfd1fd8_1_36"/>
          <p:cNvPicPr preferRelativeResize="0"/>
          <p:nvPr/>
        </p:nvPicPr>
        <p:blipFill>
          <a:blip r:embed="rId7">
            <a:alphaModFix/>
          </a:blip>
          <a:stretch>
            <a:fillRect/>
          </a:stretch>
        </p:blipFill>
        <p:spPr>
          <a:xfrm>
            <a:off x="4830937" y="1009125"/>
            <a:ext cx="2971059" cy="3587056"/>
          </a:xfrm>
          <a:prstGeom prst="rect">
            <a:avLst/>
          </a:prstGeom>
          <a:noFill/>
          <a:ln>
            <a:noFill/>
          </a:ln>
        </p:spPr>
      </p:pic>
      <p:pic>
        <p:nvPicPr>
          <p:cNvPr id="167" name="Google Shape;167;g2546cfd1fd8_1_36"/>
          <p:cNvPicPr preferRelativeResize="0"/>
          <p:nvPr/>
        </p:nvPicPr>
        <p:blipFill>
          <a:blip r:embed="rId8">
            <a:alphaModFix/>
          </a:blip>
          <a:stretch>
            <a:fillRect/>
          </a:stretch>
        </p:blipFill>
        <p:spPr>
          <a:xfrm>
            <a:off x="5897938" y="513650"/>
            <a:ext cx="837025" cy="4954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14" descr="A picture containing screenshot, black, graphics, font&#10;&#10;Description automatically generated"/>
          <p:cNvPicPr preferRelativeResize="0"/>
          <p:nvPr/>
        </p:nvPicPr>
        <p:blipFill rotWithShape="1">
          <a:blip r:embed="rId3">
            <a:alphaModFix/>
          </a:blip>
          <a:srcRect/>
          <a:stretch/>
        </p:blipFill>
        <p:spPr>
          <a:xfrm>
            <a:off x="278685" y="4661449"/>
            <a:ext cx="2373582" cy="304224"/>
          </a:xfrm>
          <a:prstGeom prst="rect">
            <a:avLst/>
          </a:prstGeom>
          <a:noFill/>
          <a:ln>
            <a:noFill/>
          </a:ln>
        </p:spPr>
      </p:pic>
      <p:pic>
        <p:nvPicPr>
          <p:cNvPr id="173" name="Google Shape;173;p14" descr="A blue and orange logo&#10;&#10;Description automatically generated with low confidence"/>
          <p:cNvPicPr preferRelativeResize="0"/>
          <p:nvPr/>
        </p:nvPicPr>
        <p:blipFill rotWithShape="1">
          <a:blip r:embed="rId4">
            <a:alphaModFix/>
          </a:blip>
          <a:srcRect/>
          <a:stretch/>
        </p:blipFill>
        <p:spPr>
          <a:xfrm>
            <a:off x="7349633" y="4659938"/>
            <a:ext cx="1388849" cy="304224"/>
          </a:xfrm>
          <a:prstGeom prst="rect">
            <a:avLst/>
          </a:prstGeom>
          <a:noFill/>
          <a:ln>
            <a:noFill/>
          </a:ln>
        </p:spPr>
      </p:pic>
      <p:sp>
        <p:nvSpPr>
          <p:cNvPr id="174" name="Google Shape;174;p14"/>
          <p:cNvSpPr txBox="1"/>
          <p:nvPr/>
        </p:nvSpPr>
        <p:spPr>
          <a:xfrm>
            <a:off x="0" y="0"/>
            <a:ext cx="6052200" cy="800400"/>
          </a:xfrm>
          <a:prstGeom prst="rect">
            <a:avLst/>
          </a:prstGeom>
          <a:noFill/>
          <a:ln>
            <a:noFill/>
          </a:ln>
        </p:spPr>
        <p:txBody>
          <a:bodyPr spcFirstLastPara="1" wrap="square" lIns="91425" tIns="91425" rIns="91425" bIns="91425" anchor="t" anchorCtr="0">
            <a:spAutoFit/>
          </a:bodyPr>
          <a:lstStyle/>
          <a:p>
            <a:pPr marL="12700" marR="5080" lvl="0" indent="-635" algn="l" rtl="0">
              <a:lnSpc>
                <a:spcPct val="108000"/>
              </a:lnSpc>
              <a:spcBef>
                <a:spcPts val="0"/>
              </a:spcBef>
              <a:spcAft>
                <a:spcPts val="0"/>
              </a:spcAft>
              <a:buNone/>
            </a:pPr>
            <a:r>
              <a:rPr lang="en-US" sz="4000">
                <a:solidFill>
                  <a:srgbClr val="002060"/>
                </a:solidFill>
                <a:highlight>
                  <a:schemeClr val="lt1"/>
                </a:highlight>
                <a:latin typeface="Calibri"/>
                <a:ea typeface="Calibri"/>
                <a:cs typeface="Calibri"/>
                <a:sym typeface="Calibri"/>
              </a:rPr>
              <a:t>Press Trip Overview</a:t>
            </a:r>
            <a:endParaRPr>
              <a:highlight>
                <a:schemeClr val="lt1"/>
              </a:highlight>
            </a:endParaRPr>
          </a:p>
        </p:txBody>
      </p:sp>
      <p:sp>
        <p:nvSpPr>
          <p:cNvPr id="175" name="Google Shape;175;p14"/>
          <p:cNvSpPr txBox="1"/>
          <p:nvPr/>
        </p:nvSpPr>
        <p:spPr>
          <a:xfrm>
            <a:off x="278675" y="1024800"/>
            <a:ext cx="4377300" cy="3228600"/>
          </a:xfrm>
          <a:prstGeom prst="rect">
            <a:avLst/>
          </a:prstGeom>
          <a:noFill/>
          <a:ln>
            <a:noFill/>
          </a:ln>
        </p:spPr>
        <p:txBody>
          <a:bodyPr spcFirstLastPara="1" wrap="square" lIns="91425" tIns="91425" rIns="91425" bIns="91425" anchor="t" anchorCtr="0">
            <a:spAutoFit/>
          </a:bodyPr>
          <a:lstStyle/>
          <a:p>
            <a:pPr marL="12700" lvl="0" indent="0" algn="l" rtl="0">
              <a:spcBef>
                <a:spcPts val="0"/>
              </a:spcBef>
              <a:spcAft>
                <a:spcPts val="0"/>
              </a:spcAft>
              <a:buNone/>
            </a:pPr>
            <a:r>
              <a:rPr lang="en-US">
                <a:solidFill>
                  <a:schemeClr val="dk1"/>
                </a:solidFill>
                <a:latin typeface="Calibri"/>
                <a:ea typeface="Calibri"/>
                <a:cs typeface="Calibri"/>
                <a:sym typeface="Calibri"/>
              </a:rPr>
              <a:t>Individual visits (10):</a:t>
            </a:r>
            <a:br>
              <a:rPr lang="en-US">
                <a:solidFill>
                  <a:schemeClr val="dk1"/>
                </a:solidFill>
                <a:latin typeface="Calibri"/>
                <a:ea typeface="Calibri"/>
                <a:cs typeface="Calibri"/>
                <a:sym typeface="Calibri"/>
              </a:rPr>
            </a:br>
            <a:endParaRPr>
              <a:solidFill>
                <a:schemeClr val="dk1"/>
              </a:solidFill>
              <a:latin typeface="Calibri"/>
              <a:ea typeface="Calibri"/>
              <a:cs typeface="Calibri"/>
              <a:sym typeface="Calibri"/>
            </a:endParaRPr>
          </a:p>
          <a:p>
            <a:pPr marL="457200" lvl="0" indent="-317500" algn="l" rtl="0">
              <a:spcBef>
                <a:spcPts val="105"/>
              </a:spcBef>
              <a:spcAft>
                <a:spcPts val="0"/>
              </a:spcAft>
              <a:buClr>
                <a:schemeClr val="dk1"/>
              </a:buClr>
              <a:buSzPts val="1400"/>
              <a:buFont typeface="Calibri"/>
              <a:buChar char="•"/>
            </a:pPr>
            <a:r>
              <a:rPr lang="en-US" b="1">
                <a:solidFill>
                  <a:schemeClr val="dk1"/>
                </a:solidFill>
                <a:latin typeface="Calibri"/>
                <a:ea typeface="Calibri"/>
                <a:cs typeface="Calibri"/>
                <a:sym typeface="Calibri"/>
              </a:rPr>
              <a:t>Estella Shardlow - </a:t>
            </a:r>
            <a:r>
              <a:rPr lang="en-US" i="1">
                <a:solidFill>
                  <a:schemeClr val="dk1"/>
                </a:solidFill>
                <a:latin typeface="Calibri"/>
                <a:ea typeface="Calibri"/>
                <a:cs typeface="Calibri"/>
                <a:sym typeface="Calibri"/>
              </a:rPr>
              <a:t>Food &amp; Travel </a:t>
            </a:r>
            <a:endParaRPr sz="1150">
              <a:solidFill>
                <a:schemeClr val="dk1"/>
              </a:solidFill>
              <a:highlight>
                <a:srgbClr val="FFFFFF"/>
              </a:highlight>
            </a:endParaRPr>
          </a:p>
          <a:p>
            <a:pPr marL="457200" lvl="0" indent="-317500" algn="l" rtl="0">
              <a:spcBef>
                <a:spcPts val="0"/>
              </a:spcBef>
              <a:spcAft>
                <a:spcPts val="0"/>
              </a:spcAft>
              <a:buClr>
                <a:schemeClr val="dk1"/>
              </a:buClr>
              <a:buSzPts val="1400"/>
              <a:buFont typeface="Calibri"/>
              <a:buChar char="•"/>
            </a:pPr>
            <a:r>
              <a:rPr lang="en-US" b="1">
                <a:solidFill>
                  <a:schemeClr val="dk1"/>
                </a:solidFill>
                <a:latin typeface="Calibri"/>
                <a:ea typeface="Calibri"/>
                <a:cs typeface="Calibri"/>
                <a:sym typeface="Calibri"/>
              </a:rPr>
              <a:t>Heather Lowrie</a:t>
            </a:r>
            <a:r>
              <a:rPr lang="en-US" i="1">
                <a:solidFill>
                  <a:schemeClr val="dk1"/>
                </a:solidFill>
                <a:latin typeface="Calibri"/>
                <a:ea typeface="Calibri"/>
                <a:cs typeface="Calibri"/>
                <a:sym typeface="Calibri"/>
              </a:rPr>
              <a:t> - The Scottish Sun</a:t>
            </a:r>
            <a:endParaRPr i="1">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US" b="1">
                <a:solidFill>
                  <a:schemeClr val="dk1"/>
                </a:solidFill>
                <a:latin typeface="Calibri"/>
                <a:ea typeface="Calibri"/>
                <a:cs typeface="Calibri"/>
                <a:sym typeface="Calibri"/>
              </a:rPr>
              <a:t>James Darven - </a:t>
            </a:r>
            <a:r>
              <a:rPr lang="en-US" i="1">
                <a:solidFill>
                  <a:schemeClr val="dk1"/>
                </a:solidFill>
                <a:latin typeface="Calibri"/>
                <a:ea typeface="Calibri"/>
                <a:cs typeface="Calibri"/>
                <a:sym typeface="Calibri"/>
              </a:rPr>
              <a:t>loveFOOD.com, Wanderlust, Daily Mail</a:t>
            </a:r>
            <a:endParaRPr i="1">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US" b="1">
                <a:solidFill>
                  <a:schemeClr val="dk1"/>
                </a:solidFill>
                <a:latin typeface="Calibri"/>
                <a:ea typeface="Calibri"/>
                <a:cs typeface="Calibri"/>
                <a:sym typeface="Calibri"/>
              </a:rPr>
              <a:t>Joanna Whitehead </a:t>
            </a:r>
            <a:r>
              <a:rPr lang="en-US">
                <a:solidFill>
                  <a:schemeClr val="dk1"/>
                </a:solidFill>
                <a:latin typeface="Calibri"/>
                <a:ea typeface="Calibri"/>
                <a:cs typeface="Calibri"/>
                <a:sym typeface="Calibri"/>
              </a:rPr>
              <a:t>– </a:t>
            </a:r>
            <a:r>
              <a:rPr lang="en-US" i="1">
                <a:solidFill>
                  <a:schemeClr val="dk1"/>
                </a:solidFill>
                <a:latin typeface="Calibri"/>
                <a:ea typeface="Calibri"/>
                <a:cs typeface="Calibri"/>
                <a:sym typeface="Calibri"/>
              </a:rPr>
              <a:t>The Independent</a:t>
            </a:r>
            <a:endParaRPr i="1">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US" b="1">
                <a:solidFill>
                  <a:schemeClr val="dk1"/>
                </a:solidFill>
                <a:latin typeface="Calibri"/>
                <a:ea typeface="Calibri"/>
                <a:cs typeface="Calibri"/>
                <a:sym typeface="Calibri"/>
              </a:rPr>
              <a:t>John Greene - </a:t>
            </a:r>
            <a:r>
              <a:rPr lang="en-US" i="1">
                <a:solidFill>
                  <a:schemeClr val="dk1"/>
                </a:solidFill>
                <a:latin typeface="Calibri"/>
                <a:ea typeface="Calibri"/>
                <a:cs typeface="Calibri"/>
                <a:sym typeface="Calibri"/>
              </a:rPr>
              <a:t>Irish Independent </a:t>
            </a:r>
            <a:endParaRPr b="1" i="1">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US" b="1">
                <a:solidFill>
                  <a:schemeClr val="dk1"/>
                </a:solidFill>
                <a:latin typeface="Calibri"/>
                <a:ea typeface="Calibri"/>
                <a:cs typeface="Calibri"/>
                <a:sym typeface="Calibri"/>
              </a:rPr>
              <a:t>Jordan Banks </a:t>
            </a:r>
            <a:r>
              <a:rPr lang="en-US" i="1">
                <a:solidFill>
                  <a:schemeClr val="dk1"/>
                </a:solidFill>
                <a:latin typeface="Calibri"/>
                <a:ea typeface="Calibri"/>
                <a:cs typeface="Calibri"/>
                <a:sym typeface="Calibri"/>
              </a:rPr>
              <a:t>- JRNY</a:t>
            </a:r>
            <a:endParaRPr i="1">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US" b="1">
                <a:solidFill>
                  <a:schemeClr val="dk1"/>
                </a:solidFill>
                <a:latin typeface="Calibri"/>
                <a:ea typeface="Calibri"/>
                <a:cs typeface="Calibri"/>
                <a:sym typeface="Calibri"/>
              </a:rPr>
              <a:t>Lauren Jarvis </a:t>
            </a:r>
            <a:endParaRPr b="1">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US" b="1">
                <a:solidFill>
                  <a:schemeClr val="dk1"/>
                </a:solidFill>
                <a:latin typeface="Calibri"/>
                <a:ea typeface="Calibri"/>
                <a:cs typeface="Calibri"/>
                <a:sym typeface="Calibri"/>
              </a:rPr>
              <a:t>Mark Taylor </a:t>
            </a:r>
            <a:r>
              <a:rPr lang="en-US" i="1">
                <a:solidFill>
                  <a:schemeClr val="dk1"/>
                </a:solidFill>
                <a:latin typeface="Calibri"/>
                <a:ea typeface="Calibri"/>
                <a:cs typeface="Calibri"/>
                <a:sym typeface="Calibri"/>
              </a:rPr>
              <a:t>- Food &amp; Travel </a:t>
            </a:r>
            <a:endParaRPr b="1">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US" b="1">
                <a:solidFill>
                  <a:schemeClr val="dk1"/>
                </a:solidFill>
                <a:latin typeface="Calibri"/>
                <a:ea typeface="Calibri"/>
                <a:cs typeface="Calibri"/>
                <a:sym typeface="Calibri"/>
              </a:rPr>
              <a:t>Richard Franks </a:t>
            </a:r>
            <a:r>
              <a:rPr lang="en-US" i="1">
                <a:solidFill>
                  <a:schemeClr val="dk1"/>
                </a:solidFill>
                <a:latin typeface="Calibri"/>
                <a:ea typeface="Calibri"/>
                <a:cs typeface="Calibri"/>
                <a:sym typeface="Calibri"/>
              </a:rPr>
              <a:t>- The Independent &amp; Adventure.com</a:t>
            </a:r>
            <a:endParaRPr>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US" b="1">
                <a:solidFill>
                  <a:schemeClr val="dk1"/>
                </a:solidFill>
                <a:latin typeface="Calibri"/>
                <a:ea typeface="Calibri"/>
                <a:cs typeface="Calibri"/>
                <a:sym typeface="Calibri"/>
              </a:rPr>
              <a:t>Zoey Goto </a:t>
            </a:r>
            <a:r>
              <a:rPr lang="en-US" i="1">
                <a:solidFill>
                  <a:schemeClr val="dk1"/>
                </a:solidFill>
                <a:latin typeface="Calibri"/>
                <a:ea typeface="Calibri"/>
                <a:cs typeface="Calibri"/>
                <a:sym typeface="Calibri"/>
              </a:rPr>
              <a:t>- JRNY</a:t>
            </a:r>
            <a:endParaRPr i="1">
              <a:solidFill>
                <a:schemeClr val="dk1"/>
              </a:solidFill>
              <a:latin typeface="Calibri"/>
              <a:ea typeface="Calibri"/>
              <a:cs typeface="Calibri"/>
              <a:sym typeface="Calibri"/>
            </a:endParaRPr>
          </a:p>
          <a:p>
            <a:pPr marL="457200" lvl="0" indent="0" algn="l" rtl="0">
              <a:spcBef>
                <a:spcPts val="105"/>
              </a:spcBef>
              <a:spcAft>
                <a:spcPts val="0"/>
              </a:spcAft>
              <a:buNone/>
            </a:pPr>
            <a:endParaRPr i="1">
              <a:solidFill>
                <a:srgbClr val="FF0000"/>
              </a:solidFill>
              <a:latin typeface="Calibri"/>
              <a:ea typeface="Calibri"/>
              <a:cs typeface="Calibri"/>
              <a:sym typeface="Calibri"/>
            </a:endParaRPr>
          </a:p>
        </p:txBody>
      </p:sp>
      <p:pic>
        <p:nvPicPr>
          <p:cNvPr id="176" name="Google Shape;176;p14"/>
          <p:cNvPicPr preferRelativeResize="0"/>
          <p:nvPr/>
        </p:nvPicPr>
        <p:blipFill rotWithShape="1">
          <a:blip r:embed="rId5">
            <a:alphaModFix/>
          </a:blip>
          <a:srcRect l="4743" t="3494" b="3800"/>
          <a:stretch/>
        </p:blipFill>
        <p:spPr>
          <a:xfrm>
            <a:off x="4766640" y="0"/>
            <a:ext cx="4377358" cy="51435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g2546cfd1fd8_1_9" descr="A picture containing screenshot, black, graphics, font&#10;&#10;Description automatically generated"/>
          <p:cNvPicPr preferRelativeResize="0"/>
          <p:nvPr/>
        </p:nvPicPr>
        <p:blipFill rotWithShape="1">
          <a:blip r:embed="rId3">
            <a:alphaModFix/>
          </a:blip>
          <a:srcRect/>
          <a:stretch/>
        </p:blipFill>
        <p:spPr>
          <a:xfrm>
            <a:off x="278685" y="4661449"/>
            <a:ext cx="2373584" cy="304224"/>
          </a:xfrm>
          <a:prstGeom prst="rect">
            <a:avLst/>
          </a:prstGeom>
          <a:noFill/>
          <a:ln>
            <a:noFill/>
          </a:ln>
        </p:spPr>
      </p:pic>
      <p:pic>
        <p:nvPicPr>
          <p:cNvPr id="182" name="Google Shape;182;g2546cfd1fd8_1_9" descr="A blue and orange logo&#10;&#10;Description automatically generated with low confidence"/>
          <p:cNvPicPr preferRelativeResize="0"/>
          <p:nvPr/>
        </p:nvPicPr>
        <p:blipFill rotWithShape="1">
          <a:blip r:embed="rId4">
            <a:alphaModFix/>
          </a:blip>
          <a:srcRect/>
          <a:stretch/>
        </p:blipFill>
        <p:spPr>
          <a:xfrm>
            <a:off x="7349633" y="4659938"/>
            <a:ext cx="1388850" cy="304225"/>
          </a:xfrm>
          <a:prstGeom prst="rect">
            <a:avLst/>
          </a:prstGeom>
          <a:noFill/>
          <a:ln>
            <a:noFill/>
          </a:ln>
        </p:spPr>
      </p:pic>
      <p:sp>
        <p:nvSpPr>
          <p:cNvPr id="183" name="Google Shape;183;g2546cfd1fd8_1_9"/>
          <p:cNvSpPr txBox="1"/>
          <p:nvPr/>
        </p:nvSpPr>
        <p:spPr>
          <a:xfrm>
            <a:off x="0" y="0"/>
            <a:ext cx="4713000" cy="800400"/>
          </a:xfrm>
          <a:prstGeom prst="rect">
            <a:avLst/>
          </a:prstGeom>
          <a:noFill/>
          <a:ln>
            <a:noFill/>
          </a:ln>
        </p:spPr>
        <p:txBody>
          <a:bodyPr spcFirstLastPara="1" wrap="square" lIns="91425" tIns="91425" rIns="91425" bIns="91425" anchor="t" anchorCtr="0">
            <a:spAutoFit/>
          </a:bodyPr>
          <a:lstStyle/>
          <a:p>
            <a:pPr marL="12700" marR="5080" lvl="0" indent="-635" algn="l" rtl="0">
              <a:lnSpc>
                <a:spcPct val="108000"/>
              </a:lnSpc>
              <a:spcBef>
                <a:spcPts val="0"/>
              </a:spcBef>
              <a:spcAft>
                <a:spcPts val="0"/>
              </a:spcAft>
              <a:buNone/>
            </a:pPr>
            <a:r>
              <a:rPr lang="en-US" sz="4000">
                <a:solidFill>
                  <a:srgbClr val="002060"/>
                </a:solidFill>
                <a:latin typeface="Calibri"/>
                <a:ea typeface="Calibri"/>
                <a:cs typeface="Calibri"/>
                <a:sym typeface="Calibri"/>
              </a:rPr>
              <a:t>Dublin Media Mission</a:t>
            </a:r>
            <a:endParaRPr/>
          </a:p>
        </p:txBody>
      </p:sp>
      <p:sp>
        <p:nvSpPr>
          <p:cNvPr id="184" name="Google Shape;184;g2546cfd1fd8_1_9"/>
          <p:cNvSpPr txBox="1"/>
          <p:nvPr/>
        </p:nvSpPr>
        <p:spPr>
          <a:xfrm>
            <a:off x="131100" y="800400"/>
            <a:ext cx="4581900" cy="3831900"/>
          </a:xfrm>
          <a:prstGeom prst="rect">
            <a:avLst/>
          </a:prstGeom>
          <a:noFill/>
          <a:ln>
            <a:noFill/>
          </a:ln>
        </p:spPr>
        <p:txBody>
          <a:bodyPr spcFirstLastPara="1" wrap="square" lIns="91425" tIns="91425" rIns="91425" bIns="91425" anchor="t" anchorCtr="0">
            <a:spAutoFit/>
          </a:bodyPr>
          <a:lstStyle/>
          <a:p>
            <a:pPr marL="0" lvl="0" indent="0" algn="just" rtl="0">
              <a:lnSpc>
                <a:spcPct val="107916"/>
              </a:lnSpc>
              <a:spcBef>
                <a:spcPts val="0"/>
              </a:spcBef>
              <a:spcAft>
                <a:spcPts val="0"/>
              </a:spcAft>
              <a:buNone/>
            </a:pPr>
            <a:r>
              <a:rPr lang="en-US" sz="1050">
                <a:solidFill>
                  <a:schemeClr val="dk1"/>
                </a:solidFill>
                <a:latin typeface="Calibri"/>
                <a:ea typeface="Calibri"/>
                <a:cs typeface="Calibri"/>
                <a:sym typeface="Calibri"/>
              </a:rPr>
              <a:t>Executive Director of the Arizona Office of Tourism, Lisa Urias and the Director of Media Relations, Kim Todd visited Dublin for a mini-media mission along with Mary Rittman from Visit Tucson and Laura McMurchie from Experience Scottsdale. </a:t>
            </a:r>
            <a:endParaRPr sz="105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1050">
              <a:solidFill>
                <a:schemeClr val="dk1"/>
              </a:solidFill>
              <a:latin typeface="Calibri"/>
              <a:ea typeface="Calibri"/>
              <a:cs typeface="Calibri"/>
              <a:sym typeface="Calibri"/>
            </a:endParaRPr>
          </a:p>
          <a:p>
            <a:pPr marL="0" lvl="0" indent="0" algn="just" rtl="0">
              <a:lnSpc>
                <a:spcPct val="115000"/>
              </a:lnSpc>
              <a:spcBef>
                <a:spcPts val="0"/>
              </a:spcBef>
              <a:spcAft>
                <a:spcPts val="0"/>
              </a:spcAft>
              <a:buNone/>
            </a:pPr>
            <a:r>
              <a:rPr lang="en-US" sz="1050">
                <a:solidFill>
                  <a:schemeClr val="dk1"/>
                </a:solidFill>
                <a:latin typeface="Calibri"/>
                <a:ea typeface="Calibri"/>
                <a:cs typeface="Calibri"/>
                <a:sym typeface="Calibri"/>
              </a:rPr>
              <a:t>Black Diamond arranged for Lisa Urias to have an interview with radio presenter Ed Finn on </a:t>
            </a:r>
            <a:r>
              <a:rPr lang="en-US" sz="1050" u="sng">
                <a:solidFill>
                  <a:schemeClr val="hlink"/>
                </a:solidFill>
                <a:latin typeface="Calibri"/>
                <a:ea typeface="Calibri"/>
                <a:cs typeface="Calibri"/>
                <a:sym typeface="Calibri"/>
                <a:hlinkClick r:id="rId5"/>
              </a:rPr>
              <a:t>Travel Talk</a:t>
            </a:r>
            <a:r>
              <a:rPr lang="en-US" sz="1050">
                <a:solidFill>
                  <a:schemeClr val="dk1"/>
                </a:solidFill>
                <a:latin typeface="Calibri"/>
                <a:ea typeface="Calibri"/>
                <a:cs typeface="Calibri"/>
                <a:sym typeface="Calibri"/>
              </a:rPr>
              <a:t> show on Sunshine Radio, one of Ireland’s most listened to radio stations. Following the radio interview the AOT team and delegates met at BANG! Restaurant and Bar for an exclusive media lunch with top-tier Irish media. Each of the delegates sat next to the media to allow for 1-2-1 contact time. </a:t>
            </a:r>
            <a:endParaRPr sz="1050">
              <a:solidFill>
                <a:schemeClr val="dk1"/>
              </a:solidFill>
              <a:latin typeface="Calibri"/>
              <a:ea typeface="Calibri"/>
              <a:cs typeface="Calibri"/>
              <a:sym typeface="Calibri"/>
            </a:endParaRPr>
          </a:p>
          <a:p>
            <a:pPr marL="0" lvl="0" indent="0" algn="just" rtl="0">
              <a:lnSpc>
                <a:spcPct val="115000"/>
              </a:lnSpc>
              <a:spcBef>
                <a:spcPts val="0"/>
              </a:spcBef>
              <a:spcAft>
                <a:spcPts val="0"/>
              </a:spcAft>
              <a:buNone/>
            </a:pPr>
            <a:endParaRPr sz="1050">
              <a:solidFill>
                <a:schemeClr val="dk1"/>
              </a:solidFill>
              <a:latin typeface="Calibri"/>
              <a:ea typeface="Calibri"/>
              <a:cs typeface="Calibri"/>
              <a:sym typeface="Calibri"/>
            </a:endParaRPr>
          </a:p>
          <a:p>
            <a:pPr marL="0" lvl="0" indent="0" algn="just" rtl="0">
              <a:lnSpc>
                <a:spcPct val="115000"/>
              </a:lnSpc>
              <a:spcBef>
                <a:spcPts val="0"/>
              </a:spcBef>
              <a:spcAft>
                <a:spcPts val="0"/>
              </a:spcAft>
              <a:buNone/>
            </a:pPr>
            <a:r>
              <a:rPr lang="en-US" sz="1050" b="1">
                <a:solidFill>
                  <a:schemeClr val="dk1"/>
                </a:solidFill>
                <a:latin typeface="Calibri"/>
                <a:ea typeface="Calibri"/>
                <a:cs typeface="Calibri"/>
                <a:sym typeface="Calibri"/>
              </a:rPr>
              <a:t>Media in attendance: </a:t>
            </a:r>
            <a:endParaRPr sz="1050" b="1">
              <a:solidFill>
                <a:schemeClr val="dk1"/>
              </a:solidFill>
              <a:latin typeface="Calibri"/>
              <a:ea typeface="Calibri"/>
              <a:cs typeface="Calibri"/>
              <a:sym typeface="Calibri"/>
            </a:endParaRPr>
          </a:p>
          <a:p>
            <a:pPr marL="457200" lvl="0" indent="-295275" algn="just" rtl="0">
              <a:lnSpc>
                <a:spcPct val="115000"/>
              </a:lnSpc>
              <a:spcBef>
                <a:spcPts val="0"/>
              </a:spcBef>
              <a:spcAft>
                <a:spcPts val="0"/>
              </a:spcAft>
              <a:buClr>
                <a:schemeClr val="dk1"/>
              </a:buClr>
              <a:buSzPts val="1050"/>
              <a:buFont typeface="Calibri"/>
              <a:buChar char="●"/>
            </a:pPr>
            <a:r>
              <a:rPr lang="en-US" sz="1050">
                <a:solidFill>
                  <a:schemeClr val="dk1"/>
                </a:solidFill>
                <a:latin typeface="Calibri"/>
                <a:ea typeface="Calibri"/>
                <a:cs typeface="Calibri"/>
                <a:sym typeface="Calibri"/>
              </a:rPr>
              <a:t>Ann Mooney, The Irish Sun </a:t>
            </a:r>
            <a:endParaRPr sz="1050">
              <a:solidFill>
                <a:schemeClr val="dk1"/>
              </a:solidFill>
              <a:latin typeface="Calibri"/>
              <a:ea typeface="Calibri"/>
              <a:cs typeface="Calibri"/>
              <a:sym typeface="Calibri"/>
            </a:endParaRPr>
          </a:p>
          <a:p>
            <a:pPr marL="457200" lvl="0" indent="-295275" algn="just" rtl="0">
              <a:lnSpc>
                <a:spcPct val="115000"/>
              </a:lnSpc>
              <a:spcBef>
                <a:spcPts val="0"/>
              </a:spcBef>
              <a:spcAft>
                <a:spcPts val="0"/>
              </a:spcAft>
              <a:buClr>
                <a:schemeClr val="dk1"/>
              </a:buClr>
              <a:buSzPts val="1050"/>
              <a:buFont typeface="Calibri"/>
              <a:buChar char="●"/>
            </a:pPr>
            <a:r>
              <a:rPr lang="en-US" sz="1050">
                <a:solidFill>
                  <a:schemeClr val="dk1"/>
                </a:solidFill>
                <a:latin typeface="Calibri"/>
                <a:ea typeface="Calibri"/>
                <a:cs typeface="Calibri"/>
                <a:sym typeface="Calibri"/>
              </a:rPr>
              <a:t>Catherine Murphy, Freelance</a:t>
            </a:r>
            <a:endParaRPr sz="1050">
              <a:solidFill>
                <a:schemeClr val="dk1"/>
              </a:solidFill>
              <a:latin typeface="Calibri"/>
              <a:ea typeface="Calibri"/>
              <a:cs typeface="Calibri"/>
              <a:sym typeface="Calibri"/>
            </a:endParaRPr>
          </a:p>
          <a:p>
            <a:pPr marL="457200" lvl="0" indent="-295275" algn="just" rtl="0">
              <a:lnSpc>
                <a:spcPct val="115000"/>
              </a:lnSpc>
              <a:spcBef>
                <a:spcPts val="0"/>
              </a:spcBef>
              <a:spcAft>
                <a:spcPts val="0"/>
              </a:spcAft>
              <a:buClr>
                <a:schemeClr val="dk1"/>
              </a:buClr>
              <a:buSzPts val="1050"/>
              <a:buFont typeface="Calibri"/>
              <a:buChar char="●"/>
            </a:pPr>
            <a:r>
              <a:rPr lang="en-US" sz="1050">
                <a:solidFill>
                  <a:schemeClr val="dk1"/>
                </a:solidFill>
                <a:latin typeface="Calibri"/>
                <a:ea typeface="Calibri"/>
                <a:cs typeface="Calibri"/>
                <a:sym typeface="Calibri"/>
              </a:rPr>
              <a:t>Daragh Keany, Sunday World </a:t>
            </a:r>
            <a:endParaRPr sz="1050">
              <a:solidFill>
                <a:schemeClr val="dk1"/>
              </a:solidFill>
              <a:latin typeface="Calibri"/>
              <a:ea typeface="Calibri"/>
              <a:cs typeface="Calibri"/>
              <a:sym typeface="Calibri"/>
            </a:endParaRPr>
          </a:p>
          <a:p>
            <a:pPr marL="457200" lvl="0" indent="-295275" algn="just" rtl="0">
              <a:lnSpc>
                <a:spcPct val="115000"/>
              </a:lnSpc>
              <a:spcBef>
                <a:spcPts val="0"/>
              </a:spcBef>
              <a:spcAft>
                <a:spcPts val="0"/>
              </a:spcAft>
              <a:buClr>
                <a:schemeClr val="dk1"/>
              </a:buClr>
              <a:buSzPts val="1050"/>
              <a:buFont typeface="Calibri"/>
              <a:buChar char="●"/>
            </a:pPr>
            <a:r>
              <a:rPr lang="en-US" sz="1050">
                <a:solidFill>
                  <a:schemeClr val="dk1"/>
                </a:solidFill>
                <a:latin typeface="Calibri"/>
                <a:ea typeface="Calibri"/>
                <a:cs typeface="Calibri"/>
                <a:sym typeface="Calibri"/>
              </a:rPr>
              <a:t>Ed Finn, Sunshine Radio - Travel Talk Show </a:t>
            </a:r>
            <a:endParaRPr sz="1050">
              <a:solidFill>
                <a:schemeClr val="dk1"/>
              </a:solidFill>
              <a:latin typeface="Calibri"/>
              <a:ea typeface="Calibri"/>
              <a:cs typeface="Calibri"/>
              <a:sym typeface="Calibri"/>
            </a:endParaRPr>
          </a:p>
          <a:p>
            <a:pPr marL="457200" lvl="0" indent="-295275" algn="just" rtl="0">
              <a:lnSpc>
                <a:spcPct val="115000"/>
              </a:lnSpc>
              <a:spcBef>
                <a:spcPts val="0"/>
              </a:spcBef>
              <a:spcAft>
                <a:spcPts val="0"/>
              </a:spcAft>
              <a:buClr>
                <a:schemeClr val="dk1"/>
              </a:buClr>
              <a:buSzPts val="1050"/>
              <a:buFont typeface="Calibri"/>
              <a:buChar char="●"/>
            </a:pPr>
            <a:r>
              <a:rPr lang="en-US" sz="1050">
                <a:solidFill>
                  <a:schemeClr val="dk1"/>
                </a:solidFill>
                <a:latin typeface="Calibri"/>
                <a:ea typeface="Calibri"/>
                <a:cs typeface="Calibri"/>
                <a:sym typeface="Calibri"/>
              </a:rPr>
              <a:t>Fionn Davenport, Ireland’s Travel Trade Network </a:t>
            </a:r>
            <a:endParaRPr sz="1050">
              <a:solidFill>
                <a:schemeClr val="dk1"/>
              </a:solidFill>
              <a:latin typeface="Calibri"/>
              <a:ea typeface="Calibri"/>
              <a:cs typeface="Calibri"/>
              <a:sym typeface="Calibri"/>
            </a:endParaRPr>
          </a:p>
          <a:p>
            <a:pPr marL="457200" lvl="0" indent="-295275" algn="just" rtl="0">
              <a:lnSpc>
                <a:spcPct val="115000"/>
              </a:lnSpc>
              <a:spcBef>
                <a:spcPts val="0"/>
              </a:spcBef>
              <a:spcAft>
                <a:spcPts val="0"/>
              </a:spcAft>
              <a:buClr>
                <a:schemeClr val="dk1"/>
              </a:buClr>
              <a:buSzPts val="1050"/>
              <a:buFont typeface="Calibri"/>
              <a:buChar char="●"/>
            </a:pPr>
            <a:r>
              <a:rPr lang="en-US" sz="1050">
                <a:solidFill>
                  <a:schemeClr val="dk1"/>
                </a:solidFill>
                <a:latin typeface="Calibri"/>
                <a:ea typeface="Calibri"/>
                <a:cs typeface="Calibri"/>
                <a:sym typeface="Calibri"/>
              </a:rPr>
              <a:t>Isabel Conway, Freelance </a:t>
            </a:r>
            <a:endParaRPr sz="1050">
              <a:solidFill>
                <a:schemeClr val="dk1"/>
              </a:solidFill>
              <a:latin typeface="Calibri"/>
              <a:ea typeface="Calibri"/>
              <a:cs typeface="Calibri"/>
              <a:sym typeface="Calibri"/>
            </a:endParaRPr>
          </a:p>
          <a:p>
            <a:pPr marL="457200" lvl="0" indent="-295275" algn="just" rtl="0">
              <a:lnSpc>
                <a:spcPct val="115000"/>
              </a:lnSpc>
              <a:spcBef>
                <a:spcPts val="0"/>
              </a:spcBef>
              <a:spcAft>
                <a:spcPts val="0"/>
              </a:spcAft>
              <a:buClr>
                <a:schemeClr val="dk1"/>
              </a:buClr>
              <a:buSzPts val="1050"/>
              <a:buFont typeface="Calibri"/>
              <a:buChar char="●"/>
            </a:pPr>
            <a:r>
              <a:rPr lang="en-US" sz="1050">
                <a:solidFill>
                  <a:schemeClr val="dk1"/>
                </a:solidFill>
                <a:latin typeface="Calibri"/>
                <a:ea typeface="Calibri"/>
                <a:cs typeface="Calibri"/>
                <a:sym typeface="Calibri"/>
              </a:rPr>
              <a:t>Nicola Brady, Freelance </a:t>
            </a:r>
            <a:endParaRPr sz="1050">
              <a:solidFill>
                <a:schemeClr val="dk1"/>
              </a:solidFill>
              <a:latin typeface="Calibri"/>
              <a:ea typeface="Calibri"/>
              <a:cs typeface="Calibri"/>
              <a:sym typeface="Calibri"/>
            </a:endParaRPr>
          </a:p>
          <a:p>
            <a:pPr marL="457200" lvl="0" indent="-295275" algn="just" rtl="0">
              <a:lnSpc>
                <a:spcPct val="115000"/>
              </a:lnSpc>
              <a:spcBef>
                <a:spcPts val="0"/>
              </a:spcBef>
              <a:spcAft>
                <a:spcPts val="0"/>
              </a:spcAft>
              <a:buClr>
                <a:schemeClr val="dk1"/>
              </a:buClr>
              <a:buSzPts val="1050"/>
              <a:buFont typeface="Calibri"/>
              <a:buChar char="●"/>
            </a:pPr>
            <a:r>
              <a:rPr lang="en-US" sz="1050">
                <a:solidFill>
                  <a:schemeClr val="dk1"/>
                </a:solidFill>
                <a:latin typeface="Calibri"/>
                <a:ea typeface="Calibri"/>
                <a:cs typeface="Calibri"/>
                <a:sym typeface="Calibri"/>
              </a:rPr>
              <a:t>Siobhan O’Connor, Irish Mirror </a:t>
            </a:r>
            <a:endParaRPr sz="1050">
              <a:solidFill>
                <a:schemeClr val="dk1"/>
              </a:solidFill>
              <a:latin typeface="Calibri"/>
              <a:ea typeface="Calibri"/>
              <a:cs typeface="Calibri"/>
              <a:sym typeface="Calibri"/>
            </a:endParaRPr>
          </a:p>
        </p:txBody>
      </p:sp>
      <p:pic>
        <p:nvPicPr>
          <p:cNvPr id="185" name="Google Shape;185;g2546cfd1fd8_1_9"/>
          <p:cNvPicPr preferRelativeResize="0"/>
          <p:nvPr/>
        </p:nvPicPr>
        <p:blipFill rotWithShape="1">
          <a:blip r:embed="rId6">
            <a:alphaModFix/>
          </a:blip>
          <a:srcRect l="11848" t="16032" r="7330" b="11028"/>
          <a:stretch/>
        </p:blipFill>
        <p:spPr>
          <a:xfrm>
            <a:off x="4869125" y="0"/>
            <a:ext cx="4274876" cy="51435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90" name="Google Shape;190;p15" descr="A picture containing outdoor, sky, tree, bedrock&#10;&#10;Description automatically generated"/>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191" name="Google Shape;191;p15"/>
          <p:cNvSpPr txBox="1">
            <a:spLocks noGrp="1"/>
          </p:cNvSpPr>
          <p:nvPr>
            <p:ph type="title"/>
          </p:nvPr>
        </p:nvSpPr>
        <p:spPr>
          <a:xfrm>
            <a:off x="135562" y="234066"/>
            <a:ext cx="6010796" cy="692497"/>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100"/>
              <a:buNone/>
            </a:pPr>
            <a:r>
              <a:rPr lang="en-US">
                <a:solidFill>
                  <a:schemeClr val="lt1"/>
                </a:solidFill>
              </a:rPr>
              <a:t>JOINT ACTIVITY</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196" name="Google Shape;196;p16" descr="A picture containing screenshot, black, graphics, font&#10;&#10;Description automatically generated"/>
          <p:cNvPicPr preferRelativeResize="0"/>
          <p:nvPr/>
        </p:nvPicPr>
        <p:blipFill rotWithShape="1">
          <a:blip r:embed="rId3">
            <a:alphaModFix/>
          </a:blip>
          <a:srcRect/>
          <a:stretch/>
        </p:blipFill>
        <p:spPr>
          <a:xfrm>
            <a:off x="278685" y="4661449"/>
            <a:ext cx="2373582" cy="304224"/>
          </a:xfrm>
          <a:prstGeom prst="rect">
            <a:avLst/>
          </a:prstGeom>
          <a:noFill/>
          <a:ln>
            <a:noFill/>
          </a:ln>
        </p:spPr>
      </p:pic>
      <p:pic>
        <p:nvPicPr>
          <p:cNvPr id="197" name="Google Shape;197;p16" descr="A blue and orange logo&#10;&#10;Description automatically generated with low confidence"/>
          <p:cNvPicPr preferRelativeResize="0"/>
          <p:nvPr/>
        </p:nvPicPr>
        <p:blipFill rotWithShape="1">
          <a:blip r:embed="rId4">
            <a:alphaModFix/>
          </a:blip>
          <a:srcRect/>
          <a:stretch/>
        </p:blipFill>
        <p:spPr>
          <a:xfrm>
            <a:off x="7349633" y="4659938"/>
            <a:ext cx="1388849" cy="304224"/>
          </a:xfrm>
          <a:prstGeom prst="rect">
            <a:avLst/>
          </a:prstGeom>
          <a:noFill/>
          <a:ln>
            <a:noFill/>
          </a:ln>
        </p:spPr>
      </p:pic>
      <p:sp>
        <p:nvSpPr>
          <p:cNvPr id="198" name="Google Shape;198;p16"/>
          <p:cNvSpPr txBox="1"/>
          <p:nvPr/>
        </p:nvSpPr>
        <p:spPr>
          <a:xfrm>
            <a:off x="135562" y="234066"/>
            <a:ext cx="7020612" cy="615553"/>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4000" b="0" i="0" u="none" strike="noStrike" cap="none">
                <a:solidFill>
                  <a:srgbClr val="002060"/>
                </a:solidFill>
                <a:latin typeface="Calibri"/>
                <a:ea typeface="Calibri"/>
                <a:cs typeface="Calibri"/>
                <a:sym typeface="Calibri"/>
              </a:rPr>
              <a:t>Sales and Media Mission</a:t>
            </a:r>
            <a:endParaRPr/>
          </a:p>
        </p:txBody>
      </p:sp>
      <p:sp>
        <p:nvSpPr>
          <p:cNvPr id="199" name="Google Shape;199;p16"/>
          <p:cNvSpPr txBox="1"/>
          <p:nvPr/>
        </p:nvSpPr>
        <p:spPr>
          <a:xfrm>
            <a:off x="230589" y="1168842"/>
            <a:ext cx="3848400" cy="32631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US" sz="1200" b="0" i="0" u="none" strike="noStrike" cap="none">
                <a:solidFill>
                  <a:srgbClr val="000000"/>
                </a:solidFill>
                <a:latin typeface="Calibri"/>
                <a:ea typeface="Calibri"/>
                <a:cs typeface="Calibri"/>
                <a:sym typeface="Calibri"/>
              </a:rPr>
              <a:t>During the month of March, the Arizona Office of Tourism 2023 Sales and Media Mission took place from Wednesday 22nd to Thursday 23rd, the first mission to be hosted by Black Diamond. The mission took place at a range of different venues across London, with a mixture of activities with Trade and Media guests. </a:t>
            </a:r>
            <a:endParaRPr/>
          </a:p>
          <a:p>
            <a:pPr marL="0" marR="0" lvl="0" indent="0" algn="just" rtl="0">
              <a:lnSpc>
                <a:spcPct val="100000"/>
              </a:lnSpc>
              <a:spcBef>
                <a:spcPts val="0"/>
              </a:spcBef>
              <a:spcAft>
                <a:spcPts val="0"/>
              </a:spcAft>
              <a:buNone/>
            </a:pPr>
            <a:r>
              <a:rPr lang="en-US" sz="1200" b="0" i="0" u="none" strike="noStrike" cap="none">
                <a:solidFill>
                  <a:srgbClr val="000000"/>
                </a:solidFill>
                <a:latin typeface="Calibri"/>
                <a:ea typeface="Calibri"/>
                <a:cs typeface="Calibri"/>
                <a:sym typeface="Calibri"/>
              </a:rPr>
              <a:t/>
            </a:r>
            <a:br>
              <a:rPr lang="en-US" sz="1200" b="0" i="0" u="none" strike="noStrike" cap="none">
                <a:solidFill>
                  <a:srgbClr val="000000"/>
                </a:solidFill>
                <a:latin typeface="Calibri"/>
                <a:ea typeface="Calibri"/>
                <a:cs typeface="Calibri"/>
                <a:sym typeface="Calibri"/>
              </a:rPr>
            </a:br>
            <a:r>
              <a:rPr lang="en-US" sz="1200" b="0" i="0" u="none" strike="noStrike" cap="none">
                <a:solidFill>
                  <a:srgbClr val="000000"/>
                </a:solidFill>
                <a:latin typeface="Calibri"/>
                <a:ea typeface="Calibri"/>
                <a:cs typeface="Calibri"/>
                <a:sym typeface="Calibri"/>
              </a:rPr>
              <a:t>The Black Diamond and AOT team were joined by partners destinations including Visit Tucson, Visit Phoenix, Discover Flagstaff, Experience Scottsdale, Antelope Canyon Tours, Williams Cottonwood and Prescott and Visit Glendale.</a:t>
            </a:r>
            <a:endParaRPr/>
          </a:p>
          <a:p>
            <a:pPr marL="0" marR="0" lvl="0" indent="0" algn="just" rtl="0">
              <a:lnSpc>
                <a:spcPct val="100000"/>
              </a:lnSpc>
              <a:spcBef>
                <a:spcPts val="0"/>
              </a:spcBef>
              <a:spcAft>
                <a:spcPts val="0"/>
              </a:spcAft>
              <a:buNone/>
            </a:pPr>
            <a:endParaRPr sz="1200" b="0" i="0" u="none" strike="noStrike" cap="none">
              <a:solidFill>
                <a:srgbClr val="000000"/>
              </a:solidFill>
              <a:latin typeface="Calibri"/>
              <a:ea typeface="Calibri"/>
              <a:cs typeface="Calibri"/>
              <a:sym typeface="Calibri"/>
            </a:endParaRPr>
          </a:p>
          <a:p>
            <a:pPr marL="0" marR="0" lvl="0" indent="0" algn="just" rtl="0">
              <a:lnSpc>
                <a:spcPct val="100000"/>
              </a:lnSpc>
              <a:spcBef>
                <a:spcPts val="0"/>
              </a:spcBef>
              <a:spcAft>
                <a:spcPts val="0"/>
              </a:spcAft>
              <a:buNone/>
            </a:pPr>
            <a:r>
              <a:rPr lang="en-US" sz="1200" b="0" i="0" u="none" strike="noStrike" cap="none">
                <a:solidFill>
                  <a:srgbClr val="000000"/>
                </a:solidFill>
                <a:latin typeface="Calibri"/>
                <a:ea typeface="Calibri"/>
                <a:cs typeface="Calibri"/>
                <a:sym typeface="Calibri"/>
              </a:rPr>
              <a:t>The two-day mission consisted of two product manager workshops, two media workshops and a joint trade and med</a:t>
            </a:r>
            <a:r>
              <a:rPr lang="en-US" sz="1200" b="0" i="0" u="none" strike="noStrike" cap="none">
                <a:solidFill>
                  <a:schemeClr val="dk1"/>
                </a:solidFill>
                <a:latin typeface="Calibri"/>
                <a:ea typeface="Calibri"/>
                <a:cs typeface="Calibri"/>
                <a:sym typeface="Calibri"/>
              </a:rPr>
              <a:t>ia evening event. Across all events AOT and partners met with </a:t>
            </a:r>
            <a:r>
              <a:rPr lang="en-US" sz="1200">
                <a:solidFill>
                  <a:schemeClr val="dk1"/>
                </a:solidFill>
                <a:latin typeface="Calibri"/>
                <a:ea typeface="Calibri"/>
                <a:cs typeface="Calibri"/>
                <a:sym typeface="Calibri"/>
              </a:rPr>
              <a:t>30</a:t>
            </a:r>
            <a:r>
              <a:rPr lang="en-US" sz="1200" b="0" i="0" u="none" strike="noStrike" cap="none">
                <a:solidFill>
                  <a:schemeClr val="dk1"/>
                </a:solidFill>
                <a:latin typeface="Calibri"/>
                <a:ea typeface="Calibri"/>
                <a:cs typeface="Calibri"/>
                <a:sym typeface="Calibri"/>
              </a:rPr>
              <a:t> trade and </a:t>
            </a:r>
            <a:r>
              <a:rPr lang="en-US" sz="1200">
                <a:solidFill>
                  <a:schemeClr val="dk1"/>
                </a:solidFill>
                <a:latin typeface="Calibri"/>
                <a:ea typeface="Calibri"/>
                <a:cs typeface="Calibri"/>
                <a:sym typeface="Calibri"/>
              </a:rPr>
              <a:t>24</a:t>
            </a:r>
            <a:r>
              <a:rPr lang="en-US" sz="1200" b="0" i="0" u="none" strike="noStrike" cap="none">
                <a:solidFill>
                  <a:schemeClr val="dk1"/>
                </a:solidFill>
                <a:latin typeface="Calibri"/>
                <a:ea typeface="Calibri"/>
                <a:cs typeface="Calibri"/>
                <a:sym typeface="Calibri"/>
              </a:rPr>
              <a:t> media.</a:t>
            </a:r>
            <a:endParaRPr>
              <a:solidFill>
                <a:schemeClr val="dk1"/>
              </a:solidFill>
            </a:endParaRPr>
          </a:p>
          <a:p>
            <a:pPr marL="0" marR="0" lvl="0" indent="0" algn="just" rtl="0">
              <a:lnSpc>
                <a:spcPct val="100000"/>
              </a:lnSpc>
              <a:spcBef>
                <a:spcPts val="0"/>
              </a:spcBef>
              <a:spcAft>
                <a:spcPts val="0"/>
              </a:spcAft>
              <a:buNone/>
            </a:pPr>
            <a:endParaRPr sz="1400" b="0" i="0" u="none" strike="noStrike" cap="none">
              <a:solidFill>
                <a:srgbClr val="FF0000"/>
              </a:solidFill>
              <a:latin typeface="Calibri"/>
              <a:ea typeface="Calibri"/>
              <a:cs typeface="Calibri"/>
              <a:sym typeface="Calibri"/>
            </a:endParaRPr>
          </a:p>
        </p:txBody>
      </p:sp>
      <p:pic>
        <p:nvPicPr>
          <p:cNvPr id="200" name="Google Shape;200;p16"/>
          <p:cNvPicPr preferRelativeResize="0"/>
          <p:nvPr/>
        </p:nvPicPr>
        <p:blipFill rotWithShape="1">
          <a:blip r:embed="rId5">
            <a:alphaModFix/>
          </a:blip>
          <a:srcRect l="5595" t="40812" r="26927"/>
          <a:stretch/>
        </p:blipFill>
        <p:spPr>
          <a:xfrm>
            <a:off x="4405023" y="1162965"/>
            <a:ext cx="2244954" cy="1476868"/>
          </a:xfrm>
          <a:prstGeom prst="rect">
            <a:avLst/>
          </a:prstGeom>
          <a:noFill/>
          <a:ln>
            <a:noFill/>
          </a:ln>
        </p:spPr>
      </p:pic>
      <p:pic>
        <p:nvPicPr>
          <p:cNvPr id="201" name="Google Shape;201;p16"/>
          <p:cNvPicPr preferRelativeResize="0"/>
          <p:nvPr/>
        </p:nvPicPr>
        <p:blipFill rotWithShape="1">
          <a:blip r:embed="rId6">
            <a:alphaModFix/>
          </a:blip>
          <a:srcRect l="1652" t="33082" r="1305" b="7641"/>
          <a:stretch/>
        </p:blipFill>
        <p:spPr>
          <a:xfrm>
            <a:off x="6729489" y="2712594"/>
            <a:ext cx="2244954" cy="1476868"/>
          </a:xfrm>
          <a:prstGeom prst="rect">
            <a:avLst/>
          </a:prstGeom>
          <a:noFill/>
          <a:ln>
            <a:noFill/>
          </a:ln>
        </p:spPr>
      </p:pic>
      <p:pic>
        <p:nvPicPr>
          <p:cNvPr id="202" name="Google Shape;202;p16"/>
          <p:cNvPicPr preferRelativeResize="0"/>
          <p:nvPr/>
        </p:nvPicPr>
        <p:blipFill rotWithShape="1">
          <a:blip r:embed="rId7">
            <a:alphaModFix/>
          </a:blip>
          <a:srcRect l="8903" t="26280" r="6672"/>
          <a:stretch/>
        </p:blipFill>
        <p:spPr>
          <a:xfrm>
            <a:off x="6729489" y="1162965"/>
            <a:ext cx="2244954" cy="1476868"/>
          </a:xfrm>
          <a:prstGeom prst="rect">
            <a:avLst/>
          </a:prstGeom>
          <a:noFill/>
          <a:ln>
            <a:noFill/>
          </a:ln>
        </p:spPr>
      </p:pic>
      <p:pic>
        <p:nvPicPr>
          <p:cNvPr id="203" name="Google Shape;203;p16"/>
          <p:cNvPicPr preferRelativeResize="0"/>
          <p:nvPr/>
        </p:nvPicPr>
        <p:blipFill rotWithShape="1">
          <a:blip r:embed="rId8">
            <a:alphaModFix/>
          </a:blip>
          <a:srcRect l="11259" t="18448" r="1207"/>
          <a:stretch/>
        </p:blipFill>
        <p:spPr>
          <a:xfrm>
            <a:off x="4405023" y="2712594"/>
            <a:ext cx="2244954" cy="147686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208" name="Google Shape;208;p17" descr="A picture containing screenshot, black, graphics, font&#10;&#10;Description automatically generated"/>
          <p:cNvPicPr preferRelativeResize="0"/>
          <p:nvPr/>
        </p:nvPicPr>
        <p:blipFill rotWithShape="1">
          <a:blip r:embed="rId3">
            <a:alphaModFix/>
          </a:blip>
          <a:srcRect/>
          <a:stretch/>
        </p:blipFill>
        <p:spPr>
          <a:xfrm>
            <a:off x="278685" y="4661449"/>
            <a:ext cx="2373582" cy="304224"/>
          </a:xfrm>
          <a:prstGeom prst="rect">
            <a:avLst/>
          </a:prstGeom>
          <a:noFill/>
          <a:ln>
            <a:noFill/>
          </a:ln>
        </p:spPr>
      </p:pic>
      <p:pic>
        <p:nvPicPr>
          <p:cNvPr id="209" name="Google Shape;209;p17" descr="A blue and orange logo&#10;&#10;Description automatically generated with low confidence"/>
          <p:cNvPicPr preferRelativeResize="0"/>
          <p:nvPr/>
        </p:nvPicPr>
        <p:blipFill rotWithShape="1">
          <a:blip r:embed="rId4">
            <a:alphaModFix/>
          </a:blip>
          <a:srcRect/>
          <a:stretch/>
        </p:blipFill>
        <p:spPr>
          <a:xfrm>
            <a:off x="7349633" y="4659938"/>
            <a:ext cx="1388849" cy="304224"/>
          </a:xfrm>
          <a:prstGeom prst="rect">
            <a:avLst/>
          </a:prstGeom>
          <a:noFill/>
          <a:ln>
            <a:noFill/>
          </a:ln>
        </p:spPr>
      </p:pic>
      <p:sp>
        <p:nvSpPr>
          <p:cNvPr id="210" name="Google Shape;210;p17"/>
          <p:cNvSpPr txBox="1"/>
          <p:nvPr/>
        </p:nvSpPr>
        <p:spPr>
          <a:xfrm>
            <a:off x="135561" y="234066"/>
            <a:ext cx="8109941" cy="615553"/>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4000" b="0" i="0" u="none" strike="noStrike" cap="none">
                <a:solidFill>
                  <a:srgbClr val="002060"/>
                </a:solidFill>
                <a:latin typeface="Calibri"/>
                <a:ea typeface="Calibri"/>
                <a:cs typeface="Calibri"/>
                <a:sym typeface="Calibri"/>
              </a:rPr>
              <a:t>Trade and Media Event, Manchester</a:t>
            </a:r>
            <a:endParaRPr/>
          </a:p>
        </p:txBody>
      </p:sp>
      <p:sp>
        <p:nvSpPr>
          <p:cNvPr id="211" name="Google Shape;211;p17"/>
          <p:cNvSpPr txBox="1"/>
          <p:nvPr/>
        </p:nvSpPr>
        <p:spPr>
          <a:xfrm>
            <a:off x="4134045" y="904469"/>
            <a:ext cx="4563000" cy="1273800"/>
          </a:xfrm>
          <a:prstGeom prst="rect">
            <a:avLst/>
          </a:prstGeom>
          <a:noFill/>
          <a:ln>
            <a:noFill/>
          </a:ln>
        </p:spPr>
        <p:txBody>
          <a:bodyPr spcFirstLastPara="1" wrap="square" lIns="91425" tIns="45700" rIns="91425" bIns="45700" anchor="t" anchorCtr="0">
            <a:spAutoFit/>
          </a:bodyPr>
          <a:lstStyle/>
          <a:p>
            <a:pPr marL="0" marR="0" lvl="0" indent="0" algn="just" rtl="0">
              <a:lnSpc>
                <a:spcPct val="107916"/>
              </a:lnSpc>
              <a:spcBef>
                <a:spcPts val="0"/>
              </a:spcBef>
              <a:spcAft>
                <a:spcPts val="0"/>
              </a:spcAft>
              <a:buNone/>
            </a:pPr>
            <a:r>
              <a:rPr lang="en-US" sz="1200">
                <a:solidFill>
                  <a:schemeClr val="dk1"/>
                </a:solidFill>
                <a:latin typeface="Calibri"/>
                <a:ea typeface="Calibri"/>
                <a:cs typeface="Calibri"/>
                <a:sym typeface="Calibri"/>
              </a:rPr>
              <a:t>Black Diamond arranged a private dinner event at King Street Townhouse to meet with Trade and Media based in Manchester. </a:t>
            </a:r>
            <a:endParaRPr sz="1200">
              <a:solidFill>
                <a:schemeClr val="dk1"/>
              </a:solidFill>
              <a:latin typeface="Calibri"/>
              <a:ea typeface="Calibri"/>
              <a:cs typeface="Calibri"/>
              <a:sym typeface="Calibri"/>
            </a:endParaRPr>
          </a:p>
          <a:p>
            <a:pPr marL="0" marR="0" lvl="0" indent="0" algn="just" rtl="0">
              <a:lnSpc>
                <a:spcPct val="107916"/>
              </a:lnSpc>
              <a:spcBef>
                <a:spcPts val="0"/>
              </a:spcBef>
              <a:spcAft>
                <a:spcPts val="0"/>
              </a:spcAft>
              <a:buNone/>
            </a:pPr>
            <a:endParaRPr sz="1200">
              <a:solidFill>
                <a:schemeClr val="dk1"/>
              </a:solidFill>
              <a:latin typeface="Calibri"/>
              <a:ea typeface="Calibri"/>
              <a:cs typeface="Calibri"/>
              <a:sym typeface="Calibri"/>
            </a:endParaRPr>
          </a:p>
          <a:p>
            <a:pPr marL="0" marR="0" lvl="0" indent="0" algn="just" rtl="0">
              <a:lnSpc>
                <a:spcPct val="107916"/>
              </a:lnSpc>
              <a:spcBef>
                <a:spcPts val="0"/>
              </a:spcBef>
              <a:spcAft>
                <a:spcPts val="0"/>
              </a:spcAft>
              <a:buNone/>
            </a:pPr>
            <a:r>
              <a:rPr lang="en-US" sz="1200">
                <a:solidFill>
                  <a:schemeClr val="dk1"/>
                </a:solidFill>
                <a:latin typeface="Calibri"/>
                <a:ea typeface="Calibri"/>
                <a:cs typeface="Calibri"/>
                <a:sym typeface="Calibri"/>
              </a:rPr>
              <a:t>Black Diamond started the event with a presentation, sharing information on the lesser-known aspects of Arizona and new developments for 2023 and 2024. </a:t>
            </a:r>
            <a:endParaRPr sz="1200">
              <a:solidFill>
                <a:schemeClr val="dk1"/>
              </a:solidFill>
              <a:latin typeface="Calibri"/>
              <a:ea typeface="Calibri"/>
              <a:cs typeface="Calibri"/>
              <a:sym typeface="Calibri"/>
            </a:endParaRPr>
          </a:p>
        </p:txBody>
      </p:sp>
      <p:pic>
        <p:nvPicPr>
          <p:cNvPr id="212" name="Google Shape;212;p17"/>
          <p:cNvPicPr preferRelativeResize="0"/>
          <p:nvPr/>
        </p:nvPicPr>
        <p:blipFill rotWithShape="1">
          <a:blip r:embed="rId5">
            <a:alphaModFix/>
          </a:blip>
          <a:srcRect/>
          <a:stretch/>
        </p:blipFill>
        <p:spPr>
          <a:xfrm>
            <a:off x="225485" y="981119"/>
            <a:ext cx="1828412" cy="2437883"/>
          </a:xfrm>
          <a:prstGeom prst="rect">
            <a:avLst/>
          </a:prstGeom>
          <a:noFill/>
          <a:ln>
            <a:noFill/>
          </a:ln>
        </p:spPr>
      </p:pic>
      <p:pic>
        <p:nvPicPr>
          <p:cNvPr id="213" name="Google Shape;213;p17"/>
          <p:cNvPicPr preferRelativeResize="0"/>
          <p:nvPr/>
        </p:nvPicPr>
        <p:blipFill rotWithShape="1">
          <a:blip r:embed="rId6">
            <a:alphaModFix/>
          </a:blip>
          <a:srcRect/>
          <a:stretch/>
        </p:blipFill>
        <p:spPr>
          <a:xfrm>
            <a:off x="2179770" y="2083970"/>
            <a:ext cx="1828412" cy="2437883"/>
          </a:xfrm>
          <a:prstGeom prst="rect">
            <a:avLst/>
          </a:prstGeom>
          <a:noFill/>
          <a:ln>
            <a:noFill/>
          </a:ln>
        </p:spPr>
      </p:pic>
      <p:sp>
        <p:nvSpPr>
          <p:cNvPr id="214" name="Google Shape;214;p17"/>
          <p:cNvSpPr txBox="1"/>
          <p:nvPr/>
        </p:nvSpPr>
        <p:spPr>
          <a:xfrm>
            <a:off x="4178900" y="2233125"/>
            <a:ext cx="2326500" cy="2265900"/>
          </a:xfrm>
          <a:prstGeom prst="rect">
            <a:avLst/>
          </a:prstGeom>
          <a:noFill/>
          <a:ln>
            <a:noFill/>
          </a:ln>
        </p:spPr>
        <p:txBody>
          <a:bodyPr spcFirstLastPara="1" wrap="square" lIns="91425" tIns="91425" rIns="91425" bIns="91425" anchor="t" anchorCtr="0">
            <a:spAutoFit/>
          </a:bodyPr>
          <a:lstStyle/>
          <a:p>
            <a:pPr marL="0" lvl="0" indent="0" algn="just" rtl="0">
              <a:lnSpc>
                <a:spcPct val="107916"/>
              </a:lnSpc>
              <a:spcBef>
                <a:spcPts val="0"/>
              </a:spcBef>
              <a:spcAft>
                <a:spcPts val="0"/>
              </a:spcAft>
              <a:buNone/>
            </a:pPr>
            <a:r>
              <a:rPr lang="en-US" sz="1200" b="1">
                <a:solidFill>
                  <a:schemeClr val="dk1"/>
                </a:solidFill>
                <a:latin typeface="Calibri"/>
                <a:ea typeface="Calibri"/>
                <a:cs typeface="Calibri"/>
                <a:sym typeface="Calibri"/>
              </a:rPr>
              <a:t>Media Attendees:</a:t>
            </a:r>
            <a:endParaRPr sz="1200" b="1">
              <a:solidFill>
                <a:schemeClr val="dk1"/>
              </a:solidFill>
              <a:latin typeface="Calibri"/>
              <a:ea typeface="Calibri"/>
              <a:cs typeface="Calibri"/>
              <a:sym typeface="Calibri"/>
            </a:endParaRPr>
          </a:p>
          <a:p>
            <a:pPr marL="457200" lvl="0" indent="-304800" algn="l" rtl="0">
              <a:lnSpc>
                <a:spcPct val="107916"/>
              </a:lnSpc>
              <a:spcBef>
                <a:spcPts val="80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Ailish McDonnell, VIVA Manchester</a:t>
            </a:r>
            <a:endParaRPr sz="1200">
              <a:solidFill>
                <a:schemeClr val="dk1"/>
              </a:solidFill>
              <a:latin typeface="Calibri"/>
              <a:ea typeface="Calibri"/>
              <a:cs typeface="Calibri"/>
              <a:sym typeface="Calibri"/>
            </a:endParaRPr>
          </a:p>
          <a:p>
            <a:pPr marL="457200" lvl="0" indent="-304800" algn="l" rtl="0">
              <a:lnSpc>
                <a:spcPct val="107916"/>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Cathay Toogood, Freelance</a:t>
            </a:r>
            <a:endParaRPr sz="1200">
              <a:solidFill>
                <a:schemeClr val="dk1"/>
              </a:solidFill>
              <a:latin typeface="Calibri"/>
              <a:ea typeface="Calibri"/>
              <a:cs typeface="Calibri"/>
              <a:sym typeface="Calibri"/>
            </a:endParaRPr>
          </a:p>
          <a:p>
            <a:pPr marL="457200" lvl="0" indent="-304800" algn="l" rtl="0">
              <a:lnSpc>
                <a:spcPct val="107916"/>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Deanna Thomas, About Manchester </a:t>
            </a:r>
            <a:endParaRPr sz="1200">
              <a:solidFill>
                <a:schemeClr val="dk1"/>
              </a:solidFill>
              <a:latin typeface="Calibri"/>
              <a:ea typeface="Calibri"/>
              <a:cs typeface="Calibri"/>
              <a:sym typeface="Calibri"/>
            </a:endParaRPr>
          </a:p>
          <a:p>
            <a:pPr marL="457200" lvl="0" indent="-304800" algn="l" rtl="0">
              <a:lnSpc>
                <a:spcPct val="107916"/>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Emma Chadwick, - VIVA Manchester</a:t>
            </a:r>
            <a:endParaRPr sz="1200">
              <a:solidFill>
                <a:schemeClr val="dk1"/>
              </a:solidFill>
              <a:latin typeface="Calibri"/>
              <a:ea typeface="Calibri"/>
              <a:cs typeface="Calibri"/>
              <a:sym typeface="Calibri"/>
            </a:endParaRPr>
          </a:p>
          <a:p>
            <a:pPr marL="457200" lvl="0" indent="-304800" algn="l" rtl="0">
              <a:lnSpc>
                <a:spcPct val="107916"/>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Kelly Bishop, Freelance</a:t>
            </a:r>
            <a:endParaRPr sz="1200">
              <a:solidFill>
                <a:schemeClr val="dk1"/>
              </a:solidFill>
              <a:latin typeface="Calibri"/>
              <a:ea typeface="Calibri"/>
              <a:cs typeface="Calibri"/>
              <a:sym typeface="Calibri"/>
            </a:endParaRPr>
          </a:p>
          <a:p>
            <a:pPr marL="457200" lvl="0" indent="-304800" algn="l" rtl="0">
              <a:lnSpc>
                <a:spcPct val="107916"/>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Louisa Gregson, Freelance</a:t>
            </a:r>
            <a:endParaRPr sz="1200"/>
          </a:p>
        </p:txBody>
      </p:sp>
      <p:sp>
        <p:nvSpPr>
          <p:cNvPr id="215" name="Google Shape;215;p17"/>
          <p:cNvSpPr txBox="1"/>
          <p:nvPr/>
        </p:nvSpPr>
        <p:spPr>
          <a:xfrm>
            <a:off x="6615350" y="2169950"/>
            <a:ext cx="2472900" cy="2265900"/>
          </a:xfrm>
          <a:prstGeom prst="rect">
            <a:avLst/>
          </a:prstGeom>
          <a:noFill/>
          <a:ln>
            <a:noFill/>
          </a:ln>
        </p:spPr>
        <p:txBody>
          <a:bodyPr spcFirstLastPara="1" wrap="square" lIns="91425" tIns="91425" rIns="91425" bIns="91425" anchor="t" anchorCtr="0">
            <a:spAutoFit/>
          </a:bodyPr>
          <a:lstStyle/>
          <a:p>
            <a:pPr marL="0" marR="0" lvl="0" indent="0" algn="l" rtl="0">
              <a:lnSpc>
                <a:spcPct val="107916"/>
              </a:lnSpc>
              <a:spcBef>
                <a:spcPts val="800"/>
              </a:spcBef>
              <a:spcAft>
                <a:spcPts val="0"/>
              </a:spcAft>
              <a:buNone/>
            </a:pPr>
            <a:r>
              <a:rPr lang="en-US" sz="1200" b="1">
                <a:solidFill>
                  <a:schemeClr val="dk1"/>
                </a:solidFill>
                <a:latin typeface="Calibri"/>
                <a:ea typeface="Calibri"/>
                <a:cs typeface="Calibri"/>
                <a:sym typeface="Calibri"/>
              </a:rPr>
              <a:t>Trade Attendees:</a:t>
            </a:r>
            <a:endParaRPr sz="1200" b="1">
              <a:solidFill>
                <a:schemeClr val="dk1"/>
              </a:solidFill>
              <a:latin typeface="Calibri"/>
              <a:ea typeface="Calibri"/>
              <a:cs typeface="Calibri"/>
              <a:sym typeface="Calibri"/>
            </a:endParaRPr>
          </a:p>
          <a:p>
            <a:pPr marL="457200" marR="0" lvl="0" indent="-304800" algn="l" rtl="0">
              <a:lnSpc>
                <a:spcPct val="107916"/>
              </a:lnSpc>
              <a:spcBef>
                <a:spcPts val="80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Sarah Gibbons - Lusso Travel</a:t>
            </a:r>
            <a:endParaRPr sz="1200">
              <a:solidFill>
                <a:schemeClr val="dk1"/>
              </a:solidFill>
              <a:latin typeface="Calibri"/>
              <a:ea typeface="Calibri"/>
              <a:cs typeface="Calibri"/>
              <a:sym typeface="Calibri"/>
            </a:endParaRPr>
          </a:p>
          <a:p>
            <a:pPr marL="457200" marR="0" lvl="0" indent="-304800" algn="l" rtl="0">
              <a:lnSpc>
                <a:spcPct val="107916"/>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Clare Sheldrick - Lusso Travel</a:t>
            </a:r>
            <a:endParaRPr sz="1200">
              <a:solidFill>
                <a:schemeClr val="dk1"/>
              </a:solidFill>
              <a:latin typeface="Calibri"/>
              <a:ea typeface="Calibri"/>
              <a:cs typeface="Calibri"/>
              <a:sym typeface="Calibri"/>
            </a:endParaRPr>
          </a:p>
          <a:p>
            <a:pPr marL="457200" marR="0" lvl="0" indent="-304800" algn="l" rtl="0">
              <a:lnSpc>
                <a:spcPct val="107916"/>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Danielle Williams - Travel Counsellors</a:t>
            </a:r>
            <a:endParaRPr sz="1200">
              <a:solidFill>
                <a:schemeClr val="dk1"/>
              </a:solidFill>
              <a:latin typeface="Calibri"/>
              <a:ea typeface="Calibri"/>
              <a:cs typeface="Calibri"/>
              <a:sym typeface="Calibri"/>
            </a:endParaRPr>
          </a:p>
          <a:p>
            <a:pPr marL="457200" marR="0" lvl="0" indent="-304800" algn="l" rtl="0">
              <a:lnSpc>
                <a:spcPct val="107916"/>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Chris Nielsen - American Road Trip Company</a:t>
            </a:r>
            <a:endParaRPr sz="1200">
              <a:solidFill>
                <a:schemeClr val="dk1"/>
              </a:solidFill>
              <a:latin typeface="Calibri"/>
              <a:ea typeface="Calibri"/>
              <a:cs typeface="Calibri"/>
              <a:sym typeface="Calibri"/>
            </a:endParaRPr>
          </a:p>
          <a:p>
            <a:pPr marL="457200" marR="0" lvl="0" indent="-304800" algn="l" rtl="0">
              <a:lnSpc>
                <a:spcPct val="107916"/>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Maria Garcia - FC Travel</a:t>
            </a:r>
            <a:endParaRPr sz="1200">
              <a:solidFill>
                <a:schemeClr val="dk1"/>
              </a:solidFill>
              <a:latin typeface="Calibri"/>
              <a:ea typeface="Calibri"/>
              <a:cs typeface="Calibri"/>
              <a:sym typeface="Calibri"/>
            </a:endParaRPr>
          </a:p>
          <a:p>
            <a:pPr marL="457200" marR="0" lvl="0" indent="-304800" algn="l" rtl="0">
              <a:lnSpc>
                <a:spcPct val="107916"/>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Steve Blackburn - North America Travel Services </a:t>
            </a:r>
            <a:endParaRPr sz="12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pic>
        <p:nvPicPr>
          <p:cNvPr id="55" name="Google Shape;55;p3" descr="A picture containing outdoor, plant, landscape, sky&#10;&#10;Description automatically generated"/>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56" name="Google Shape;56;p3"/>
          <p:cNvSpPr txBox="1">
            <a:spLocks noGrp="1"/>
          </p:cNvSpPr>
          <p:nvPr>
            <p:ph type="title"/>
          </p:nvPr>
        </p:nvSpPr>
        <p:spPr>
          <a:xfrm>
            <a:off x="135562" y="234066"/>
            <a:ext cx="4499657" cy="70485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100"/>
              <a:buNone/>
            </a:pPr>
            <a:r>
              <a:rPr lang="en-US">
                <a:solidFill>
                  <a:schemeClr val="lt1"/>
                </a:solidFill>
              </a:rPr>
              <a:t>TRADE</a:t>
            </a:r>
            <a:endParaRPr/>
          </a:p>
        </p:txBody>
      </p:sp>
      <p:sp>
        <p:nvSpPr>
          <p:cNvPr id="57" name="Google Shape;57;p3"/>
          <p:cNvSpPr txBox="1"/>
          <p:nvPr/>
        </p:nvSpPr>
        <p:spPr>
          <a:xfrm>
            <a:off x="2286000" y="2418359"/>
            <a:ext cx="45720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9"/>
          <p:cNvSpPr txBox="1"/>
          <p:nvPr/>
        </p:nvSpPr>
        <p:spPr>
          <a:xfrm>
            <a:off x="135547" y="234075"/>
            <a:ext cx="8602800" cy="12315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4000" b="0" i="0" u="none" strike="noStrike" cap="none">
                <a:solidFill>
                  <a:srgbClr val="002060"/>
                </a:solidFill>
                <a:latin typeface="Calibri"/>
                <a:ea typeface="Calibri"/>
                <a:cs typeface="Calibri"/>
                <a:sym typeface="Calibri"/>
              </a:rPr>
              <a:t>Trade Activity </a:t>
            </a:r>
            <a:r>
              <a:rPr lang="en-US" sz="4000">
                <a:solidFill>
                  <a:srgbClr val="002060"/>
                </a:solidFill>
                <a:latin typeface="Calibri"/>
                <a:ea typeface="Calibri"/>
                <a:cs typeface="Calibri"/>
                <a:sym typeface="Calibri"/>
              </a:rPr>
              <a:t>- KPI</a:t>
            </a:r>
            <a:r>
              <a:rPr lang="en-US" sz="4000" b="0" i="0" u="none" strike="noStrike" cap="none">
                <a:solidFill>
                  <a:srgbClr val="002060"/>
                </a:solidFill>
                <a:latin typeface="Calibri"/>
                <a:ea typeface="Calibri"/>
                <a:cs typeface="Calibri"/>
                <a:sym typeface="Calibri"/>
              </a:rPr>
              <a:t> </a:t>
            </a:r>
            <a:r>
              <a:rPr lang="en-US" sz="4000">
                <a:solidFill>
                  <a:srgbClr val="002060"/>
                </a:solidFill>
                <a:latin typeface="Calibri"/>
                <a:ea typeface="Calibri"/>
                <a:cs typeface="Calibri"/>
                <a:sym typeface="Calibri"/>
              </a:rPr>
              <a:t>Overview </a:t>
            </a:r>
            <a:r>
              <a:rPr lang="en-US" sz="1600">
                <a:solidFill>
                  <a:srgbClr val="002060"/>
                </a:solidFill>
                <a:highlight>
                  <a:schemeClr val="lt1"/>
                </a:highlight>
                <a:latin typeface="Calibri"/>
                <a:ea typeface="Calibri"/>
                <a:cs typeface="Calibri"/>
                <a:sym typeface="Calibri"/>
              </a:rPr>
              <a:t>(1 July 2022 - 30 June 2023)</a:t>
            </a:r>
            <a:endParaRPr sz="1600" b="1">
              <a:solidFill>
                <a:schemeClr val="dk1"/>
              </a:solidFill>
              <a:highlight>
                <a:schemeClr val="lt1"/>
              </a:highlight>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4000">
              <a:solidFill>
                <a:srgbClr val="002060"/>
              </a:solidFill>
              <a:latin typeface="Calibri"/>
              <a:ea typeface="Calibri"/>
              <a:cs typeface="Calibri"/>
              <a:sym typeface="Calibri"/>
            </a:endParaRPr>
          </a:p>
        </p:txBody>
      </p:sp>
      <p:pic>
        <p:nvPicPr>
          <p:cNvPr id="63" name="Google Shape;63;p9" descr="A picture containing screenshot, black, graphics, font&#10;&#10;Description automatically generated"/>
          <p:cNvPicPr preferRelativeResize="0"/>
          <p:nvPr/>
        </p:nvPicPr>
        <p:blipFill rotWithShape="1">
          <a:blip r:embed="rId3">
            <a:alphaModFix/>
          </a:blip>
          <a:srcRect/>
          <a:stretch/>
        </p:blipFill>
        <p:spPr>
          <a:xfrm>
            <a:off x="278685" y="4661449"/>
            <a:ext cx="2373582" cy="304224"/>
          </a:xfrm>
          <a:prstGeom prst="rect">
            <a:avLst/>
          </a:prstGeom>
          <a:noFill/>
          <a:ln>
            <a:noFill/>
          </a:ln>
        </p:spPr>
      </p:pic>
      <p:pic>
        <p:nvPicPr>
          <p:cNvPr id="64" name="Google Shape;64;p9" descr="A blue and orange logo&#10;&#10;Description automatically generated with low confidence"/>
          <p:cNvPicPr preferRelativeResize="0"/>
          <p:nvPr/>
        </p:nvPicPr>
        <p:blipFill rotWithShape="1">
          <a:blip r:embed="rId4">
            <a:alphaModFix/>
          </a:blip>
          <a:srcRect/>
          <a:stretch/>
        </p:blipFill>
        <p:spPr>
          <a:xfrm>
            <a:off x="7349633" y="4659938"/>
            <a:ext cx="1388849" cy="304224"/>
          </a:xfrm>
          <a:prstGeom prst="rect">
            <a:avLst/>
          </a:prstGeom>
          <a:noFill/>
          <a:ln>
            <a:noFill/>
          </a:ln>
        </p:spPr>
      </p:pic>
      <p:sp>
        <p:nvSpPr>
          <p:cNvPr id="65" name="Google Shape;65;p9"/>
          <p:cNvSpPr txBox="1"/>
          <p:nvPr/>
        </p:nvSpPr>
        <p:spPr>
          <a:xfrm>
            <a:off x="813050" y="1372775"/>
            <a:ext cx="3657600" cy="1465200"/>
          </a:xfrm>
          <a:prstGeom prst="rect">
            <a:avLst/>
          </a:prstGeom>
          <a:solidFill>
            <a:srgbClr val="E7E6E6"/>
          </a:solidFill>
          <a:ln>
            <a:noFill/>
          </a:ln>
        </p:spPr>
        <p:txBody>
          <a:bodyPr spcFirstLastPara="1" wrap="square" lIns="0" tIns="75550" rIns="0" bIns="0" anchor="t"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900"/>
              <a:buFont typeface="Arial"/>
              <a:buNone/>
            </a:pPr>
            <a:r>
              <a:rPr lang="en-US" sz="1900" b="0" i="0" u="none" strike="noStrike" cap="none">
                <a:solidFill>
                  <a:srgbClr val="000000"/>
                </a:solidFill>
                <a:latin typeface="Calibri"/>
                <a:ea typeface="Calibri"/>
                <a:cs typeface="Calibri"/>
                <a:sym typeface="Calibri"/>
              </a:rPr>
              <a:t>Total number of </a:t>
            </a:r>
            <a:r>
              <a:rPr lang="en-US" sz="1900">
                <a:latin typeface="Calibri"/>
                <a:ea typeface="Calibri"/>
                <a:cs typeface="Calibri"/>
                <a:sym typeface="Calibri"/>
              </a:rPr>
              <a:t>sales calls</a:t>
            </a:r>
            <a:r>
              <a:rPr lang="en-US" sz="1900" b="0" i="0" u="none" strike="noStrike" cap="none">
                <a:solidFill>
                  <a:srgbClr val="000000"/>
                </a:solidFill>
                <a:latin typeface="Calibri"/>
                <a:ea typeface="Calibri"/>
                <a:cs typeface="Calibri"/>
                <a:sym typeface="Calibri"/>
              </a:rPr>
              <a:t>:</a:t>
            </a:r>
            <a:br>
              <a:rPr lang="en-US" sz="1900" b="0" i="0" u="none" strike="noStrike" cap="none">
                <a:solidFill>
                  <a:srgbClr val="000000"/>
                </a:solidFill>
                <a:latin typeface="Calibri"/>
                <a:ea typeface="Calibri"/>
                <a:cs typeface="Calibri"/>
                <a:sym typeface="Calibri"/>
              </a:rPr>
            </a:br>
            <a:r>
              <a:rPr lang="en-US" sz="1900" b="0" i="0" u="none" strike="noStrike" cap="none">
                <a:solidFill>
                  <a:srgbClr val="000000"/>
                </a:solidFill>
                <a:latin typeface="Calibri"/>
                <a:ea typeface="Calibri"/>
                <a:cs typeface="Calibri"/>
                <a:sym typeface="Calibri"/>
              </a:rPr>
              <a:t> </a:t>
            </a:r>
            <a:r>
              <a:rPr lang="en-US" sz="1900" b="1" i="0" u="none" strike="noStrike" cap="none">
                <a:solidFill>
                  <a:srgbClr val="000000"/>
                </a:solidFill>
                <a:latin typeface="Calibri"/>
                <a:ea typeface="Calibri"/>
                <a:cs typeface="Calibri"/>
                <a:sym typeface="Calibri"/>
              </a:rPr>
              <a:t/>
            </a:r>
            <a:br>
              <a:rPr lang="en-US" sz="1900" b="1" i="0" u="none" strike="noStrike" cap="none">
                <a:solidFill>
                  <a:srgbClr val="000000"/>
                </a:solidFill>
                <a:latin typeface="Calibri"/>
                <a:ea typeface="Calibri"/>
                <a:cs typeface="Calibri"/>
                <a:sym typeface="Calibri"/>
              </a:rPr>
            </a:br>
            <a:r>
              <a:rPr lang="en-US" sz="1900" b="1" i="0" u="none" strike="noStrike" cap="none">
                <a:solidFill>
                  <a:srgbClr val="000000"/>
                </a:solidFill>
                <a:latin typeface="Calibri"/>
                <a:ea typeface="Calibri"/>
                <a:cs typeface="Calibri"/>
                <a:sym typeface="Calibri"/>
              </a:rPr>
              <a:t>13</a:t>
            </a:r>
            <a:r>
              <a:rPr lang="en-US" sz="1900" b="1">
                <a:latin typeface="Calibri"/>
                <a:ea typeface="Calibri"/>
                <a:cs typeface="Calibri"/>
                <a:sym typeface="Calibri"/>
              </a:rPr>
              <a:t>6</a:t>
            </a:r>
            <a:endParaRPr sz="1900" b="0" i="0" u="none" strike="noStrike" cap="none">
              <a:solidFill>
                <a:srgbClr val="000000"/>
              </a:solidFill>
              <a:latin typeface="Calibri"/>
              <a:ea typeface="Calibri"/>
              <a:cs typeface="Calibri"/>
              <a:sym typeface="Calibri"/>
            </a:endParaRPr>
          </a:p>
          <a:p>
            <a:pPr marL="0" marR="0" lvl="0" indent="0" algn="l" rtl="0">
              <a:lnSpc>
                <a:spcPct val="100000"/>
              </a:lnSpc>
              <a:spcBef>
                <a:spcPts val="50"/>
              </a:spcBef>
              <a:spcAft>
                <a:spcPts val="0"/>
              </a:spcAft>
              <a:buClr>
                <a:srgbClr val="000000"/>
              </a:buClr>
              <a:buSzPts val="1850"/>
              <a:buFont typeface="Arial"/>
              <a:buNone/>
            </a:pPr>
            <a:endParaRPr sz="1850" b="0" i="0" u="none" strike="noStrike" cap="none">
              <a:solidFill>
                <a:srgbClr val="000000"/>
              </a:solidFill>
              <a:latin typeface="Calibri"/>
              <a:ea typeface="Calibri"/>
              <a:cs typeface="Calibri"/>
              <a:sym typeface="Calibri"/>
            </a:endParaRPr>
          </a:p>
        </p:txBody>
      </p:sp>
      <p:sp>
        <p:nvSpPr>
          <p:cNvPr id="66" name="Google Shape;66;p9"/>
          <p:cNvSpPr txBox="1"/>
          <p:nvPr/>
        </p:nvSpPr>
        <p:spPr>
          <a:xfrm>
            <a:off x="813050" y="2998825"/>
            <a:ext cx="3657600" cy="1452000"/>
          </a:xfrm>
          <a:prstGeom prst="rect">
            <a:avLst/>
          </a:prstGeom>
          <a:solidFill>
            <a:srgbClr val="5B9BD4"/>
          </a:solidFill>
          <a:ln>
            <a:noFill/>
          </a:ln>
        </p:spPr>
        <p:txBody>
          <a:bodyPr spcFirstLastPara="1" wrap="square" lIns="0" tIns="5075" rIns="0" bIns="0" anchor="t" anchorCtr="0">
            <a:spAutoFit/>
          </a:bodyPr>
          <a:lstStyle/>
          <a:p>
            <a:pPr marL="0" marR="0" lvl="0" indent="0" algn="ctr" rtl="0">
              <a:lnSpc>
                <a:spcPct val="100000"/>
              </a:lnSpc>
              <a:spcBef>
                <a:spcPts val="0"/>
              </a:spcBef>
              <a:spcAft>
                <a:spcPts val="0"/>
              </a:spcAft>
              <a:buClr>
                <a:srgbClr val="000000"/>
              </a:buClr>
              <a:buSzPts val="1900"/>
              <a:buFont typeface="Arial"/>
              <a:buNone/>
            </a:pPr>
            <a:endParaRPr sz="1900">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900"/>
              <a:buFont typeface="Arial"/>
              <a:buNone/>
            </a:pPr>
            <a:r>
              <a:rPr lang="en-US" sz="1900" b="0" i="0" u="none" strike="noStrike" cap="none">
                <a:solidFill>
                  <a:schemeClr val="dk1"/>
                </a:solidFill>
                <a:latin typeface="Calibri"/>
                <a:ea typeface="Calibri"/>
                <a:cs typeface="Calibri"/>
                <a:sym typeface="Calibri"/>
              </a:rPr>
              <a:t>Total </a:t>
            </a:r>
            <a:r>
              <a:rPr lang="en-US" sz="1900">
                <a:solidFill>
                  <a:schemeClr val="dk1"/>
                </a:solidFill>
                <a:latin typeface="Calibri"/>
                <a:ea typeface="Calibri"/>
                <a:cs typeface="Calibri"/>
                <a:sym typeface="Calibri"/>
              </a:rPr>
              <a:t>number of trade show appointments</a:t>
            </a:r>
            <a:r>
              <a:rPr lang="en-US" sz="1900" b="0" i="0" u="none" strike="noStrike" cap="none">
                <a:solidFill>
                  <a:schemeClr val="dk1"/>
                </a:solidFill>
                <a:latin typeface="Calibri"/>
                <a:ea typeface="Calibri"/>
                <a:cs typeface="Calibri"/>
                <a:sym typeface="Calibri"/>
              </a:rPr>
              <a:t>:</a:t>
            </a:r>
            <a:r>
              <a:rPr lang="en-US" sz="1900" b="0" i="0" u="none" strike="noStrike" cap="none">
                <a:solidFill>
                  <a:srgbClr val="000000"/>
                </a:solidFill>
                <a:latin typeface="Calibri"/>
                <a:ea typeface="Calibri"/>
                <a:cs typeface="Calibri"/>
                <a:sym typeface="Calibri"/>
              </a:rPr>
              <a:t/>
            </a:r>
            <a:br>
              <a:rPr lang="en-US" sz="1900" b="0" i="0" u="none" strike="noStrike" cap="none">
                <a:solidFill>
                  <a:srgbClr val="000000"/>
                </a:solidFill>
                <a:latin typeface="Calibri"/>
                <a:ea typeface="Calibri"/>
                <a:cs typeface="Calibri"/>
                <a:sym typeface="Calibri"/>
              </a:rPr>
            </a:br>
            <a:r>
              <a:rPr lang="en-US" sz="1900" b="1" i="0" u="none" strike="noStrike" cap="none">
                <a:solidFill>
                  <a:srgbClr val="000000"/>
                </a:solidFill>
                <a:latin typeface="Calibri"/>
                <a:ea typeface="Calibri"/>
                <a:cs typeface="Calibri"/>
                <a:sym typeface="Calibri"/>
              </a:rPr>
              <a:t>5</a:t>
            </a:r>
            <a:r>
              <a:rPr lang="en-US" sz="1900" b="1">
                <a:latin typeface="Calibri"/>
                <a:ea typeface="Calibri"/>
                <a:cs typeface="Calibri"/>
                <a:sym typeface="Calibri"/>
              </a:rPr>
              <a:t>1</a:t>
            </a:r>
            <a:endParaRPr sz="1800" b="1">
              <a:highlight>
                <a:srgbClr val="FFFF00"/>
              </a:highlight>
              <a:latin typeface="Calibri"/>
              <a:ea typeface="Calibri"/>
              <a:cs typeface="Calibri"/>
              <a:sym typeface="Calibri"/>
            </a:endParaRPr>
          </a:p>
          <a:p>
            <a:pPr marL="1141095" marR="0" lvl="0" indent="0" algn="l" rtl="0">
              <a:lnSpc>
                <a:spcPct val="100000"/>
              </a:lnSpc>
              <a:spcBef>
                <a:spcPts val="0"/>
              </a:spcBef>
              <a:spcAft>
                <a:spcPts val="0"/>
              </a:spcAft>
              <a:buClr>
                <a:srgbClr val="000000"/>
              </a:buClr>
              <a:buSzPts val="1800"/>
              <a:buFont typeface="Arial"/>
              <a:buNone/>
            </a:pPr>
            <a:endParaRPr sz="1800" b="1">
              <a:highlight>
                <a:srgbClr val="FFFF00"/>
              </a:highlight>
              <a:latin typeface="Calibri"/>
              <a:ea typeface="Calibri"/>
              <a:cs typeface="Calibri"/>
              <a:sym typeface="Calibri"/>
            </a:endParaRPr>
          </a:p>
        </p:txBody>
      </p:sp>
      <p:sp>
        <p:nvSpPr>
          <p:cNvPr id="67" name="Google Shape;67;p9"/>
          <p:cNvSpPr txBox="1"/>
          <p:nvPr/>
        </p:nvSpPr>
        <p:spPr>
          <a:xfrm>
            <a:off x="4707000" y="2998825"/>
            <a:ext cx="3657600" cy="1465200"/>
          </a:xfrm>
          <a:prstGeom prst="rect">
            <a:avLst/>
          </a:prstGeom>
          <a:solidFill>
            <a:srgbClr val="A4A4A4"/>
          </a:solidFill>
          <a:ln>
            <a:noFill/>
          </a:ln>
        </p:spPr>
        <p:txBody>
          <a:bodyPr spcFirstLastPara="1" wrap="square" lIns="0" tIns="5075" rIns="0" bIns="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900"/>
              <a:buFont typeface="Arial"/>
              <a:buNone/>
            </a:pPr>
            <a:r>
              <a:rPr lang="en-US" sz="1900" b="0" i="0" u="none" strike="noStrike" cap="none">
                <a:solidFill>
                  <a:srgbClr val="000000"/>
                </a:solidFill>
                <a:latin typeface="Calibri"/>
                <a:ea typeface="Calibri"/>
                <a:cs typeface="Calibri"/>
                <a:sym typeface="Calibri"/>
              </a:rPr>
              <a:t>Total number of </a:t>
            </a:r>
            <a:r>
              <a:rPr lang="en-US" sz="1900">
                <a:latin typeface="Calibri"/>
                <a:ea typeface="Calibri"/>
                <a:cs typeface="Calibri"/>
                <a:sym typeface="Calibri"/>
              </a:rPr>
              <a:t>online training sign ups:</a:t>
            </a:r>
            <a:endParaRPr sz="1900">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900"/>
              <a:buFont typeface="Arial"/>
              <a:buNone/>
            </a:pPr>
            <a:endParaRPr sz="1900" b="1">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900"/>
              <a:buFont typeface="Arial"/>
              <a:buNone/>
            </a:pPr>
            <a:r>
              <a:rPr lang="en-US" sz="1900" b="1">
                <a:latin typeface="Calibri"/>
                <a:ea typeface="Calibri"/>
                <a:cs typeface="Calibri"/>
                <a:sym typeface="Calibri"/>
              </a:rPr>
              <a:t>121</a:t>
            </a:r>
            <a:endParaRPr sz="1900" b="1" i="0" u="none" strike="noStrike" cap="none">
              <a:solidFill>
                <a:srgbClr val="000000"/>
              </a:solidFill>
              <a:latin typeface="Calibri"/>
              <a:ea typeface="Calibri"/>
              <a:cs typeface="Calibri"/>
              <a:sym typeface="Calibri"/>
            </a:endParaRPr>
          </a:p>
          <a:p>
            <a:pPr marL="0" marR="0" lvl="0" indent="0" algn="l" rtl="0">
              <a:lnSpc>
                <a:spcPct val="200000"/>
              </a:lnSpc>
              <a:spcBef>
                <a:spcPts val="0"/>
              </a:spcBef>
              <a:spcAft>
                <a:spcPts val="0"/>
              </a:spcAft>
              <a:buClr>
                <a:srgbClr val="000000"/>
              </a:buClr>
              <a:buSzPts val="1900"/>
              <a:buFont typeface="Arial"/>
              <a:buNone/>
            </a:pPr>
            <a:endParaRPr sz="1900" b="1" i="0" u="none" strike="noStrike" cap="none">
              <a:solidFill>
                <a:srgbClr val="000000"/>
              </a:solidFill>
              <a:latin typeface="Calibri"/>
              <a:ea typeface="Calibri"/>
              <a:cs typeface="Calibri"/>
              <a:sym typeface="Calibri"/>
            </a:endParaRPr>
          </a:p>
        </p:txBody>
      </p:sp>
      <p:sp>
        <p:nvSpPr>
          <p:cNvPr id="68" name="Google Shape;68;p9"/>
          <p:cNvSpPr txBox="1"/>
          <p:nvPr/>
        </p:nvSpPr>
        <p:spPr>
          <a:xfrm>
            <a:off x="4707000" y="1372774"/>
            <a:ext cx="3657600" cy="1465200"/>
          </a:xfrm>
          <a:prstGeom prst="rect">
            <a:avLst/>
          </a:prstGeom>
          <a:solidFill>
            <a:srgbClr val="44536A"/>
          </a:solidFill>
          <a:ln>
            <a:noFill/>
          </a:ln>
        </p:spPr>
        <p:txBody>
          <a:bodyPr spcFirstLastPara="1" wrap="square" lIns="0" tIns="5075" rIns="0" bIns="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900" b="0" i="0" u="none" strike="noStrike" cap="none">
                <a:solidFill>
                  <a:srgbClr val="FFFFFF"/>
                </a:solidFill>
                <a:latin typeface="Calibri"/>
                <a:ea typeface="Calibri"/>
                <a:cs typeface="Calibri"/>
                <a:sym typeface="Calibri"/>
              </a:rPr>
              <a:t>Total </a:t>
            </a:r>
            <a:r>
              <a:rPr lang="en-US" sz="1900">
                <a:solidFill>
                  <a:srgbClr val="FFFFFF"/>
                </a:solidFill>
                <a:latin typeface="Calibri"/>
                <a:ea typeface="Calibri"/>
                <a:cs typeface="Calibri"/>
                <a:sym typeface="Calibri"/>
              </a:rPr>
              <a:t>number of agents trained</a:t>
            </a:r>
            <a:r>
              <a:rPr lang="en-US" sz="1900" b="0" i="0" u="none" strike="noStrike" cap="none">
                <a:solidFill>
                  <a:srgbClr val="FFFFFF"/>
                </a:solidFill>
                <a:latin typeface="Calibri"/>
                <a:ea typeface="Calibri"/>
                <a:cs typeface="Calibri"/>
                <a:sym typeface="Calibri"/>
              </a:rPr>
              <a:t>:</a:t>
            </a:r>
            <a:endParaRPr sz="1900">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900"/>
              <a:buFont typeface="Arial"/>
              <a:buNone/>
            </a:pPr>
            <a:endParaRPr sz="1900">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900"/>
              <a:buFont typeface="Arial"/>
              <a:buNone/>
            </a:pPr>
            <a:r>
              <a:rPr lang="en-US" sz="1900" b="1" i="0" u="none" strike="noStrike" cap="none">
                <a:solidFill>
                  <a:srgbClr val="FFFFFF"/>
                </a:solidFill>
                <a:latin typeface="Calibri"/>
                <a:ea typeface="Calibri"/>
                <a:cs typeface="Calibri"/>
                <a:sym typeface="Calibri"/>
              </a:rPr>
              <a:t> 159</a:t>
            </a:r>
            <a:endParaRPr sz="1900" b="1" i="0" u="none" strike="noStrike" cap="none">
              <a:solidFill>
                <a:srgbClr val="FFFFFF"/>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4"/>
          <p:cNvSpPr txBox="1"/>
          <p:nvPr/>
        </p:nvSpPr>
        <p:spPr>
          <a:xfrm>
            <a:off x="135562" y="234066"/>
            <a:ext cx="7020612" cy="615553"/>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4000" b="0" i="0" u="none" strike="noStrike" cap="none">
                <a:solidFill>
                  <a:srgbClr val="002060"/>
                </a:solidFill>
                <a:latin typeface="Calibri"/>
                <a:ea typeface="Calibri"/>
                <a:cs typeface="Calibri"/>
                <a:sym typeface="Calibri"/>
              </a:rPr>
              <a:t>Tour Operator Trainings</a:t>
            </a:r>
            <a:endParaRPr/>
          </a:p>
        </p:txBody>
      </p:sp>
      <p:sp>
        <p:nvSpPr>
          <p:cNvPr id="74" name="Google Shape;74;p4"/>
          <p:cNvSpPr txBox="1"/>
          <p:nvPr/>
        </p:nvSpPr>
        <p:spPr>
          <a:xfrm>
            <a:off x="4238045" y="1168842"/>
            <a:ext cx="4500300" cy="3324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dk1"/>
                </a:solidFill>
                <a:latin typeface="Calibri"/>
                <a:ea typeface="Calibri"/>
                <a:cs typeface="Calibri"/>
                <a:sym typeface="Calibri"/>
              </a:rPr>
              <a:t>Black Diamond conducted training sessions with key tour operator partners, as well as attending training events to meet with and train regional, independent travel agents.</a:t>
            </a:r>
            <a:endParaRPr>
              <a:solidFill>
                <a:schemeClr val="dk1"/>
              </a:solidFill>
            </a:endParaRPr>
          </a:p>
          <a:p>
            <a:pPr marL="0" marR="0" lvl="0" indent="0" algn="l" rtl="0">
              <a:lnSpc>
                <a:spcPct val="100000"/>
              </a:lnSpc>
              <a:spcBef>
                <a:spcPts val="0"/>
              </a:spcBef>
              <a:spcAft>
                <a:spcPts val="0"/>
              </a:spcAft>
              <a:buNone/>
            </a:pPr>
            <a:endParaRPr sz="1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en-US" sz="1400" b="0" i="0" u="none" strike="noStrike" cap="none">
                <a:solidFill>
                  <a:schemeClr val="dk1"/>
                </a:solidFill>
                <a:latin typeface="Calibri"/>
                <a:ea typeface="Calibri"/>
                <a:cs typeface="Calibri"/>
                <a:sym typeface="Calibri"/>
              </a:rPr>
              <a:t>All training sessions covered varied destination news and information, fun facts, suggested activities and experiences, and itinerary recommendations.</a:t>
            </a:r>
            <a:endParaRPr>
              <a:solidFill>
                <a:schemeClr val="dk1"/>
              </a:solidFill>
            </a:endParaRPr>
          </a:p>
          <a:p>
            <a:pPr marL="0" marR="0" lvl="0" indent="0" algn="l" rtl="0">
              <a:lnSpc>
                <a:spcPct val="100000"/>
              </a:lnSpc>
              <a:spcBef>
                <a:spcPts val="0"/>
              </a:spcBef>
              <a:spcAft>
                <a:spcPts val="0"/>
              </a:spcAft>
              <a:buNone/>
            </a:pPr>
            <a:endParaRPr>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en-US" sz="1400" b="0" i="0" u="none" strike="noStrike" cap="none">
                <a:solidFill>
                  <a:schemeClr val="dk1"/>
                </a:solidFill>
                <a:latin typeface="Calibri"/>
                <a:ea typeface="Calibri"/>
                <a:cs typeface="Calibri"/>
                <a:sym typeface="Calibri"/>
              </a:rPr>
              <a:t>Some key training initiatives conducted Nov-Jun:</a:t>
            </a:r>
            <a:endParaRPr>
              <a:solidFill>
                <a:schemeClr val="dk1"/>
              </a:solidFill>
            </a:endParaRPr>
          </a:p>
          <a:p>
            <a:pPr marL="285750" marR="0" lvl="0" indent="-19685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1400"/>
              <a:buFont typeface="Arial"/>
              <a:buChar char="•"/>
            </a:pPr>
            <a:r>
              <a:rPr lang="en-US" sz="1400" b="0" i="0" u="none" strike="noStrike" cap="none">
                <a:solidFill>
                  <a:schemeClr val="dk1"/>
                </a:solidFill>
                <a:latin typeface="Calibri"/>
                <a:ea typeface="Calibri"/>
                <a:cs typeface="Calibri"/>
                <a:sym typeface="Calibri"/>
              </a:rPr>
              <a:t>Travel Bulletin webinar – 38 agents</a:t>
            </a:r>
            <a:endParaRPr>
              <a:solidFill>
                <a:schemeClr val="dk1"/>
              </a:solidFill>
            </a:endParaRPr>
          </a:p>
          <a:p>
            <a:pPr marL="285750" marR="0" lvl="0" indent="-285750" algn="l" rtl="0">
              <a:lnSpc>
                <a:spcPct val="100000"/>
              </a:lnSpc>
              <a:spcBef>
                <a:spcPts val="0"/>
              </a:spcBef>
              <a:spcAft>
                <a:spcPts val="0"/>
              </a:spcAft>
              <a:buClr>
                <a:schemeClr val="dk1"/>
              </a:buClr>
              <a:buSzPts val="1400"/>
              <a:buFont typeface="Arial"/>
              <a:buChar char="•"/>
            </a:pPr>
            <a:r>
              <a:rPr lang="en-US" sz="1400" b="0" i="0" u="none" strike="noStrike" cap="none">
                <a:solidFill>
                  <a:schemeClr val="dk1"/>
                </a:solidFill>
                <a:latin typeface="Calibri"/>
                <a:ea typeface="Calibri"/>
                <a:cs typeface="Calibri"/>
                <a:sym typeface="Calibri"/>
              </a:rPr>
              <a:t>Hablo training event, London – 95 agents</a:t>
            </a:r>
            <a:endParaRPr>
              <a:solidFill>
                <a:schemeClr val="dk1"/>
              </a:solidFill>
            </a:endParaRPr>
          </a:p>
          <a:p>
            <a:pPr marL="285750" marR="0" lvl="0" indent="-285750" algn="l" rtl="0">
              <a:lnSpc>
                <a:spcPct val="100000"/>
              </a:lnSpc>
              <a:spcBef>
                <a:spcPts val="0"/>
              </a:spcBef>
              <a:spcAft>
                <a:spcPts val="0"/>
              </a:spcAft>
              <a:buClr>
                <a:schemeClr val="dk1"/>
              </a:buClr>
              <a:buSzPts val="1400"/>
              <a:buFont typeface="Arial"/>
              <a:buChar char="•"/>
            </a:pPr>
            <a:r>
              <a:rPr lang="en-US" sz="1400" b="0" i="0" u="none" strike="noStrike" cap="none">
                <a:solidFill>
                  <a:schemeClr val="dk1"/>
                </a:solidFill>
                <a:latin typeface="Calibri"/>
                <a:ea typeface="Calibri"/>
                <a:cs typeface="Calibri"/>
                <a:sym typeface="Calibri"/>
              </a:rPr>
              <a:t>Lusso training event</a:t>
            </a:r>
            <a:r>
              <a:rPr lang="en-US">
                <a:solidFill>
                  <a:schemeClr val="dk1"/>
                </a:solidFill>
                <a:latin typeface="Calibri"/>
                <a:ea typeface="Calibri"/>
                <a:cs typeface="Calibri"/>
                <a:sym typeface="Calibri"/>
              </a:rPr>
              <a:t>, Bath -</a:t>
            </a:r>
            <a:r>
              <a:rPr lang="en-US" sz="1400" b="0" i="0" u="none" strike="noStrike" cap="none">
                <a:solidFill>
                  <a:schemeClr val="dk1"/>
                </a:solidFill>
                <a:latin typeface="Calibri"/>
                <a:ea typeface="Calibri"/>
                <a:cs typeface="Calibri"/>
                <a:sym typeface="Calibri"/>
              </a:rPr>
              <a:t> </a:t>
            </a:r>
            <a:r>
              <a:rPr lang="en-US">
                <a:solidFill>
                  <a:schemeClr val="dk1"/>
                </a:solidFill>
                <a:latin typeface="Calibri"/>
                <a:ea typeface="Calibri"/>
                <a:cs typeface="Calibri"/>
                <a:sym typeface="Calibri"/>
              </a:rPr>
              <a:t>20</a:t>
            </a:r>
            <a:r>
              <a:rPr lang="en-US" sz="1400" b="0" i="0" u="none" strike="noStrike" cap="none">
                <a:solidFill>
                  <a:schemeClr val="dk1"/>
                </a:solidFill>
                <a:latin typeface="Calibri"/>
                <a:ea typeface="Calibri"/>
                <a:cs typeface="Calibri"/>
                <a:sym typeface="Calibri"/>
              </a:rPr>
              <a:t> agents </a:t>
            </a:r>
            <a:endParaRPr>
              <a:solidFill>
                <a:schemeClr val="dk1"/>
              </a:solidFill>
            </a:endParaRPr>
          </a:p>
          <a:p>
            <a:pPr marL="285750" marR="0" lvl="0" indent="-19685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5" name="Google Shape;75;p4" descr="A picture containing outdoor, sky, nature, tree&#10;&#10;Description automatically generated"/>
          <p:cNvPicPr preferRelativeResize="0"/>
          <p:nvPr/>
        </p:nvPicPr>
        <p:blipFill rotWithShape="1">
          <a:blip r:embed="rId3">
            <a:alphaModFix/>
          </a:blip>
          <a:srcRect/>
          <a:stretch/>
        </p:blipFill>
        <p:spPr>
          <a:xfrm>
            <a:off x="549598" y="1411356"/>
            <a:ext cx="3096270" cy="2320787"/>
          </a:xfrm>
          <a:prstGeom prst="rect">
            <a:avLst/>
          </a:prstGeom>
          <a:noFill/>
          <a:ln>
            <a:noFill/>
          </a:ln>
        </p:spPr>
      </p:pic>
      <p:pic>
        <p:nvPicPr>
          <p:cNvPr id="76" name="Google Shape;76;p4" descr="A picture containing screenshot, black, graphics, font&#10;&#10;Description automatically generated"/>
          <p:cNvPicPr preferRelativeResize="0"/>
          <p:nvPr/>
        </p:nvPicPr>
        <p:blipFill rotWithShape="1">
          <a:blip r:embed="rId4">
            <a:alphaModFix/>
          </a:blip>
          <a:srcRect/>
          <a:stretch/>
        </p:blipFill>
        <p:spPr>
          <a:xfrm>
            <a:off x="278685" y="4661449"/>
            <a:ext cx="2373582" cy="304224"/>
          </a:xfrm>
          <a:prstGeom prst="rect">
            <a:avLst/>
          </a:prstGeom>
          <a:noFill/>
          <a:ln>
            <a:noFill/>
          </a:ln>
        </p:spPr>
      </p:pic>
      <p:pic>
        <p:nvPicPr>
          <p:cNvPr id="77" name="Google Shape;77;p4" descr="A blue and orange logo&#10;&#10;Description automatically generated with low confidence"/>
          <p:cNvPicPr preferRelativeResize="0"/>
          <p:nvPr/>
        </p:nvPicPr>
        <p:blipFill rotWithShape="1">
          <a:blip r:embed="rId5">
            <a:alphaModFix/>
          </a:blip>
          <a:srcRect/>
          <a:stretch/>
        </p:blipFill>
        <p:spPr>
          <a:xfrm>
            <a:off x="7349633" y="4659938"/>
            <a:ext cx="1388849" cy="30422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5"/>
          <p:cNvSpPr txBox="1"/>
          <p:nvPr/>
        </p:nvSpPr>
        <p:spPr>
          <a:xfrm>
            <a:off x="135562" y="234066"/>
            <a:ext cx="7020612" cy="615553"/>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4000" b="0" i="0" u="none" strike="noStrike" cap="none">
                <a:solidFill>
                  <a:srgbClr val="002060"/>
                </a:solidFill>
                <a:latin typeface="Calibri"/>
                <a:ea typeface="Calibri"/>
                <a:cs typeface="Calibri"/>
                <a:sym typeface="Calibri"/>
              </a:rPr>
              <a:t>Online Training Programme</a:t>
            </a:r>
            <a:endParaRPr sz="4000" b="0" i="0" u="none" strike="noStrike" cap="none">
              <a:solidFill>
                <a:srgbClr val="002060"/>
              </a:solidFill>
              <a:latin typeface="Calibri"/>
              <a:ea typeface="Calibri"/>
              <a:cs typeface="Calibri"/>
              <a:sym typeface="Calibri"/>
            </a:endParaRPr>
          </a:p>
        </p:txBody>
      </p:sp>
      <p:sp>
        <p:nvSpPr>
          <p:cNvPr id="83" name="Google Shape;83;p5"/>
          <p:cNvSpPr txBox="1"/>
          <p:nvPr/>
        </p:nvSpPr>
        <p:spPr>
          <a:xfrm>
            <a:off x="135562" y="1168842"/>
            <a:ext cx="3750600" cy="3109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dk1"/>
                </a:solidFill>
                <a:latin typeface="Calibri"/>
                <a:ea typeface="Calibri"/>
                <a:cs typeface="Calibri"/>
                <a:sym typeface="Calibri"/>
              </a:rPr>
              <a:t>Black Diamond generated </a:t>
            </a:r>
            <a:r>
              <a:rPr lang="en-US">
                <a:solidFill>
                  <a:schemeClr val="dk1"/>
                </a:solidFill>
                <a:latin typeface="Calibri"/>
                <a:ea typeface="Calibri"/>
                <a:cs typeface="Calibri"/>
                <a:sym typeface="Calibri"/>
              </a:rPr>
              <a:t>45</a:t>
            </a:r>
            <a:r>
              <a:rPr lang="en-US" sz="1400" b="0" i="0" u="none" strike="noStrike" cap="none">
                <a:solidFill>
                  <a:schemeClr val="dk1"/>
                </a:solidFill>
                <a:latin typeface="Calibri"/>
                <a:ea typeface="Calibri"/>
                <a:cs typeface="Calibri"/>
                <a:sym typeface="Calibri"/>
              </a:rPr>
              <a:t> new sign up’s to the training platform Arizona From A-Z between November ‘22 and June ‘23.</a:t>
            </a:r>
            <a:endParaRPr>
              <a:solidFill>
                <a:schemeClr val="dk1"/>
              </a:solidFill>
            </a:endParaRPr>
          </a:p>
          <a:p>
            <a:pPr marL="0" marR="0" lvl="0" indent="0" algn="l" rtl="0">
              <a:lnSpc>
                <a:spcPct val="100000"/>
              </a:lnSpc>
              <a:spcBef>
                <a:spcPts val="0"/>
              </a:spcBef>
              <a:spcAft>
                <a:spcPts val="0"/>
              </a:spcAft>
              <a:buNone/>
            </a:pPr>
            <a:r>
              <a:rPr lang="en-US" sz="1400" b="0" i="0" u="none" strike="noStrike" cap="none">
                <a:solidFill>
                  <a:schemeClr val="dk1"/>
                </a:solidFill>
                <a:latin typeface="Calibri"/>
                <a:ea typeface="Calibri"/>
                <a:cs typeface="Calibri"/>
                <a:sym typeface="Calibri"/>
              </a:rPr>
              <a:t>The training platform was actively promoted in trade newsletters, during trade show appointments, virtual or in-person training sessions and email comms.</a:t>
            </a:r>
            <a:endParaRPr>
              <a:solidFill>
                <a:schemeClr val="dk1"/>
              </a:solidFill>
            </a:endParaRPr>
          </a:p>
          <a:p>
            <a:pPr marL="0" marR="0" lvl="0" indent="0" algn="l" rtl="0">
              <a:lnSpc>
                <a:spcPct val="100000"/>
              </a:lnSpc>
              <a:spcBef>
                <a:spcPts val="0"/>
              </a:spcBef>
              <a:spcAft>
                <a:spcPts val="0"/>
              </a:spcAft>
              <a:buNone/>
            </a:pPr>
            <a:endParaRPr sz="1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en-US" sz="1400" b="0" i="0" u="none" strike="noStrike" cap="none">
                <a:solidFill>
                  <a:schemeClr val="dk1"/>
                </a:solidFill>
                <a:latin typeface="Calibri"/>
                <a:ea typeface="Calibri"/>
                <a:cs typeface="Calibri"/>
                <a:sym typeface="Calibri"/>
              </a:rPr>
              <a:t>Between 21</a:t>
            </a:r>
            <a:r>
              <a:rPr lang="en-US" sz="1400" b="0" i="0" u="none" strike="noStrike" cap="none" baseline="30000">
                <a:solidFill>
                  <a:schemeClr val="dk1"/>
                </a:solidFill>
                <a:latin typeface="Calibri"/>
                <a:ea typeface="Calibri"/>
                <a:cs typeface="Calibri"/>
                <a:sym typeface="Calibri"/>
              </a:rPr>
              <a:t>st</a:t>
            </a:r>
            <a:r>
              <a:rPr lang="en-US" sz="1400" b="0" i="0" u="none" strike="noStrike" cap="none">
                <a:solidFill>
                  <a:schemeClr val="dk1"/>
                </a:solidFill>
                <a:latin typeface="Calibri"/>
                <a:ea typeface="Calibri"/>
                <a:cs typeface="Calibri"/>
                <a:sym typeface="Calibri"/>
              </a:rPr>
              <a:t> April – 30</a:t>
            </a:r>
            <a:r>
              <a:rPr lang="en-US" sz="1400" b="0" i="0" u="none" strike="noStrike" cap="none" baseline="30000">
                <a:solidFill>
                  <a:schemeClr val="dk1"/>
                </a:solidFill>
                <a:latin typeface="Calibri"/>
                <a:ea typeface="Calibri"/>
                <a:cs typeface="Calibri"/>
                <a:sym typeface="Calibri"/>
              </a:rPr>
              <a:t>th</a:t>
            </a:r>
            <a:r>
              <a:rPr lang="en-US" sz="1400" b="0" i="0" u="none" strike="noStrike" cap="none">
                <a:solidFill>
                  <a:schemeClr val="dk1"/>
                </a:solidFill>
                <a:latin typeface="Calibri"/>
                <a:ea typeface="Calibri"/>
                <a:cs typeface="Calibri"/>
                <a:sym typeface="Calibri"/>
              </a:rPr>
              <a:t> June, Black Diamond ran an incentive to drive awareness to the training platform and encourage agents to sign up and complete the training. X3 winners were selected during the incentive period and won AOT promotional items.</a:t>
            </a:r>
            <a:endParaRPr>
              <a:solidFill>
                <a:schemeClr val="dk1"/>
              </a:solidFill>
            </a:endParaRPr>
          </a:p>
        </p:txBody>
      </p:sp>
      <p:pic>
        <p:nvPicPr>
          <p:cNvPr id="84" name="Google Shape;84;p5" descr="A picture containing screenshot, black, graphics, font&#10;&#10;Description automatically generated"/>
          <p:cNvPicPr preferRelativeResize="0"/>
          <p:nvPr/>
        </p:nvPicPr>
        <p:blipFill rotWithShape="1">
          <a:blip r:embed="rId3">
            <a:alphaModFix/>
          </a:blip>
          <a:srcRect/>
          <a:stretch/>
        </p:blipFill>
        <p:spPr>
          <a:xfrm>
            <a:off x="278685" y="4661449"/>
            <a:ext cx="2373582" cy="304224"/>
          </a:xfrm>
          <a:prstGeom prst="rect">
            <a:avLst/>
          </a:prstGeom>
          <a:noFill/>
          <a:ln>
            <a:noFill/>
          </a:ln>
        </p:spPr>
      </p:pic>
      <p:pic>
        <p:nvPicPr>
          <p:cNvPr id="85" name="Google Shape;85;p5" descr="A blue and orange logo&#10;&#10;Description automatically generated with low confidence"/>
          <p:cNvPicPr preferRelativeResize="0"/>
          <p:nvPr/>
        </p:nvPicPr>
        <p:blipFill rotWithShape="1">
          <a:blip r:embed="rId4">
            <a:alphaModFix/>
          </a:blip>
          <a:srcRect/>
          <a:stretch/>
        </p:blipFill>
        <p:spPr>
          <a:xfrm>
            <a:off x="7349633" y="4659938"/>
            <a:ext cx="1388849" cy="304224"/>
          </a:xfrm>
          <a:prstGeom prst="rect">
            <a:avLst/>
          </a:prstGeom>
          <a:noFill/>
          <a:ln>
            <a:noFill/>
          </a:ln>
        </p:spPr>
      </p:pic>
      <p:pic>
        <p:nvPicPr>
          <p:cNvPr id="86" name="Google Shape;86;p5" descr="A picture containing text, screenshot&#10;&#10;Description automatically generated"/>
          <p:cNvPicPr preferRelativeResize="0"/>
          <p:nvPr/>
        </p:nvPicPr>
        <p:blipFill rotWithShape="1">
          <a:blip r:embed="rId5">
            <a:alphaModFix/>
          </a:blip>
          <a:srcRect/>
          <a:stretch/>
        </p:blipFill>
        <p:spPr>
          <a:xfrm>
            <a:off x="4218164" y="1182783"/>
            <a:ext cx="4520318" cy="320205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6"/>
          <p:cNvSpPr txBox="1"/>
          <p:nvPr/>
        </p:nvSpPr>
        <p:spPr>
          <a:xfrm>
            <a:off x="135562" y="234066"/>
            <a:ext cx="7020612" cy="615553"/>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4000" b="0" i="0" u="none" strike="noStrike" cap="none">
                <a:solidFill>
                  <a:srgbClr val="002060"/>
                </a:solidFill>
                <a:latin typeface="Calibri"/>
                <a:ea typeface="Calibri"/>
                <a:cs typeface="Calibri"/>
                <a:sym typeface="Calibri"/>
              </a:rPr>
              <a:t>Trade Newsletters</a:t>
            </a:r>
            <a:endParaRPr/>
          </a:p>
        </p:txBody>
      </p:sp>
      <p:sp>
        <p:nvSpPr>
          <p:cNvPr id="92" name="Google Shape;92;p6"/>
          <p:cNvSpPr txBox="1"/>
          <p:nvPr/>
        </p:nvSpPr>
        <p:spPr>
          <a:xfrm>
            <a:off x="230589" y="1168842"/>
            <a:ext cx="3755700" cy="2247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dk1"/>
                </a:solidFill>
                <a:latin typeface="Calibri"/>
                <a:ea typeface="Calibri"/>
                <a:cs typeface="Calibri"/>
                <a:sym typeface="Calibri"/>
              </a:rPr>
              <a:t>Black Diamond created and distributed a bi-monthly trade newsletter to database of over 3,500 active and engaged travel agents and industry professionals.</a:t>
            </a:r>
            <a:endParaRPr>
              <a:solidFill>
                <a:schemeClr val="dk1"/>
              </a:solidFill>
            </a:endParaRPr>
          </a:p>
          <a:p>
            <a:pPr marL="0" marR="0" lvl="0" indent="0" algn="l" rtl="0">
              <a:lnSpc>
                <a:spcPct val="100000"/>
              </a:lnSpc>
              <a:spcBef>
                <a:spcPts val="0"/>
              </a:spcBef>
              <a:spcAft>
                <a:spcPts val="0"/>
              </a:spcAft>
              <a:buNone/>
            </a:pPr>
            <a:endParaRPr sz="1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en-US">
                <a:solidFill>
                  <a:schemeClr val="dk1"/>
                </a:solidFill>
                <a:latin typeface="Calibri"/>
                <a:ea typeface="Calibri"/>
                <a:cs typeface="Calibri"/>
                <a:sym typeface="Calibri"/>
              </a:rPr>
              <a:t>Each newsletter incorporated destination news, updates and a range of themes showcasing Arizona’s vast and diverse landscape and tourism offerings.</a:t>
            </a:r>
            <a:endParaRPr>
              <a:solidFill>
                <a:schemeClr val="dk1"/>
              </a:solidFill>
            </a:endParaRPr>
          </a:p>
          <a:p>
            <a:pPr marL="0" marR="0" lvl="0" indent="0" algn="l" rtl="0">
              <a:lnSpc>
                <a:spcPct val="100000"/>
              </a:lnSpc>
              <a:spcBef>
                <a:spcPts val="0"/>
              </a:spcBef>
              <a:spcAft>
                <a:spcPts val="0"/>
              </a:spcAft>
              <a:buNone/>
            </a:pPr>
            <a:endParaRPr sz="1400" b="0" i="0" u="none" strike="noStrike" cap="none">
              <a:solidFill>
                <a:srgbClr val="FF0000"/>
              </a:solidFill>
              <a:latin typeface="Arial"/>
              <a:ea typeface="Arial"/>
              <a:cs typeface="Arial"/>
              <a:sym typeface="Arial"/>
            </a:endParaRPr>
          </a:p>
        </p:txBody>
      </p:sp>
      <p:pic>
        <p:nvPicPr>
          <p:cNvPr id="93" name="Google Shape;93;p6" descr="A picture containing screenshot, black, graphics, font&#10;&#10;Description automatically generated"/>
          <p:cNvPicPr preferRelativeResize="0"/>
          <p:nvPr/>
        </p:nvPicPr>
        <p:blipFill rotWithShape="1">
          <a:blip r:embed="rId3">
            <a:alphaModFix/>
          </a:blip>
          <a:srcRect/>
          <a:stretch/>
        </p:blipFill>
        <p:spPr>
          <a:xfrm>
            <a:off x="278685" y="4661449"/>
            <a:ext cx="2373582" cy="304224"/>
          </a:xfrm>
          <a:prstGeom prst="rect">
            <a:avLst/>
          </a:prstGeom>
          <a:noFill/>
          <a:ln>
            <a:noFill/>
          </a:ln>
        </p:spPr>
      </p:pic>
      <p:pic>
        <p:nvPicPr>
          <p:cNvPr id="94" name="Google Shape;94;p6" descr="A blue and orange logo&#10;&#10;Description automatically generated with low confidence"/>
          <p:cNvPicPr preferRelativeResize="0"/>
          <p:nvPr/>
        </p:nvPicPr>
        <p:blipFill rotWithShape="1">
          <a:blip r:embed="rId4">
            <a:alphaModFix/>
          </a:blip>
          <a:srcRect/>
          <a:stretch/>
        </p:blipFill>
        <p:spPr>
          <a:xfrm>
            <a:off x="7349633" y="4659938"/>
            <a:ext cx="1388849" cy="304224"/>
          </a:xfrm>
          <a:prstGeom prst="rect">
            <a:avLst/>
          </a:prstGeom>
          <a:noFill/>
          <a:ln>
            <a:noFill/>
          </a:ln>
        </p:spPr>
      </p:pic>
      <p:pic>
        <p:nvPicPr>
          <p:cNvPr id="95" name="Google Shape;95;p6" descr="Close-up of a person sewing&#10;&#10;Description automatically generated with low confidence"/>
          <p:cNvPicPr preferRelativeResize="0"/>
          <p:nvPr/>
        </p:nvPicPr>
        <p:blipFill rotWithShape="1">
          <a:blip r:embed="rId5">
            <a:alphaModFix/>
          </a:blip>
          <a:srcRect t="980" b="-1"/>
          <a:stretch/>
        </p:blipFill>
        <p:spPr>
          <a:xfrm>
            <a:off x="4161247" y="745193"/>
            <a:ext cx="2252972" cy="3653113"/>
          </a:xfrm>
          <a:prstGeom prst="rect">
            <a:avLst/>
          </a:prstGeom>
          <a:noFill/>
          <a:ln>
            <a:noFill/>
          </a:ln>
        </p:spPr>
      </p:pic>
      <p:pic>
        <p:nvPicPr>
          <p:cNvPr id="96" name="Google Shape;96;p6" descr="A picture containing text, screenshot, outdoor, lighthouse&#10;&#10;Description automatically generated"/>
          <p:cNvPicPr preferRelativeResize="0"/>
          <p:nvPr/>
        </p:nvPicPr>
        <p:blipFill rotWithShape="1">
          <a:blip r:embed="rId6">
            <a:alphaModFix/>
          </a:blip>
          <a:srcRect t="2542"/>
          <a:stretch/>
        </p:blipFill>
        <p:spPr>
          <a:xfrm>
            <a:off x="6545024" y="745193"/>
            <a:ext cx="1739862" cy="365311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7"/>
          <p:cNvSpPr txBox="1"/>
          <p:nvPr/>
        </p:nvSpPr>
        <p:spPr>
          <a:xfrm>
            <a:off x="135562" y="234066"/>
            <a:ext cx="7020612" cy="615553"/>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4000" b="0" i="0" u="none" strike="noStrike" cap="none">
                <a:solidFill>
                  <a:srgbClr val="002060"/>
                </a:solidFill>
                <a:latin typeface="Calibri"/>
                <a:ea typeface="Calibri"/>
                <a:cs typeface="Calibri"/>
                <a:sym typeface="Calibri"/>
              </a:rPr>
              <a:t>Trade Shows</a:t>
            </a:r>
            <a:endParaRPr/>
          </a:p>
        </p:txBody>
      </p:sp>
      <p:sp>
        <p:nvSpPr>
          <p:cNvPr id="102" name="Google Shape;102;p7"/>
          <p:cNvSpPr txBox="1"/>
          <p:nvPr/>
        </p:nvSpPr>
        <p:spPr>
          <a:xfrm>
            <a:off x="230589" y="1168842"/>
            <a:ext cx="8508000" cy="2678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dk1"/>
                </a:solidFill>
                <a:latin typeface="Calibri"/>
                <a:ea typeface="Calibri"/>
                <a:cs typeface="Calibri"/>
                <a:sym typeface="Calibri"/>
              </a:rPr>
              <a:t>Black Diamond attended two trade shows representing AOT and had the opportunity to meet with both existing and new tour operator partners to discuss business to date, training and co-op opportunities as well as sharing destination news and information to allow for product development.</a:t>
            </a:r>
            <a:endParaRPr>
              <a:solidFill>
                <a:schemeClr val="dk1"/>
              </a:solidFill>
            </a:endParaRPr>
          </a:p>
          <a:p>
            <a:pPr marL="0" marR="0" lvl="0" indent="0" algn="l" rtl="0">
              <a:lnSpc>
                <a:spcPct val="100000"/>
              </a:lnSpc>
              <a:spcBef>
                <a:spcPts val="0"/>
              </a:spcBef>
              <a:spcAft>
                <a:spcPts val="0"/>
              </a:spcAft>
              <a:buNone/>
            </a:pPr>
            <a:endParaRPr sz="1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en-US" sz="1400" b="0" i="0" u="none" strike="noStrike" cap="none">
                <a:solidFill>
                  <a:schemeClr val="dk1"/>
                </a:solidFill>
                <a:latin typeface="Calibri"/>
                <a:ea typeface="Calibri"/>
                <a:cs typeface="Calibri"/>
                <a:sym typeface="Calibri"/>
              </a:rPr>
              <a:t>14</a:t>
            </a:r>
            <a:r>
              <a:rPr lang="en-US" sz="1400" b="0" i="0" u="none" strike="noStrike" cap="none" baseline="30000">
                <a:solidFill>
                  <a:schemeClr val="dk1"/>
                </a:solidFill>
                <a:latin typeface="Calibri"/>
                <a:ea typeface="Calibri"/>
                <a:cs typeface="Calibri"/>
                <a:sym typeface="Calibri"/>
              </a:rPr>
              <a:t>th</a:t>
            </a:r>
            <a:r>
              <a:rPr lang="en-US" sz="1400" b="0" i="0" u="none" strike="noStrike" cap="none">
                <a:solidFill>
                  <a:schemeClr val="dk1"/>
                </a:solidFill>
                <a:latin typeface="Calibri"/>
                <a:ea typeface="Calibri"/>
                <a:cs typeface="Calibri"/>
                <a:sym typeface="Calibri"/>
              </a:rPr>
              <a:t> March 2023 – Unite Visit USA, London</a:t>
            </a:r>
            <a:endParaRPr>
              <a:solidFill>
                <a:schemeClr val="dk1"/>
              </a:solidFill>
            </a:endParaRPr>
          </a:p>
          <a:p>
            <a:pPr marL="0" marR="0" lvl="0" indent="0" algn="l" rtl="0">
              <a:lnSpc>
                <a:spcPct val="100000"/>
              </a:lnSpc>
              <a:spcBef>
                <a:spcPts val="0"/>
              </a:spcBef>
              <a:spcAft>
                <a:spcPts val="0"/>
              </a:spcAft>
              <a:buNone/>
            </a:pPr>
            <a:r>
              <a:rPr lang="en-US">
                <a:solidFill>
                  <a:schemeClr val="dk1"/>
                </a:solidFill>
                <a:latin typeface="Calibri"/>
                <a:ea typeface="Calibri"/>
                <a:cs typeface="Calibri"/>
                <a:sym typeface="Calibri"/>
              </a:rPr>
              <a:t>19 </a:t>
            </a:r>
            <a:r>
              <a:rPr lang="en-US" sz="1400" b="0" i="0" u="none" strike="noStrike" cap="none">
                <a:solidFill>
                  <a:schemeClr val="dk1"/>
                </a:solidFill>
                <a:latin typeface="Calibri"/>
                <a:ea typeface="Calibri"/>
                <a:cs typeface="Calibri"/>
                <a:sym typeface="Calibri"/>
              </a:rPr>
              <a:t>trade show appointments</a:t>
            </a:r>
            <a:endParaRPr>
              <a:solidFill>
                <a:schemeClr val="dk1"/>
              </a:solidFill>
            </a:endParaRPr>
          </a:p>
          <a:p>
            <a:pPr marL="0" marR="0" lvl="0" indent="0" algn="l" rtl="0">
              <a:lnSpc>
                <a:spcPct val="100000"/>
              </a:lnSpc>
              <a:spcBef>
                <a:spcPts val="0"/>
              </a:spcBef>
              <a:spcAft>
                <a:spcPts val="0"/>
              </a:spcAft>
              <a:buNone/>
            </a:pPr>
            <a:endParaRPr sz="1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en-US" sz="1400" b="0" i="0" u="none" strike="noStrike" cap="none">
                <a:solidFill>
                  <a:schemeClr val="dk1"/>
                </a:solidFill>
                <a:latin typeface="Calibri"/>
                <a:ea typeface="Calibri"/>
                <a:cs typeface="Calibri"/>
                <a:sym typeface="Calibri"/>
              </a:rPr>
              <a:t>22</a:t>
            </a:r>
            <a:r>
              <a:rPr lang="en-US" sz="1400" b="0" i="0" u="none" strike="noStrike" cap="none" baseline="30000">
                <a:solidFill>
                  <a:schemeClr val="dk1"/>
                </a:solidFill>
                <a:latin typeface="Calibri"/>
                <a:ea typeface="Calibri"/>
                <a:cs typeface="Calibri"/>
                <a:sym typeface="Calibri"/>
              </a:rPr>
              <a:t>nd</a:t>
            </a:r>
            <a:r>
              <a:rPr lang="en-US" sz="1400" b="0" i="0" u="none" strike="noStrike" cap="none">
                <a:solidFill>
                  <a:schemeClr val="dk1"/>
                </a:solidFill>
                <a:latin typeface="Calibri"/>
                <a:ea typeface="Calibri"/>
                <a:cs typeface="Calibri"/>
                <a:sym typeface="Calibri"/>
              </a:rPr>
              <a:t> – 24</a:t>
            </a:r>
            <a:r>
              <a:rPr lang="en-US" sz="1400" b="0" i="0" u="none" strike="noStrike" cap="none" baseline="30000">
                <a:solidFill>
                  <a:schemeClr val="dk1"/>
                </a:solidFill>
                <a:latin typeface="Calibri"/>
                <a:ea typeface="Calibri"/>
                <a:cs typeface="Calibri"/>
                <a:sym typeface="Calibri"/>
              </a:rPr>
              <a:t>th</a:t>
            </a:r>
            <a:r>
              <a:rPr lang="en-US" sz="1400" b="0" i="0" u="none" strike="noStrike" cap="none">
                <a:solidFill>
                  <a:schemeClr val="dk1"/>
                </a:solidFill>
                <a:latin typeface="Calibri"/>
                <a:ea typeface="Calibri"/>
                <a:cs typeface="Calibri"/>
                <a:sym typeface="Calibri"/>
              </a:rPr>
              <a:t> May 2023 – IPW, San Antonio</a:t>
            </a:r>
            <a:endParaRPr>
              <a:solidFill>
                <a:schemeClr val="dk1"/>
              </a:solidFill>
            </a:endParaRPr>
          </a:p>
          <a:p>
            <a:pPr marL="0" marR="0" lvl="0" indent="0" algn="l" rtl="0">
              <a:lnSpc>
                <a:spcPct val="100000"/>
              </a:lnSpc>
              <a:spcBef>
                <a:spcPts val="0"/>
              </a:spcBef>
              <a:spcAft>
                <a:spcPts val="0"/>
              </a:spcAft>
              <a:buNone/>
            </a:pPr>
            <a:r>
              <a:rPr lang="en-US" sz="1400" b="0" i="0" u="none" strike="noStrike" cap="none">
                <a:solidFill>
                  <a:schemeClr val="dk1"/>
                </a:solidFill>
                <a:latin typeface="Calibri"/>
                <a:ea typeface="Calibri"/>
                <a:cs typeface="Calibri"/>
                <a:sym typeface="Calibri"/>
              </a:rPr>
              <a:t>23 trade show appointments</a:t>
            </a:r>
            <a:endParaRPr>
              <a:solidFill>
                <a:schemeClr val="dk1"/>
              </a:solidFill>
            </a:endParaRPr>
          </a:p>
          <a:p>
            <a:pPr marL="0" marR="0" lvl="0" indent="0" algn="l" rtl="0">
              <a:lnSpc>
                <a:spcPct val="100000"/>
              </a:lnSpc>
              <a:spcBef>
                <a:spcPts val="0"/>
              </a:spcBef>
              <a:spcAft>
                <a:spcPts val="0"/>
              </a:spcAft>
              <a:buNone/>
            </a:pPr>
            <a:endParaRPr sz="1400" b="0" i="0" u="none" strike="noStrike" cap="none">
              <a:solidFill>
                <a:srgbClr val="002060"/>
              </a:solidFill>
              <a:latin typeface="Calibri"/>
              <a:ea typeface="Calibri"/>
              <a:cs typeface="Calibri"/>
              <a:sym typeface="Calibri"/>
            </a:endParaRPr>
          </a:p>
          <a:p>
            <a:pPr marL="0" marR="0" lvl="0" indent="0" algn="l" rtl="0">
              <a:lnSpc>
                <a:spcPct val="100000"/>
              </a:lnSpc>
              <a:spcBef>
                <a:spcPts val="0"/>
              </a:spcBef>
              <a:spcAft>
                <a:spcPts val="0"/>
              </a:spcAft>
              <a:buNone/>
            </a:pPr>
            <a:endParaRPr sz="1400" b="0" i="0" u="none" strike="noStrike" cap="none">
              <a:solidFill>
                <a:srgbClr val="002060"/>
              </a:solidFill>
              <a:latin typeface="Calibri"/>
              <a:ea typeface="Calibri"/>
              <a:cs typeface="Calibri"/>
              <a:sym typeface="Calibri"/>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103" name="Google Shape;103;p7" descr="A picture containing screenshot, black, graphics, font&#10;&#10;Description automatically generated"/>
          <p:cNvPicPr preferRelativeResize="0"/>
          <p:nvPr/>
        </p:nvPicPr>
        <p:blipFill rotWithShape="1">
          <a:blip r:embed="rId3">
            <a:alphaModFix/>
          </a:blip>
          <a:srcRect/>
          <a:stretch/>
        </p:blipFill>
        <p:spPr>
          <a:xfrm>
            <a:off x="278685" y="4661449"/>
            <a:ext cx="2373582" cy="304224"/>
          </a:xfrm>
          <a:prstGeom prst="rect">
            <a:avLst/>
          </a:prstGeom>
          <a:noFill/>
          <a:ln>
            <a:noFill/>
          </a:ln>
        </p:spPr>
      </p:pic>
      <p:pic>
        <p:nvPicPr>
          <p:cNvPr id="104" name="Google Shape;104;p7" descr="A blue and orange logo&#10;&#10;Description automatically generated with low confidence"/>
          <p:cNvPicPr preferRelativeResize="0"/>
          <p:nvPr/>
        </p:nvPicPr>
        <p:blipFill rotWithShape="1">
          <a:blip r:embed="rId4">
            <a:alphaModFix/>
          </a:blip>
          <a:srcRect/>
          <a:stretch/>
        </p:blipFill>
        <p:spPr>
          <a:xfrm>
            <a:off x="7349633" y="4659938"/>
            <a:ext cx="1388849" cy="304224"/>
          </a:xfrm>
          <a:prstGeom prst="rect">
            <a:avLst/>
          </a:prstGeom>
          <a:noFill/>
          <a:ln>
            <a:noFill/>
          </a:ln>
        </p:spPr>
      </p:pic>
      <p:pic>
        <p:nvPicPr>
          <p:cNvPr id="105" name="Google Shape;105;p7" descr="A group of people posing for a photo&#10;&#10;Description automatically generated"/>
          <p:cNvPicPr preferRelativeResize="0"/>
          <p:nvPr/>
        </p:nvPicPr>
        <p:blipFill rotWithShape="1">
          <a:blip r:embed="rId5">
            <a:alphaModFix/>
          </a:blip>
          <a:srcRect/>
          <a:stretch/>
        </p:blipFill>
        <p:spPr>
          <a:xfrm>
            <a:off x="5599496" y="2073429"/>
            <a:ext cx="2789723" cy="209229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8"/>
          <p:cNvSpPr txBox="1"/>
          <p:nvPr/>
        </p:nvSpPr>
        <p:spPr>
          <a:xfrm>
            <a:off x="135562" y="234066"/>
            <a:ext cx="7020612" cy="615553"/>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4000" b="0" i="0" u="none" strike="noStrike" cap="none">
                <a:solidFill>
                  <a:srgbClr val="002060"/>
                </a:solidFill>
                <a:latin typeface="Calibri"/>
                <a:ea typeface="Calibri"/>
                <a:cs typeface="Calibri"/>
                <a:sym typeface="Calibri"/>
              </a:rPr>
              <a:t>FAM Trip</a:t>
            </a:r>
            <a:endParaRPr/>
          </a:p>
        </p:txBody>
      </p:sp>
      <p:sp>
        <p:nvSpPr>
          <p:cNvPr id="111" name="Google Shape;111;p8"/>
          <p:cNvSpPr txBox="1"/>
          <p:nvPr/>
        </p:nvSpPr>
        <p:spPr>
          <a:xfrm>
            <a:off x="219743" y="849625"/>
            <a:ext cx="3492900" cy="3971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a:solidFill>
                  <a:schemeClr val="dk1"/>
                </a:solidFill>
                <a:latin typeface="Calibri"/>
                <a:ea typeface="Calibri"/>
                <a:cs typeface="Calibri"/>
                <a:sym typeface="Calibri"/>
              </a:rPr>
              <a:t>On the 13th June 2023,  Black Diamond hosted a FAM trip to Arizona with 5 sales staff from the following tour operators:</a:t>
            </a: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1200">
              <a:solidFill>
                <a:schemeClr val="dk1"/>
              </a:solidFill>
              <a:latin typeface="Calibri"/>
              <a:ea typeface="Calibri"/>
              <a:cs typeface="Calibri"/>
              <a:sym typeface="Calibri"/>
            </a:endParaRPr>
          </a:p>
          <a:p>
            <a:pPr marL="457200" marR="0" lvl="0" indent="-304800" algn="l" rtl="0">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American Road Trip Company</a:t>
            </a:r>
            <a:endParaRPr sz="1200">
              <a:solidFill>
                <a:schemeClr val="dk1"/>
              </a:solidFill>
              <a:latin typeface="Calibri"/>
              <a:ea typeface="Calibri"/>
              <a:cs typeface="Calibri"/>
              <a:sym typeface="Calibri"/>
            </a:endParaRPr>
          </a:p>
          <a:p>
            <a:pPr marL="457200" marR="0" lvl="0" indent="-304800" algn="l" rtl="0">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American Sky</a:t>
            </a:r>
            <a:endParaRPr sz="1200">
              <a:solidFill>
                <a:schemeClr val="dk1"/>
              </a:solidFill>
              <a:latin typeface="Calibri"/>
              <a:ea typeface="Calibri"/>
              <a:cs typeface="Calibri"/>
              <a:sym typeface="Calibri"/>
            </a:endParaRPr>
          </a:p>
          <a:p>
            <a:pPr marL="457200" marR="0" lvl="0" indent="-304800" algn="l" rtl="0">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Bon Voyage</a:t>
            </a:r>
            <a:endParaRPr sz="1200">
              <a:solidFill>
                <a:schemeClr val="dk1"/>
              </a:solidFill>
              <a:latin typeface="Calibri"/>
              <a:ea typeface="Calibri"/>
              <a:cs typeface="Calibri"/>
              <a:sym typeface="Calibri"/>
            </a:endParaRPr>
          </a:p>
          <a:p>
            <a:pPr marL="457200" marR="0" lvl="0" indent="-304800" algn="l" rtl="0">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Lusso Travel</a:t>
            </a:r>
            <a:endParaRPr sz="1200">
              <a:solidFill>
                <a:schemeClr val="dk1"/>
              </a:solidFill>
              <a:latin typeface="Calibri"/>
              <a:ea typeface="Calibri"/>
              <a:cs typeface="Calibri"/>
              <a:sym typeface="Calibri"/>
            </a:endParaRPr>
          </a:p>
          <a:p>
            <a:pPr marL="457200" marR="0" lvl="0" indent="-304800" algn="l" rtl="0">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Trailfinders</a:t>
            </a: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en-US" sz="1200">
                <a:solidFill>
                  <a:schemeClr val="dk1"/>
                </a:solidFill>
                <a:latin typeface="Calibri"/>
                <a:ea typeface="Calibri"/>
                <a:cs typeface="Calibri"/>
                <a:sym typeface="Calibri"/>
              </a:rPr>
              <a:t>Over the five days, the group experienced the amazing destination and took part in some fantastic experiences. A few highlights from the trip were, an incredible hosted dinner at Atria in Flagstaff, horseback riding through the desert in Tucson as well as fact filled jeep safari through the desert in Sedona. Over the five days we visited the following destinations: Phoenix, Flagstaff, Sedona, Tucson and Scottsdale.</a:t>
            </a: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1200">
              <a:solidFill>
                <a:schemeClr val="dk1"/>
              </a:solidFill>
              <a:latin typeface="Calibri"/>
              <a:ea typeface="Calibri"/>
              <a:cs typeface="Calibri"/>
              <a:sym typeface="Calibri"/>
            </a:endParaRPr>
          </a:p>
        </p:txBody>
      </p:sp>
      <p:pic>
        <p:nvPicPr>
          <p:cNvPr id="112" name="Google Shape;112;p8" descr="A picture containing screenshot, black, graphics, font&#10;&#10;Description automatically generated"/>
          <p:cNvPicPr preferRelativeResize="0"/>
          <p:nvPr/>
        </p:nvPicPr>
        <p:blipFill rotWithShape="1">
          <a:blip r:embed="rId3">
            <a:alphaModFix/>
          </a:blip>
          <a:srcRect/>
          <a:stretch/>
        </p:blipFill>
        <p:spPr>
          <a:xfrm>
            <a:off x="278685" y="4661449"/>
            <a:ext cx="2373582" cy="304224"/>
          </a:xfrm>
          <a:prstGeom prst="rect">
            <a:avLst/>
          </a:prstGeom>
          <a:noFill/>
          <a:ln>
            <a:noFill/>
          </a:ln>
        </p:spPr>
      </p:pic>
      <p:pic>
        <p:nvPicPr>
          <p:cNvPr id="113" name="Google Shape;113;p8" descr="A blue and orange logo&#10;&#10;Description automatically generated with low confidence"/>
          <p:cNvPicPr preferRelativeResize="0"/>
          <p:nvPr/>
        </p:nvPicPr>
        <p:blipFill rotWithShape="1">
          <a:blip r:embed="rId4">
            <a:alphaModFix/>
          </a:blip>
          <a:srcRect/>
          <a:stretch/>
        </p:blipFill>
        <p:spPr>
          <a:xfrm>
            <a:off x="7349633" y="4659938"/>
            <a:ext cx="1388849" cy="304224"/>
          </a:xfrm>
          <a:prstGeom prst="rect">
            <a:avLst/>
          </a:prstGeom>
          <a:noFill/>
          <a:ln>
            <a:noFill/>
          </a:ln>
        </p:spPr>
      </p:pic>
      <p:pic>
        <p:nvPicPr>
          <p:cNvPr id="114" name="Google Shape;114;p8"/>
          <p:cNvPicPr preferRelativeResize="0"/>
          <p:nvPr/>
        </p:nvPicPr>
        <p:blipFill>
          <a:blip r:embed="rId5">
            <a:alphaModFix/>
          </a:blip>
          <a:stretch>
            <a:fillRect/>
          </a:stretch>
        </p:blipFill>
        <p:spPr>
          <a:xfrm>
            <a:off x="4343400" y="849625"/>
            <a:ext cx="1480476" cy="1973983"/>
          </a:xfrm>
          <a:prstGeom prst="rect">
            <a:avLst/>
          </a:prstGeom>
          <a:noFill/>
          <a:ln>
            <a:noFill/>
          </a:ln>
        </p:spPr>
      </p:pic>
      <p:pic>
        <p:nvPicPr>
          <p:cNvPr id="115" name="Google Shape;115;p8"/>
          <p:cNvPicPr preferRelativeResize="0"/>
          <p:nvPr/>
        </p:nvPicPr>
        <p:blipFill>
          <a:blip r:embed="rId6">
            <a:alphaModFix/>
          </a:blip>
          <a:stretch>
            <a:fillRect/>
          </a:stretch>
        </p:blipFill>
        <p:spPr>
          <a:xfrm>
            <a:off x="6587525" y="849625"/>
            <a:ext cx="1480476" cy="1973949"/>
          </a:xfrm>
          <a:prstGeom prst="rect">
            <a:avLst/>
          </a:prstGeom>
          <a:noFill/>
          <a:ln>
            <a:noFill/>
          </a:ln>
        </p:spPr>
      </p:pic>
      <p:pic>
        <p:nvPicPr>
          <p:cNvPr id="116" name="Google Shape;116;p8"/>
          <p:cNvPicPr preferRelativeResize="0"/>
          <p:nvPr/>
        </p:nvPicPr>
        <p:blipFill>
          <a:blip r:embed="rId7">
            <a:alphaModFix/>
          </a:blip>
          <a:stretch>
            <a:fillRect/>
          </a:stretch>
        </p:blipFill>
        <p:spPr>
          <a:xfrm>
            <a:off x="5099528" y="3271602"/>
            <a:ext cx="2373600" cy="125802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10" descr="People riding horses in the desert&#10;&#10;Description automatically generated with low confidence"/>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122" name="Google Shape;122;p10"/>
          <p:cNvSpPr txBox="1"/>
          <p:nvPr/>
        </p:nvSpPr>
        <p:spPr>
          <a:xfrm>
            <a:off x="2286000" y="2418359"/>
            <a:ext cx="45720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23" name="Google Shape;123;p10"/>
          <p:cNvSpPr txBox="1"/>
          <p:nvPr/>
        </p:nvSpPr>
        <p:spPr>
          <a:xfrm>
            <a:off x="135562" y="234066"/>
            <a:ext cx="4499657" cy="70485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4500" b="1" i="0" u="none" strike="noStrike" cap="none">
                <a:solidFill>
                  <a:schemeClr val="lt1"/>
                </a:solidFill>
                <a:latin typeface="Calibri"/>
                <a:ea typeface="Calibri"/>
                <a:cs typeface="Calibri"/>
                <a:sym typeface="Calibri"/>
              </a:rPr>
              <a:t>PR</a:t>
            </a: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1008</Words>
  <Application>Microsoft Office PowerPoint</Application>
  <PresentationFormat>On-screen Show (16:9)</PresentationFormat>
  <Paragraphs>122</Paragraphs>
  <Slides>18</Slides>
  <Notes>18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18</vt:i4>
      </vt:variant>
    </vt:vector>
  </HeadingPairs>
  <TitlesOfParts>
    <vt:vector size="21" baseType="lpstr">
      <vt:lpstr>Arial</vt:lpstr>
      <vt:lpstr>Calibri</vt:lpstr>
      <vt:lpstr>Simple Light</vt:lpstr>
      <vt:lpstr>PowerPoint Presentation</vt:lpstr>
      <vt:lpstr>TRADE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JOINT ACTIVITY</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kscotland</dc:creator>
  <cp:lastModifiedBy>Kimberly Todd</cp:lastModifiedBy>
  <cp:revision>2</cp:revision>
  <dcterms:modified xsi:type="dcterms:W3CDTF">2023-10-03T13:53:30Z</dcterms:modified>
</cp:coreProperties>
</file>