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30"/>
  </p:notesMasterIdLst>
  <p:sldIdLst>
    <p:sldId id="256" r:id="rId2"/>
    <p:sldId id="356" r:id="rId3"/>
    <p:sldId id="358" r:id="rId4"/>
    <p:sldId id="363" r:id="rId5"/>
    <p:sldId id="364" r:id="rId6"/>
    <p:sldId id="366" r:id="rId7"/>
    <p:sldId id="381" r:id="rId8"/>
    <p:sldId id="357" r:id="rId9"/>
    <p:sldId id="362" r:id="rId10"/>
    <p:sldId id="337" r:id="rId11"/>
    <p:sldId id="365" r:id="rId12"/>
    <p:sldId id="367" r:id="rId13"/>
    <p:sldId id="368" r:id="rId14"/>
    <p:sldId id="382" r:id="rId15"/>
    <p:sldId id="383" r:id="rId16"/>
    <p:sldId id="384" r:id="rId17"/>
    <p:sldId id="385" r:id="rId18"/>
    <p:sldId id="386" r:id="rId19"/>
    <p:sldId id="369" r:id="rId20"/>
    <p:sldId id="379" r:id="rId21"/>
    <p:sldId id="371" r:id="rId22"/>
    <p:sldId id="372" r:id="rId23"/>
    <p:sldId id="373" r:id="rId24"/>
    <p:sldId id="374" r:id="rId25"/>
    <p:sldId id="376" r:id="rId26"/>
    <p:sldId id="380" r:id="rId27"/>
    <p:sldId id="377" r:id="rId28"/>
    <p:sldId id="378" r:id="rId29"/>
  </p:sldIdLst>
  <p:sldSz cx="9144000" cy="5143500" type="screen16x9"/>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F5B"/>
    <a:srgbClr val="FFC000"/>
    <a:srgbClr val="1E2B52"/>
    <a:srgbClr val="013247"/>
    <a:srgbClr val="1F2F53"/>
    <a:srgbClr val="080808"/>
    <a:srgbClr val="382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F5D1C-5D53-4DB5-9839-8B54DD1E8145}" v="108" dt="2023-03-07T01:04:49.038"/>
    <p1510:client id="{2920EF4B-E5DD-4E94-B7C2-600769AD8357}" v="359" dt="2023-06-30T19:49:06.538"/>
    <p1510:client id="{596B361F-8CD3-4A7C-93B0-835E8CAEE81A}" v="111" dt="2023-03-14T20:18:18.163"/>
    <p1510:client id="{5BA9E5D9-0BE2-4F1B-8A29-0B20EC8CD2C0}" v="31" dt="2023-02-23T23:05:55.331"/>
    <p1510:client id="{A199CEA8-EF09-42E5-BD2C-6960AEB36971}" v="932" dt="2023-02-23T22:34:57.503"/>
    <p1510:client id="{AD5A7472-7FA8-40AA-9396-C131DB39E12A}" v="14" dt="2023-06-27T23:09:20.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722"/>
  </p:normalViewPr>
  <p:slideViewPr>
    <p:cSldViewPr snapToGrid="0">
      <p:cViewPr varScale="1">
        <p:scale>
          <a:sx n="86" d="100"/>
          <a:sy n="86" d="100"/>
        </p:scale>
        <p:origin x="1064" y="52"/>
      </p:cViewPr>
      <p:guideLst>
        <p:guide orient="horz" pos="1620"/>
        <p:guide pos="27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fld id="{6B1D58B6-9898-174A-9AA5-37AD82C9E6BA}" type="slidenum">
              <a:rPr lang="en-US" smtClean="0"/>
              <a:t>27</a:t>
            </a:fld>
            <a:endParaRPr lang="en-US"/>
          </a:p>
        </p:txBody>
      </p:sp>
    </p:spTree>
    <p:extLst>
      <p:ext uri="{BB962C8B-B14F-4D97-AF65-F5344CB8AC3E}">
        <p14:creationId xmlns:p14="http://schemas.microsoft.com/office/powerpoint/2010/main" val="179269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fld id="{6B1D58B6-9898-174A-9AA5-37AD82C9E6BA}" type="slidenum">
              <a:rPr lang="en-US" smtClean="0"/>
              <a:t>28</a:t>
            </a:fld>
            <a:endParaRPr lang="en-US"/>
          </a:p>
        </p:txBody>
      </p:sp>
    </p:spTree>
    <p:extLst>
      <p:ext uri="{BB962C8B-B14F-4D97-AF65-F5344CB8AC3E}">
        <p14:creationId xmlns:p14="http://schemas.microsoft.com/office/powerpoint/2010/main" val="134616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4</a:t>
            </a:fld>
            <a:endParaRPr lang="en-US"/>
          </a:p>
        </p:txBody>
      </p:sp>
    </p:spTree>
    <p:extLst>
      <p:ext uri="{BB962C8B-B14F-4D97-AF65-F5344CB8AC3E}">
        <p14:creationId xmlns:p14="http://schemas.microsoft.com/office/powerpoint/2010/main" val="160177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55% of all reservations are still made through a travel agent.</a:t>
            </a:r>
          </a:p>
          <a:p>
            <a:endParaRPr lang="es-MX" dirty="0"/>
          </a:p>
          <a:p>
            <a:r>
              <a:rPr lang="es-MX" dirty="0"/>
              <a:t>Look no book market</a:t>
            </a:r>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5</a:t>
            </a:fld>
            <a:endParaRPr lang="en-US"/>
          </a:p>
        </p:txBody>
      </p:sp>
    </p:spTree>
    <p:extLst>
      <p:ext uri="{BB962C8B-B14F-4D97-AF65-F5344CB8AC3E}">
        <p14:creationId xmlns:p14="http://schemas.microsoft.com/office/powerpoint/2010/main" val="210148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6</a:t>
            </a:fld>
            <a:endParaRPr lang="en-US"/>
          </a:p>
        </p:txBody>
      </p:sp>
    </p:spTree>
    <p:extLst>
      <p:ext uri="{BB962C8B-B14F-4D97-AF65-F5344CB8AC3E}">
        <p14:creationId xmlns:p14="http://schemas.microsoft.com/office/powerpoint/2010/main" val="95352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7</a:t>
            </a:fld>
            <a:endParaRPr lang="en-US"/>
          </a:p>
        </p:txBody>
      </p:sp>
    </p:spTree>
    <p:extLst>
      <p:ext uri="{BB962C8B-B14F-4D97-AF65-F5344CB8AC3E}">
        <p14:creationId xmlns:p14="http://schemas.microsoft.com/office/powerpoint/2010/main" val="48708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6B1D58B6-9898-174A-9AA5-37AD82C9E6BA}" type="slidenum">
              <a:rPr lang="en-US" smtClean="0"/>
              <a:t>13</a:t>
            </a:fld>
            <a:endParaRPr lang="en-US"/>
          </a:p>
        </p:txBody>
      </p:sp>
    </p:spTree>
    <p:extLst>
      <p:ext uri="{BB962C8B-B14F-4D97-AF65-F5344CB8AC3E}">
        <p14:creationId xmlns:p14="http://schemas.microsoft.com/office/powerpoint/2010/main" val="41535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21</a:t>
            </a:fld>
            <a:endParaRPr lang="en-US"/>
          </a:p>
        </p:txBody>
      </p:sp>
    </p:spTree>
    <p:extLst>
      <p:ext uri="{BB962C8B-B14F-4D97-AF65-F5344CB8AC3E}">
        <p14:creationId xmlns:p14="http://schemas.microsoft.com/office/powerpoint/2010/main" val="902143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_tradnl" dirty="0" err="1"/>
              <a:t>This</a:t>
            </a:r>
            <a:r>
              <a:rPr lang="es-ES_tradnl" dirty="0"/>
              <a:t> </a:t>
            </a:r>
            <a:r>
              <a:rPr lang="es-ES_tradnl" dirty="0" err="1"/>
              <a:t>slides</a:t>
            </a:r>
            <a:r>
              <a:rPr lang="es-ES_tradnl" dirty="0"/>
              <a:t> shows </a:t>
            </a:r>
            <a:r>
              <a:rPr lang="es-ES_tradnl" dirty="0" err="1"/>
              <a:t>where</a:t>
            </a:r>
            <a:r>
              <a:rPr lang="es-ES_tradnl" dirty="0"/>
              <a:t> to </a:t>
            </a:r>
            <a:r>
              <a:rPr lang="es-ES_tradnl" dirty="0" err="1"/>
              <a:t>focus</a:t>
            </a:r>
            <a:r>
              <a:rPr lang="es-ES_tradnl" dirty="0"/>
              <a:t> </a:t>
            </a:r>
            <a:r>
              <a:rPr lang="es-ES_tradnl" dirty="0" err="1"/>
              <a:t>our</a:t>
            </a:r>
            <a:r>
              <a:rPr lang="es-ES_tradnl" dirty="0"/>
              <a:t> </a:t>
            </a:r>
            <a:r>
              <a:rPr lang="es-ES_tradnl" dirty="0" err="1"/>
              <a:t>efforts</a:t>
            </a:r>
            <a:r>
              <a:rPr lang="es-ES_tradnl" dirty="0"/>
              <a:t> </a:t>
            </a:r>
            <a:r>
              <a:rPr lang="es-ES_tradnl" dirty="0" err="1"/>
              <a:t>an</a:t>
            </a:r>
            <a:r>
              <a:rPr lang="es-ES_tradnl" dirty="0"/>
              <a:t> </a:t>
            </a:r>
            <a:r>
              <a:rPr lang="es-ES_tradnl" dirty="0" err="1"/>
              <a:t>why</a:t>
            </a:r>
            <a:r>
              <a:rPr lang="es-ES_tradnl" dirty="0"/>
              <a:t>, </a:t>
            </a:r>
            <a:r>
              <a:rPr lang="es-ES_tradnl" dirty="0" err="1"/>
              <a:t>according</a:t>
            </a:r>
            <a:r>
              <a:rPr lang="es-ES_tradnl" dirty="0"/>
              <a:t> to BSP, 55% of </a:t>
            </a:r>
            <a:r>
              <a:rPr lang="es-ES_tradnl" dirty="0" err="1"/>
              <a:t>the</a:t>
            </a:r>
            <a:r>
              <a:rPr lang="es-ES_tradnl" dirty="0"/>
              <a:t> total </a:t>
            </a:r>
            <a:r>
              <a:rPr lang="es-ES_tradnl" dirty="0" err="1"/>
              <a:t>tickest</a:t>
            </a:r>
            <a:r>
              <a:rPr lang="es-ES_tradnl" dirty="0"/>
              <a:t> </a:t>
            </a:r>
            <a:r>
              <a:rPr lang="es-ES_tradnl" dirty="0" err="1"/>
              <a:t>issued</a:t>
            </a:r>
            <a:r>
              <a:rPr lang="es-ES_tradnl" dirty="0"/>
              <a:t> in </a:t>
            </a:r>
            <a:r>
              <a:rPr lang="es-ES_tradnl" dirty="0" err="1"/>
              <a:t>Mexico</a:t>
            </a:r>
            <a:r>
              <a:rPr lang="es-ES_tradnl" dirty="0"/>
              <a:t> </a:t>
            </a:r>
            <a:r>
              <a:rPr lang="es-ES_tradnl" dirty="0" err="1"/>
              <a:t>were</a:t>
            </a:r>
            <a:r>
              <a:rPr lang="es-ES_tradnl" dirty="0"/>
              <a:t> </a:t>
            </a:r>
            <a:r>
              <a:rPr lang="es-ES_tradnl" dirty="0" err="1"/>
              <a:t>international</a:t>
            </a:r>
            <a:r>
              <a:rPr lang="es-ES_tradnl" dirty="0"/>
              <a:t>, 40% of </a:t>
            </a:r>
            <a:r>
              <a:rPr lang="es-ES_tradnl" dirty="0" err="1"/>
              <a:t>those</a:t>
            </a:r>
            <a:r>
              <a:rPr lang="es-ES_tradnl" dirty="0"/>
              <a:t> tickets </a:t>
            </a:r>
            <a:r>
              <a:rPr lang="es-ES_tradnl" dirty="0" err="1"/>
              <a:t>were</a:t>
            </a:r>
            <a:r>
              <a:rPr lang="es-ES_tradnl" dirty="0"/>
              <a:t> </a:t>
            </a:r>
            <a:r>
              <a:rPr lang="es-ES_tradnl" dirty="0" err="1"/>
              <a:t>sold</a:t>
            </a:r>
            <a:r>
              <a:rPr lang="es-ES_tradnl" dirty="0"/>
              <a:t> in CDMX, 22% in MTY, 17% in GDL.</a:t>
            </a:r>
          </a:p>
          <a:p>
            <a:endParaRPr lang="es-ES_tradnl" dirty="0"/>
          </a:p>
          <a:p>
            <a:r>
              <a:rPr lang="es-ES_tradnl" dirty="0" err="1"/>
              <a:t>Which</a:t>
            </a:r>
            <a:r>
              <a:rPr lang="es-ES_tradnl" dirty="0"/>
              <a:t> </a:t>
            </a:r>
            <a:r>
              <a:rPr lang="es-ES_tradnl" dirty="0" err="1"/>
              <a:t>means</a:t>
            </a:r>
            <a:r>
              <a:rPr lang="es-ES_tradnl" dirty="0"/>
              <a:t> </a:t>
            </a:r>
            <a:r>
              <a:rPr lang="es-ES_tradnl" dirty="0" err="1"/>
              <a:t>that</a:t>
            </a:r>
            <a:r>
              <a:rPr lang="es-ES_tradnl" dirty="0"/>
              <a:t> Monterrey and </a:t>
            </a:r>
            <a:r>
              <a:rPr lang="es-ES_tradnl" dirty="0" err="1"/>
              <a:t>guadalajara</a:t>
            </a:r>
            <a:r>
              <a:rPr lang="es-ES_tradnl" dirty="0"/>
              <a:t> are a </a:t>
            </a:r>
            <a:r>
              <a:rPr lang="es-ES_tradnl" dirty="0" err="1"/>
              <a:t>good</a:t>
            </a:r>
            <a:r>
              <a:rPr lang="es-ES_tradnl" dirty="0"/>
              <a:t> </a:t>
            </a:r>
            <a:r>
              <a:rPr lang="es-ES_tradnl" dirty="0" err="1"/>
              <a:t>focus</a:t>
            </a:r>
            <a:r>
              <a:rPr lang="es-ES_tradnl" dirty="0"/>
              <a:t> </a:t>
            </a:r>
            <a:r>
              <a:rPr lang="es-ES_tradnl" dirty="0" err="1"/>
              <a:t>since</a:t>
            </a:r>
            <a:r>
              <a:rPr lang="es-ES_tradnl" dirty="0"/>
              <a:t> </a:t>
            </a:r>
            <a:r>
              <a:rPr lang="es-ES_tradnl" dirty="0" err="1"/>
              <a:t>together</a:t>
            </a:r>
            <a:r>
              <a:rPr lang="es-ES_tradnl" dirty="0"/>
              <a:t> </a:t>
            </a:r>
            <a:r>
              <a:rPr lang="es-ES_tradnl" dirty="0" err="1"/>
              <a:t>they</a:t>
            </a:r>
            <a:r>
              <a:rPr lang="es-ES_tradnl" dirty="0"/>
              <a:t> </a:t>
            </a:r>
            <a:r>
              <a:rPr lang="es-ES_tradnl" dirty="0" err="1"/>
              <a:t>sell</a:t>
            </a:r>
            <a:r>
              <a:rPr lang="es-ES_tradnl" dirty="0"/>
              <a:t> 39% of total </a:t>
            </a:r>
            <a:r>
              <a:rPr lang="es-ES_tradnl" dirty="0" err="1"/>
              <a:t>revenue</a:t>
            </a:r>
            <a:r>
              <a:rPr lang="es-ES_tradnl" dirty="0"/>
              <a:t> and </a:t>
            </a:r>
            <a:r>
              <a:rPr lang="es-ES_tradnl" dirty="0" err="1"/>
              <a:t>they</a:t>
            </a:r>
            <a:r>
              <a:rPr lang="es-ES_tradnl" dirty="0"/>
              <a:t> </a:t>
            </a:r>
            <a:r>
              <a:rPr lang="es-ES_tradnl" dirty="0" err="1"/>
              <a:t>only</a:t>
            </a:r>
            <a:r>
              <a:rPr lang="es-ES_tradnl" dirty="0"/>
              <a:t> </a:t>
            </a:r>
            <a:r>
              <a:rPr lang="es-ES_tradnl" dirty="0" err="1"/>
              <a:t>have</a:t>
            </a:r>
            <a:r>
              <a:rPr lang="es-ES_tradnl" dirty="0"/>
              <a:t> 20% of </a:t>
            </a:r>
            <a:r>
              <a:rPr lang="es-ES_tradnl" dirty="0" err="1"/>
              <a:t>the</a:t>
            </a:r>
            <a:r>
              <a:rPr lang="es-ES_tradnl" dirty="0"/>
              <a:t> total </a:t>
            </a:r>
            <a:r>
              <a:rPr lang="es-ES_tradnl" dirty="0" err="1"/>
              <a:t>number</a:t>
            </a:r>
            <a:r>
              <a:rPr lang="es-ES_tradnl" dirty="0"/>
              <a:t> of </a:t>
            </a:r>
            <a:r>
              <a:rPr lang="es-ES_tradnl" dirty="0" err="1"/>
              <a:t>travel</a:t>
            </a:r>
            <a:r>
              <a:rPr lang="es-ES_tradnl" dirty="0"/>
              <a:t> agencies </a:t>
            </a:r>
            <a:r>
              <a:rPr lang="es-ES_tradnl" dirty="0" err="1"/>
              <a:t>nationwide</a:t>
            </a:r>
            <a:r>
              <a:rPr lang="es-ES_tradnl"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546435B4-42D7-1A46-80DD-9FC0773CC141}" type="slidenum">
              <a:rPr lang="en-US" smtClean="0"/>
              <a:t>22</a:t>
            </a:fld>
            <a:endParaRPr lang="en-US"/>
          </a:p>
        </p:txBody>
      </p:sp>
    </p:spTree>
    <p:extLst>
      <p:ext uri="{BB962C8B-B14F-4D97-AF65-F5344CB8AC3E}">
        <p14:creationId xmlns:p14="http://schemas.microsoft.com/office/powerpoint/2010/main" val="166233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6B1D58B6-9898-174A-9AA5-37AD82C9E6BA}" type="slidenum">
              <a:rPr lang="en-US" smtClean="0"/>
              <a:t>24</a:t>
            </a:fld>
            <a:endParaRPr lang="en-US"/>
          </a:p>
        </p:txBody>
      </p:sp>
    </p:spTree>
    <p:extLst>
      <p:ext uri="{BB962C8B-B14F-4D97-AF65-F5344CB8AC3E}">
        <p14:creationId xmlns:p14="http://schemas.microsoft.com/office/powerpoint/2010/main" val="16752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1B544-D8AF-6CC3-5806-0023A3793F89}"/>
              </a:ext>
            </a:extLst>
          </p:cNvPr>
          <p:cNvSpPr>
            <a:spLocks noGrp="1"/>
          </p:cNvSpPr>
          <p:nvPr>
            <p:ph type="ctrTitle"/>
          </p:nvPr>
        </p:nvSpPr>
        <p:spPr>
          <a:xfrm>
            <a:off x="1143000" y="841772"/>
            <a:ext cx="6858000" cy="1790700"/>
          </a:xfrm>
        </p:spPr>
        <p:txBody>
          <a:bodyPr anchor="b"/>
          <a:lstStyle>
            <a:lvl1pPr algn="ctr">
              <a:defRPr sz="4500"/>
            </a:lvl1pPr>
          </a:lstStyle>
          <a:p>
            <a:r>
              <a:rPr lang="es-MX"/>
              <a:t>Haz clic para modificar el estilo de título del patrón</a:t>
            </a:r>
          </a:p>
        </p:txBody>
      </p:sp>
      <p:sp>
        <p:nvSpPr>
          <p:cNvPr id="3" name="Subtítulo 2">
            <a:extLst>
              <a:ext uri="{FF2B5EF4-FFF2-40B4-BE49-F238E27FC236}">
                <a16:creationId xmlns:a16="http://schemas.microsoft.com/office/drawing/2014/main" id="{4D4B34F0-FC83-7A2A-2FB9-57E85019A27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343998C6-E3EA-4808-B1AE-273903CDE9E4}"/>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CD57AD0A-B5C3-6CA0-923E-79C492103CA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D436355-BD33-916E-FE56-8D279D73F8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5571143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F7A14-0194-D29E-9D6B-A164EAD907C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E76F854E-A7D4-44C3-9833-160F1EA00A8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7E8C6BA-74E0-5617-1B28-A12B4BE9C70B}"/>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29D2A5E1-6520-F31E-6630-3301E310EB7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E6C331A-7EC8-20F8-B0D6-C79FA9164B8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15013959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EBD275B-F51C-41D4-E4A5-BD99660ACEC9}"/>
              </a:ext>
            </a:extLst>
          </p:cNvPr>
          <p:cNvSpPr>
            <a:spLocks noGrp="1"/>
          </p:cNvSpPr>
          <p:nvPr>
            <p:ph type="title" orient="vert"/>
          </p:nvPr>
        </p:nvSpPr>
        <p:spPr>
          <a:xfrm>
            <a:off x="6543675" y="273844"/>
            <a:ext cx="1971675" cy="4358879"/>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F44FFEFB-053B-B7F5-947F-7AFEA3C3AB5A}"/>
              </a:ext>
            </a:extLst>
          </p:cNvPr>
          <p:cNvSpPr>
            <a:spLocks noGrp="1"/>
          </p:cNvSpPr>
          <p:nvPr>
            <p:ph type="body" orient="vert" idx="1"/>
          </p:nvPr>
        </p:nvSpPr>
        <p:spPr>
          <a:xfrm>
            <a:off x="628650" y="273844"/>
            <a:ext cx="5800725" cy="435887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383C0A5-4CC5-AAC8-2121-11B6B1242E7A}"/>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BD2E817A-FE32-104C-8270-BE9C247AE26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AB58D34-0DCB-9E44-0CDA-D3020781F02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41838042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4702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56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Box 7"/>
          <p:cNvSpPr txBox="1"/>
          <p:nvPr userDrawn="1"/>
        </p:nvSpPr>
        <p:spPr>
          <a:xfrm>
            <a:off x="5839450" y="4921530"/>
            <a:ext cx="2434609" cy="147203"/>
          </a:xfrm>
          <a:prstGeom prst="rect">
            <a:avLst/>
          </a:prstGeom>
          <a:noFill/>
        </p:spPr>
        <p:txBody>
          <a:bodyPr wrap="none" lIns="51419" tIns="25709" rIns="51419" bIns="25709" rtlCol="0">
            <a:spAutoFit/>
          </a:bodyPr>
          <a:lstStyle/>
          <a:p>
            <a:r>
              <a:rPr lang="es-ES_tradnl" sz="619" b="0" i="0">
                <a:ln>
                  <a:noFill/>
                </a:ln>
                <a:solidFill>
                  <a:schemeClr val="bg1"/>
                </a:solidFill>
                <a:latin typeface="+mn-lt"/>
                <a:cs typeface="Helvetica Neue Light"/>
              </a:rPr>
              <a:t>CREATIVITY • INNOVATION • STRATEGY • RESULTS • SMART SOLUTIONS</a:t>
            </a:r>
          </a:p>
        </p:txBody>
      </p:sp>
      <p:pic>
        <p:nvPicPr>
          <p:cNvPr id="3" name="Imagen 2"/>
          <p:cNvPicPr>
            <a:picLocks noChangeAspect="1"/>
          </p:cNvPicPr>
          <p:nvPr userDrawn="1"/>
        </p:nvPicPr>
        <p:blipFill rotWithShape="1">
          <a:blip r:embed="rId2">
            <a:extLst>
              <a:ext uri="{28A0092B-C50C-407E-A947-70E740481C1C}">
                <a14:useLocalDpi xmlns:a14="http://schemas.microsoft.com/office/drawing/2010/main" val="0"/>
              </a:ext>
            </a:extLst>
          </a:blip>
          <a:srcRect b="44393"/>
          <a:stretch/>
        </p:blipFill>
        <p:spPr>
          <a:xfrm>
            <a:off x="6673756" y="4433316"/>
            <a:ext cx="1578065" cy="508561"/>
          </a:xfrm>
          <a:prstGeom prst="rect">
            <a:avLst/>
          </a:prstGeom>
        </p:spPr>
      </p:pic>
    </p:spTree>
    <p:extLst>
      <p:ext uri="{BB962C8B-B14F-4D97-AF65-F5344CB8AC3E}">
        <p14:creationId xmlns:p14="http://schemas.microsoft.com/office/powerpoint/2010/main" val="154623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071D7-550E-768B-746D-A24FE92D876E}"/>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68A036A3-4A9D-8186-45A8-6AF34012B84C}"/>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7D08E886-026E-FCF6-D658-3452EE75F839}"/>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6EAB9320-1116-ED71-68BA-85A9F373662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6DBA63B-0EE3-BF0A-38F8-D4B51ABF779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6922448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D988D-D46A-3915-0C04-72E1BD18F5B7}"/>
              </a:ext>
            </a:extLst>
          </p:cNvPr>
          <p:cNvSpPr>
            <a:spLocks noGrp="1"/>
          </p:cNvSpPr>
          <p:nvPr>
            <p:ph type="title"/>
          </p:nvPr>
        </p:nvSpPr>
        <p:spPr>
          <a:xfrm>
            <a:off x="623888" y="1282304"/>
            <a:ext cx="7886700" cy="2139553"/>
          </a:xfrm>
        </p:spPr>
        <p:txBody>
          <a:bodyPr anchor="b"/>
          <a:lstStyle>
            <a:lvl1pPr>
              <a:defRPr sz="45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03C86005-358C-CDEB-D062-511CFCA75C5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2DDCA8D-3239-E1D2-4532-D501BF52898E}"/>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E8637D7A-52C3-44D9-4619-87BBC7E0BC0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557A216-8034-0E98-39B9-3B4137B226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200420989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8ECBC-3E83-593F-2D01-67AB61C41BED}"/>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FF3F8764-E8C7-3F4E-01BF-3BAE5B852793}"/>
              </a:ext>
            </a:extLst>
          </p:cNvPr>
          <p:cNvSpPr>
            <a:spLocks noGrp="1"/>
          </p:cNvSpPr>
          <p:nvPr>
            <p:ph sz="half" idx="1"/>
          </p:nvPr>
        </p:nvSpPr>
        <p:spPr>
          <a:xfrm>
            <a:off x="6286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30E1CD6B-56CF-17DF-8446-44EEA19F7EAD}"/>
              </a:ext>
            </a:extLst>
          </p:cNvPr>
          <p:cNvSpPr>
            <a:spLocks noGrp="1"/>
          </p:cNvSpPr>
          <p:nvPr>
            <p:ph sz="half" idx="2"/>
          </p:nvPr>
        </p:nvSpPr>
        <p:spPr>
          <a:xfrm>
            <a:off x="4629150" y="1369219"/>
            <a:ext cx="3886200" cy="326350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EE0D7A4-1CD8-3D82-2179-917592F50579}"/>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6" name="Marcador de pie de página 5">
            <a:extLst>
              <a:ext uri="{FF2B5EF4-FFF2-40B4-BE49-F238E27FC236}">
                <a16:creationId xmlns:a16="http://schemas.microsoft.com/office/drawing/2014/main" id="{ACB37E6C-EEE8-E5BF-CBEA-C4F93C64442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0118665-4238-33FA-BB85-757CBCA5254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360903861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7BEE4-8804-907C-76DD-5BA7A74E1DB7}"/>
              </a:ext>
            </a:extLst>
          </p:cNvPr>
          <p:cNvSpPr>
            <a:spLocks noGrp="1"/>
          </p:cNvSpPr>
          <p:nvPr>
            <p:ph type="title"/>
          </p:nvPr>
        </p:nvSpPr>
        <p:spPr>
          <a:xfrm>
            <a:off x="629841" y="273844"/>
            <a:ext cx="7886700" cy="994172"/>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7FAFE4D6-623E-9F7C-3EA1-5671DD107F9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65AB49C-58FD-BB38-BD28-E2E4E65D7D9F}"/>
              </a:ext>
            </a:extLst>
          </p:cNvPr>
          <p:cNvSpPr>
            <a:spLocks noGrp="1"/>
          </p:cNvSpPr>
          <p:nvPr>
            <p:ph sz="half" idx="2"/>
          </p:nvPr>
        </p:nvSpPr>
        <p:spPr>
          <a:xfrm>
            <a:off x="629842" y="1878806"/>
            <a:ext cx="3868340"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9870133A-7F4D-3BA9-9543-478445598B1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4BCDED84-1D7D-2F37-B397-0FF20492C6D1}"/>
              </a:ext>
            </a:extLst>
          </p:cNvPr>
          <p:cNvSpPr>
            <a:spLocks noGrp="1"/>
          </p:cNvSpPr>
          <p:nvPr>
            <p:ph sz="quarter" idx="4"/>
          </p:nvPr>
        </p:nvSpPr>
        <p:spPr>
          <a:xfrm>
            <a:off x="4629150" y="1878806"/>
            <a:ext cx="3887391"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9AC00311-DAEF-8095-F67B-B1C624A04CCA}"/>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8" name="Marcador de pie de página 7">
            <a:extLst>
              <a:ext uri="{FF2B5EF4-FFF2-40B4-BE49-F238E27FC236}">
                <a16:creationId xmlns:a16="http://schemas.microsoft.com/office/drawing/2014/main" id="{619A646D-571A-522A-38F6-EED7529B462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78C31B28-B326-325E-7E9A-267F702224B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9885046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DAE732-059F-ADC9-DAF3-6D1B34755589}"/>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2664283B-D2EA-1FB3-1E36-9907D8783DA7}"/>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4" name="Marcador de pie de página 3">
            <a:extLst>
              <a:ext uri="{FF2B5EF4-FFF2-40B4-BE49-F238E27FC236}">
                <a16:creationId xmlns:a16="http://schemas.microsoft.com/office/drawing/2014/main" id="{A64F48F7-D13C-02EA-E082-AA4D1CD2101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F8C185F-7916-A28C-45C9-E76A03A6AC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21827651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E500B78-63F0-FE86-82B5-1DCD7C7E21E1}"/>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3" name="Marcador de pie de página 2">
            <a:extLst>
              <a:ext uri="{FF2B5EF4-FFF2-40B4-BE49-F238E27FC236}">
                <a16:creationId xmlns:a16="http://schemas.microsoft.com/office/drawing/2014/main" id="{1000410E-0D08-774E-8FD0-BE78DDC4F93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1AA0407-D0B0-23FB-BA0B-2CB94722DE5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1137762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7C7055-F403-48E9-DFA5-C1DC8C47DBBD}"/>
              </a:ext>
            </a:extLst>
          </p:cNvPr>
          <p:cNvSpPr>
            <a:spLocks noGrp="1"/>
          </p:cNvSpPr>
          <p:nvPr>
            <p:ph type="title"/>
          </p:nvPr>
        </p:nvSpPr>
        <p:spPr>
          <a:xfrm>
            <a:off x="629841" y="342900"/>
            <a:ext cx="2949178" cy="1200150"/>
          </a:xfrm>
        </p:spPr>
        <p:txBody>
          <a:bodyPr anchor="b"/>
          <a:lstStyle>
            <a:lvl1pPr>
              <a:defRPr sz="24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59793418-0F60-1ED4-566C-F2DDEE1E94D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E2312634-1E8F-B2B7-C6BB-A7CDB1E8E1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A473D48-207E-B61E-469E-847DAF7C044F}"/>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6" name="Marcador de pie de página 5">
            <a:extLst>
              <a:ext uri="{FF2B5EF4-FFF2-40B4-BE49-F238E27FC236}">
                <a16:creationId xmlns:a16="http://schemas.microsoft.com/office/drawing/2014/main" id="{D77CDBEB-A2FC-EB0B-F3E3-0901A36B276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E309A09-5CD3-E631-737D-27BA459476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33164564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91A13-A8E1-EDC3-D236-338825D3D775}"/>
              </a:ext>
            </a:extLst>
          </p:cNvPr>
          <p:cNvSpPr>
            <a:spLocks noGrp="1"/>
          </p:cNvSpPr>
          <p:nvPr>
            <p:ph type="title"/>
          </p:nvPr>
        </p:nvSpPr>
        <p:spPr>
          <a:xfrm>
            <a:off x="629841" y="342900"/>
            <a:ext cx="2949178" cy="1200150"/>
          </a:xfrm>
        </p:spPr>
        <p:txBody>
          <a:bodyPr anchor="b"/>
          <a:lstStyle>
            <a:lvl1pPr>
              <a:defRPr sz="24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B8011B70-F2F0-481E-D60B-422979D1A2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a:extLst>
              <a:ext uri="{FF2B5EF4-FFF2-40B4-BE49-F238E27FC236}">
                <a16:creationId xmlns:a16="http://schemas.microsoft.com/office/drawing/2014/main" id="{0CFC6BB2-BEB5-831D-1381-5C277CDBAB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09DF76C-C683-9226-9754-C0458C69FA09}"/>
              </a:ext>
            </a:extLst>
          </p:cNvPr>
          <p:cNvSpPr>
            <a:spLocks noGrp="1"/>
          </p:cNvSpPr>
          <p:nvPr>
            <p:ph type="dt" sz="half" idx="10"/>
          </p:nvPr>
        </p:nvSpPr>
        <p:spPr/>
        <p:txBody>
          <a:bodyPr/>
          <a:lstStyle/>
          <a:p>
            <a:fld id="{C1944412-E9B6-A24F-BE7A-FBB0DFBDAC12}" type="datetimeFigureOut">
              <a:rPr lang="es-MX" smtClean="0"/>
              <a:t>30/06/2023</a:t>
            </a:fld>
            <a:endParaRPr lang="es-MX"/>
          </a:p>
        </p:txBody>
      </p:sp>
      <p:sp>
        <p:nvSpPr>
          <p:cNvPr id="6" name="Marcador de pie de página 5">
            <a:extLst>
              <a:ext uri="{FF2B5EF4-FFF2-40B4-BE49-F238E27FC236}">
                <a16:creationId xmlns:a16="http://schemas.microsoft.com/office/drawing/2014/main" id="{1AEA7345-A949-FC3E-43D2-499C907CE92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B217C4E-627A-B834-AD7D-30E34D608B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28904865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546A969-C6BD-60E5-8DC2-ED5181EA4FA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767D1F3-9BE5-1E62-CA33-6019D7A065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F8C0D0E-0E56-BF88-961C-62F8541F09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944412-E9B6-A24F-BE7A-FBB0DFBDAC12}" type="datetimeFigureOut">
              <a:rPr lang="es-MX" smtClean="0"/>
              <a:t>30/06/2023</a:t>
            </a:fld>
            <a:endParaRPr lang="es-MX"/>
          </a:p>
        </p:txBody>
      </p:sp>
      <p:sp>
        <p:nvSpPr>
          <p:cNvPr id="5" name="Marcador de pie de página 4">
            <a:extLst>
              <a:ext uri="{FF2B5EF4-FFF2-40B4-BE49-F238E27FC236}">
                <a16:creationId xmlns:a16="http://schemas.microsoft.com/office/drawing/2014/main" id="{C8D272E0-30B6-68B7-1B2E-C59C0C11278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8BD1032-77E4-47B0-3321-79ABB501475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s-MX" smtClean="0"/>
              <a:t>‹#›</a:t>
            </a:fld>
            <a:endParaRPr lang="es-MX"/>
          </a:p>
        </p:txBody>
      </p:sp>
    </p:spTree>
    <p:extLst>
      <p:ext uri="{BB962C8B-B14F-4D97-AF65-F5344CB8AC3E}">
        <p14:creationId xmlns:p14="http://schemas.microsoft.com/office/powerpoint/2010/main" val="7240415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0.png"/><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6.png"/><Relationship Id="rId3" Type="http://schemas.openxmlformats.org/officeDocument/2006/relationships/image" Target="../media/image12.emf"/><Relationship Id="rId21" Type="http://schemas.openxmlformats.org/officeDocument/2006/relationships/image" Target="../media/image29.png"/><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5" Type="http://schemas.openxmlformats.org/officeDocument/2006/relationships/image" Target="../media/image24.emf"/><Relationship Id="rId10" Type="http://schemas.openxmlformats.org/officeDocument/2006/relationships/image" Target="../media/image19.emf"/><Relationship Id="rId19" Type="http://schemas.openxmlformats.org/officeDocument/2006/relationships/image" Target="../media/image27.png"/><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png"/><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emf"/><Relationship Id="rId11" Type="http://schemas.openxmlformats.org/officeDocument/2006/relationships/image" Target="../media/image38.png"/><Relationship Id="rId5" Type="http://schemas.openxmlformats.org/officeDocument/2006/relationships/image" Target="../media/image32.emf"/><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0" y="0"/>
            <a:ext cx="9148562" cy="5143500"/>
          </a:xfrm>
          <a:prstGeom prst="rect">
            <a:avLst/>
          </a:prstGeom>
          <a:solidFill>
            <a:srgbClr val="013247"/>
          </a:solidFill>
          <a:ln>
            <a:noFill/>
          </a:ln>
        </p:spPr>
      </p:pic>
      <p:sp>
        <p:nvSpPr>
          <p:cNvPr id="2" name="Rectángulo 1">
            <a:extLst>
              <a:ext uri="{FF2B5EF4-FFF2-40B4-BE49-F238E27FC236}">
                <a16:creationId xmlns:a16="http://schemas.microsoft.com/office/drawing/2014/main" id="{4CB81366-1DD9-9773-122D-43DD6B90F08F}"/>
              </a:ext>
            </a:extLst>
          </p:cNvPr>
          <p:cNvSpPr/>
          <p:nvPr/>
        </p:nvSpPr>
        <p:spPr>
          <a:xfrm>
            <a:off x="0" y="0"/>
            <a:ext cx="9144000" cy="5143500"/>
          </a:xfrm>
          <a:prstGeom prst="rect">
            <a:avLst/>
          </a:prstGeom>
          <a:solidFill>
            <a:srgbClr val="1E2B52">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602EBC7B-02DE-1BF3-4E1F-61620C9942D8}"/>
              </a:ext>
            </a:extLst>
          </p:cNvPr>
          <p:cNvPicPr>
            <a:picLocks noChangeAspect="1"/>
          </p:cNvPicPr>
          <p:nvPr/>
        </p:nvPicPr>
        <p:blipFill>
          <a:blip r:embed="rId4"/>
          <a:stretch>
            <a:fillRect/>
          </a:stretch>
        </p:blipFill>
        <p:spPr>
          <a:xfrm>
            <a:off x="2475624" y="2034152"/>
            <a:ext cx="4181935" cy="1131079"/>
          </a:xfrm>
          <a:prstGeom prst="rect">
            <a:avLst/>
          </a:prstGeom>
        </p:spPr>
      </p:pic>
      <p:sp>
        <p:nvSpPr>
          <p:cNvPr id="7" name="Title 1">
            <a:extLst>
              <a:ext uri="{FF2B5EF4-FFF2-40B4-BE49-F238E27FC236}">
                <a16:creationId xmlns:a16="http://schemas.microsoft.com/office/drawing/2014/main" id="{3F489CB1-57EF-33BA-0B4A-54F7736259DF}"/>
              </a:ext>
            </a:extLst>
          </p:cNvPr>
          <p:cNvSpPr txBox="1">
            <a:spLocks/>
          </p:cNvSpPr>
          <p:nvPr/>
        </p:nvSpPr>
        <p:spPr>
          <a:xfrm>
            <a:off x="2629787" y="3283218"/>
            <a:ext cx="3873607" cy="403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FFC000"/>
                </a:solidFill>
                <a:latin typeface="Avenir Black" panose="02000503020000020003" pitchFamily="2" charset="0"/>
              </a:rPr>
              <a:t>Market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3"/>
          <a:stretch>
            <a:fillRect/>
          </a:stretch>
        </p:blipFill>
        <p:spPr>
          <a:xfrm>
            <a:off x="413153" y="201683"/>
            <a:ext cx="7862629" cy="4390360"/>
          </a:xfrm>
          <a:prstGeom prst="rect">
            <a:avLst/>
          </a:prstGeom>
        </p:spPr>
      </p:pic>
      <p:sp>
        <p:nvSpPr>
          <p:cNvPr id="10" name="Rectángulo 9"/>
          <p:cNvSpPr/>
          <p:nvPr/>
        </p:nvSpPr>
        <p:spPr>
          <a:xfrm>
            <a:off x="5781691" y="4639815"/>
            <a:ext cx="1689886" cy="246221"/>
          </a:xfrm>
          <a:prstGeom prst="rect">
            <a:avLst/>
          </a:prstGeom>
        </p:spPr>
        <p:txBody>
          <a:bodyPr wrap="none">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Digital 2023: </a:t>
            </a:r>
            <a:r>
              <a:rPr lang="es-ES_tradnl" sz="1000" i="1" dirty="0" err="1">
                <a:solidFill>
                  <a:schemeClr val="bg1">
                    <a:lumMod val="50000"/>
                  </a:schemeClr>
                </a:solidFill>
              </a:rPr>
              <a:t>Mexico</a:t>
            </a:r>
            <a:r>
              <a:rPr lang="es-ES_tradnl" sz="1000" i="1" dirty="0">
                <a:solidFill>
                  <a:schemeClr val="bg1">
                    <a:lumMod val="50000"/>
                  </a:schemeClr>
                </a:solidFill>
              </a:rPr>
              <a:t> </a:t>
            </a:r>
            <a:endParaRPr lang="es-ES_tradnl" sz="1000" dirty="0"/>
          </a:p>
        </p:txBody>
      </p:sp>
    </p:spTree>
    <p:extLst>
      <p:ext uri="{BB962C8B-B14F-4D97-AF65-F5344CB8AC3E}">
        <p14:creationId xmlns:p14="http://schemas.microsoft.com/office/powerpoint/2010/main" val="14764759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4">
            <a:extLst>
              <a:ext uri="{FF2B5EF4-FFF2-40B4-BE49-F238E27FC236}">
                <a16:creationId xmlns:a16="http://schemas.microsoft.com/office/drawing/2014/main" id="{E387AD54-5F31-DB7F-E6AB-690026386CF2}"/>
              </a:ext>
            </a:extLst>
          </p:cNvPr>
          <p:cNvSpPr txBox="1">
            <a:spLocks/>
          </p:cNvSpPr>
          <p:nvPr/>
        </p:nvSpPr>
        <p:spPr>
          <a:xfrm>
            <a:off x="3971053" y="930095"/>
            <a:ext cx="1195925" cy="396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FFC000"/>
              </a:buClr>
              <a:buSzPct val="120000"/>
              <a:buFont typeface="Arial" panose="020B0604020202020204" pitchFamily="34" charset="0"/>
              <a:buChar char="•"/>
            </a:pPr>
            <a:endParaRPr lang="en-US" sz="1400" b="1" dirty="0">
              <a:solidFill>
                <a:srgbClr val="1E2B52"/>
              </a:solidFill>
              <a:latin typeface="Avenir-Black"/>
            </a:endParaRPr>
          </a:p>
        </p:txBody>
      </p:sp>
      <p:sp>
        <p:nvSpPr>
          <p:cNvPr id="17" name="Title 1">
            <a:extLst>
              <a:ext uri="{FF2B5EF4-FFF2-40B4-BE49-F238E27FC236}">
                <a16:creationId xmlns:a16="http://schemas.microsoft.com/office/drawing/2014/main" id="{5E4DDF69-02D4-3FFF-F087-792141BD8ADE}"/>
              </a:ext>
            </a:extLst>
          </p:cNvPr>
          <p:cNvSpPr txBox="1">
            <a:spLocks/>
          </p:cNvSpPr>
          <p:nvPr/>
        </p:nvSpPr>
        <p:spPr>
          <a:xfrm>
            <a:off x="2034379" y="485534"/>
            <a:ext cx="530693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1E2B52"/>
              </a:solidFill>
              <a:latin typeface="Avenir Black"/>
            </a:endParaRPr>
          </a:p>
        </p:txBody>
      </p:sp>
      <p:grpSp>
        <p:nvGrpSpPr>
          <p:cNvPr id="18"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9" name="Rectángulo 1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0" name="Rectángulo 1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2" name="Imagen 21">
            <a:extLst>
              <a:ext uri="{FF2B5EF4-FFF2-40B4-BE49-F238E27FC236}">
                <a16:creationId xmlns:a16="http://schemas.microsoft.com/office/drawing/2014/main" id="{1A4DADDF-DCB5-C89F-DCEF-47CE4AEBD749}"/>
              </a:ext>
            </a:extLst>
          </p:cNvPr>
          <p:cNvPicPr>
            <a:picLocks noChangeAspect="1"/>
          </p:cNvPicPr>
          <p:nvPr/>
        </p:nvPicPr>
        <p:blipFill>
          <a:blip r:embed="rId2"/>
          <a:stretch>
            <a:fillRect/>
          </a:stretch>
        </p:blipFill>
        <p:spPr>
          <a:xfrm>
            <a:off x="7461668" y="4583969"/>
            <a:ext cx="1587222" cy="382777"/>
          </a:xfrm>
          <a:prstGeom prst="rect">
            <a:avLst/>
          </a:prstGeom>
        </p:spPr>
      </p:pic>
      <p:sp>
        <p:nvSpPr>
          <p:cNvPr id="3" name="CuadroTexto 2"/>
          <p:cNvSpPr txBox="1"/>
          <p:nvPr/>
        </p:nvSpPr>
        <p:spPr>
          <a:xfrm>
            <a:off x="810772" y="245302"/>
            <a:ext cx="5953425" cy="461665"/>
          </a:xfrm>
          <a:prstGeom prst="rect">
            <a:avLst/>
          </a:prstGeom>
          <a:noFill/>
        </p:spPr>
        <p:txBody>
          <a:bodyPr wrap="none" rtlCol="0">
            <a:spAutoFit/>
          </a:bodyPr>
          <a:lstStyle/>
          <a:p>
            <a:r>
              <a:rPr lang="es-ES_tradnl" sz="2400" dirty="0">
                <a:solidFill>
                  <a:srgbClr val="1F2F5B"/>
                </a:solidFill>
              </a:rPr>
              <a:t>TOP ACTIVITIES WHILE TRAVELING IN THE USA</a:t>
            </a:r>
          </a:p>
        </p:txBody>
      </p:sp>
      <p:sp>
        <p:nvSpPr>
          <p:cNvPr id="5" name="CuadroTexto 4"/>
          <p:cNvSpPr txBox="1"/>
          <p:nvPr/>
        </p:nvSpPr>
        <p:spPr>
          <a:xfrm>
            <a:off x="859790" y="4720525"/>
            <a:ext cx="2715808" cy="246221"/>
          </a:xfrm>
          <a:prstGeom prst="rect">
            <a:avLst/>
          </a:prstGeom>
          <a:noFill/>
        </p:spPr>
        <p:txBody>
          <a:bodyPr wrap="none" rtlCol="0">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a:t>
            </a:r>
            <a:r>
              <a:rPr lang="es-ES_tradnl" sz="1000" i="1" dirty="0" err="1">
                <a:solidFill>
                  <a:schemeClr val="bg1">
                    <a:lumMod val="50000"/>
                  </a:schemeClr>
                </a:solidFill>
              </a:rPr>
              <a:t>National</a:t>
            </a:r>
            <a:r>
              <a:rPr lang="es-ES_tradnl" sz="1000" i="1" dirty="0">
                <a:solidFill>
                  <a:schemeClr val="bg1">
                    <a:lumMod val="50000"/>
                  </a:schemeClr>
                </a:solidFill>
              </a:rPr>
              <a:t> </a:t>
            </a:r>
            <a:r>
              <a:rPr lang="es-ES_tradnl" sz="1000" i="1" dirty="0" err="1">
                <a:solidFill>
                  <a:schemeClr val="bg1">
                    <a:lumMod val="50000"/>
                  </a:schemeClr>
                </a:solidFill>
              </a:rPr>
              <a:t>Travel</a:t>
            </a:r>
            <a:r>
              <a:rPr lang="es-ES_tradnl" sz="1000" i="1" dirty="0">
                <a:solidFill>
                  <a:schemeClr val="bg1">
                    <a:lumMod val="50000"/>
                  </a:schemeClr>
                </a:solidFill>
              </a:rPr>
              <a:t> and </a:t>
            </a:r>
            <a:r>
              <a:rPr lang="es-ES_tradnl" sz="1000" i="1" dirty="0" err="1">
                <a:solidFill>
                  <a:schemeClr val="bg1">
                    <a:lumMod val="50000"/>
                  </a:schemeClr>
                </a:solidFill>
              </a:rPr>
              <a:t>Tourism</a:t>
            </a:r>
            <a:r>
              <a:rPr lang="es-ES_tradnl" sz="1000" i="1" dirty="0">
                <a:solidFill>
                  <a:schemeClr val="bg1">
                    <a:lumMod val="50000"/>
                  </a:schemeClr>
                </a:solidFill>
              </a:rPr>
              <a:t> Office, 2023</a:t>
            </a:r>
          </a:p>
        </p:txBody>
      </p:sp>
      <p:sp>
        <p:nvSpPr>
          <p:cNvPr id="2" name="CuadroTexto 1"/>
          <p:cNvSpPr txBox="1"/>
          <p:nvPr/>
        </p:nvSpPr>
        <p:spPr>
          <a:xfrm>
            <a:off x="1068309" y="995881"/>
            <a:ext cx="3855736" cy="1477328"/>
          </a:xfrm>
          <a:prstGeom prst="rect">
            <a:avLst/>
          </a:prstGeom>
          <a:noFill/>
        </p:spPr>
        <p:txBody>
          <a:bodyPr wrap="none" rtlCol="0">
            <a:spAutoFit/>
          </a:bodyPr>
          <a:lstStyle/>
          <a:p>
            <a:pPr marL="285750" indent="-285750">
              <a:buFont typeface="Arial" charset="0"/>
              <a:buChar char="•"/>
            </a:pPr>
            <a:r>
              <a:rPr lang="es-ES_tradnl" dirty="0">
                <a:solidFill>
                  <a:srgbClr val="1F2F5B"/>
                </a:solidFill>
              </a:rPr>
              <a:t>85.7% </a:t>
            </a:r>
            <a:r>
              <a:rPr lang="es-ES_tradnl" dirty="0">
                <a:solidFill>
                  <a:schemeClr val="bg1">
                    <a:lumMod val="50000"/>
                  </a:schemeClr>
                </a:solidFill>
              </a:rPr>
              <a:t>Shopping</a:t>
            </a:r>
          </a:p>
          <a:p>
            <a:pPr marL="285750" indent="-285750">
              <a:buFont typeface="Arial" charset="0"/>
              <a:buChar char="•"/>
            </a:pPr>
            <a:r>
              <a:rPr lang="es-ES_tradnl" dirty="0">
                <a:solidFill>
                  <a:srgbClr val="1F2F5B"/>
                </a:solidFill>
              </a:rPr>
              <a:t>59.5% </a:t>
            </a:r>
            <a:r>
              <a:rPr lang="es-ES_tradnl" dirty="0" err="1">
                <a:solidFill>
                  <a:schemeClr val="bg1">
                    <a:lumMod val="50000"/>
                  </a:schemeClr>
                </a:solidFill>
              </a:rPr>
              <a:t>Sightseeing</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25% </a:t>
            </a:r>
            <a:r>
              <a:rPr lang="es-ES_tradnl" dirty="0" err="1">
                <a:solidFill>
                  <a:schemeClr val="bg1">
                    <a:lumMod val="50000"/>
                  </a:schemeClr>
                </a:solidFill>
              </a:rPr>
              <a:t>Amusement</a:t>
            </a:r>
            <a:r>
              <a:rPr lang="es-ES_tradnl" dirty="0">
                <a:solidFill>
                  <a:schemeClr val="bg1">
                    <a:lumMod val="50000"/>
                  </a:schemeClr>
                </a:solidFill>
              </a:rPr>
              <a:t>/</a:t>
            </a:r>
            <a:r>
              <a:rPr lang="es-ES_tradnl" dirty="0" err="1">
                <a:solidFill>
                  <a:schemeClr val="bg1">
                    <a:lumMod val="50000"/>
                  </a:schemeClr>
                </a:solidFill>
              </a:rPr>
              <a:t>Theme</a:t>
            </a:r>
            <a:r>
              <a:rPr lang="es-ES_tradnl" dirty="0">
                <a:solidFill>
                  <a:schemeClr val="bg1">
                    <a:lumMod val="50000"/>
                  </a:schemeClr>
                </a:solidFill>
              </a:rPr>
              <a:t> </a:t>
            </a:r>
            <a:r>
              <a:rPr lang="es-ES_tradnl" dirty="0" err="1">
                <a:solidFill>
                  <a:schemeClr val="bg1">
                    <a:lumMod val="50000"/>
                  </a:schemeClr>
                </a:solidFill>
              </a:rPr>
              <a:t>Parks</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23.9% </a:t>
            </a:r>
            <a:r>
              <a:rPr lang="es-ES_tradnl" dirty="0" err="1">
                <a:solidFill>
                  <a:schemeClr val="bg1">
                    <a:lumMod val="50000"/>
                  </a:schemeClr>
                </a:solidFill>
              </a:rPr>
              <a:t>National</a:t>
            </a:r>
            <a:r>
              <a:rPr lang="es-ES_tradnl" dirty="0">
                <a:solidFill>
                  <a:schemeClr val="bg1">
                    <a:lumMod val="50000"/>
                  </a:schemeClr>
                </a:solidFill>
              </a:rPr>
              <a:t> </a:t>
            </a:r>
            <a:r>
              <a:rPr lang="es-ES_tradnl" dirty="0" err="1">
                <a:solidFill>
                  <a:schemeClr val="bg1">
                    <a:lumMod val="50000"/>
                  </a:schemeClr>
                </a:solidFill>
              </a:rPr>
              <a:t>Parks</a:t>
            </a:r>
            <a:r>
              <a:rPr lang="es-ES_tradnl" dirty="0">
                <a:solidFill>
                  <a:schemeClr val="bg1">
                    <a:lumMod val="50000"/>
                  </a:schemeClr>
                </a:solidFill>
              </a:rPr>
              <a:t> &amp; </a:t>
            </a:r>
            <a:r>
              <a:rPr lang="es-ES_tradnl" dirty="0" err="1">
                <a:solidFill>
                  <a:schemeClr val="bg1">
                    <a:lumMod val="50000"/>
                  </a:schemeClr>
                </a:solidFill>
              </a:rPr>
              <a:t>Monuments</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20% </a:t>
            </a:r>
            <a:r>
              <a:rPr lang="es-ES_tradnl" dirty="0" err="1">
                <a:solidFill>
                  <a:schemeClr val="bg1">
                    <a:lumMod val="50000"/>
                  </a:schemeClr>
                </a:solidFill>
              </a:rPr>
              <a:t>Experience</a:t>
            </a:r>
            <a:r>
              <a:rPr lang="es-ES_tradnl" dirty="0">
                <a:solidFill>
                  <a:schemeClr val="bg1">
                    <a:lumMod val="50000"/>
                  </a:schemeClr>
                </a:solidFill>
              </a:rPr>
              <a:t> Fine </a:t>
            </a:r>
            <a:r>
              <a:rPr lang="es-ES_tradnl" dirty="0" err="1">
                <a:solidFill>
                  <a:schemeClr val="bg1">
                    <a:lumMod val="50000"/>
                  </a:schemeClr>
                </a:solidFill>
              </a:rPr>
              <a:t>Dining</a:t>
            </a:r>
            <a:r>
              <a:rPr lang="es-ES_tradnl" dirty="0">
                <a:solidFill>
                  <a:schemeClr val="bg1">
                    <a:lumMod val="50000"/>
                  </a:schemeClr>
                </a:solidFill>
              </a:rPr>
              <a:t> </a:t>
            </a:r>
          </a:p>
        </p:txBody>
      </p:sp>
      <p:sp>
        <p:nvSpPr>
          <p:cNvPr id="12" name="CuadroTexto 11"/>
          <p:cNvSpPr txBox="1"/>
          <p:nvPr/>
        </p:nvSpPr>
        <p:spPr>
          <a:xfrm>
            <a:off x="5235840" y="3106641"/>
            <a:ext cx="3242619" cy="1477328"/>
          </a:xfrm>
          <a:prstGeom prst="rect">
            <a:avLst/>
          </a:prstGeom>
          <a:noFill/>
        </p:spPr>
        <p:txBody>
          <a:bodyPr wrap="none" rtlCol="0">
            <a:spAutoFit/>
          </a:bodyPr>
          <a:lstStyle/>
          <a:p>
            <a:pPr marL="285750" indent="-285750">
              <a:buFont typeface="Arial" charset="0"/>
              <a:buChar char="•"/>
            </a:pPr>
            <a:r>
              <a:rPr lang="es-ES_tradnl" dirty="0">
                <a:solidFill>
                  <a:srgbClr val="1F2F5B"/>
                </a:solidFill>
              </a:rPr>
              <a:t>18% </a:t>
            </a:r>
            <a:r>
              <a:rPr lang="es-ES_tradnl" dirty="0">
                <a:solidFill>
                  <a:schemeClr val="bg1">
                    <a:lumMod val="50000"/>
                  </a:schemeClr>
                </a:solidFill>
              </a:rPr>
              <a:t>Art </a:t>
            </a:r>
            <a:r>
              <a:rPr lang="es-ES_tradnl" dirty="0" err="1">
                <a:solidFill>
                  <a:schemeClr val="bg1">
                    <a:lumMod val="50000"/>
                  </a:schemeClr>
                </a:solidFill>
              </a:rPr>
              <a:t>Gallery</a:t>
            </a:r>
            <a:r>
              <a:rPr lang="es-ES_tradnl" dirty="0">
                <a:solidFill>
                  <a:schemeClr val="bg1">
                    <a:lumMod val="50000"/>
                  </a:schemeClr>
                </a:solidFill>
              </a:rPr>
              <a:t>/</a:t>
            </a:r>
            <a:r>
              <a:rPr lang="es-ES_tradnl" dirty="0" err="1">
                <a:solidFill>
                  <a:schemeClr val="bg1">
                    <a:lumMod val="50000"/>
                  </a:schemeClr>
                </a:solidFill>
              </a:rPr>
              <a:t>Museum</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17% </a:t>
            </a:r>
            <a:r>
              <a:rPr lang="es-ES_tradnl" dirty="0">
                <a:solidFill>
                  <a:schemeClr val="bg1">
                    <a:lumMod val="50000"/>
                  </a:schemeClr>
                </a:solidFill>
              </a:rPr>
              <a:t>Small </a:t>
            </a:r>
            <a:r>
              <a:rPr lang="es-ES_tradnl" dirty="0" err="1">
                <a:solidFill>
                  <a:schemeClr val="bg1">
                    <a:lumMod val="50000"/>
                  </a:schemeClr>
                </a:solidFill>
              </a:rPr>
              <a:t>Towns</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15.1% </a:t>
            </a:r>
            <a:r>
              <a:rPr lang="es-ES_tradnl" dirty="0" err="1">
                <a:solidFill>
                  <a:schemeClr val="bg1">
                    <a:lumMod val="50000"/>
                  </a:schemeClr>
                </a:solidFill>
              </a:rPr>
              <a:t>Historic</a:t>
            </a:r>
            <a:r>
              <a:rPr lang="es-ES_tradnl" dirty="0">
                <a:solidFill>
                  <a:schemeClr val="bg1">
                    <a:lumMod val="50000"/>
                  </a:schemeClr>
                </a:solidFill>
              </a:rPr>
              <a:t> </a:t>
            </a:r>
            <a:r>
              <a:rPr lang="es-ES_tradnl" dirty="0" err="1">
                <a:solidFill>
                  <a:schemeClr val="bg1">
                    <a:lumMod val="50000"/>
                  </a:schemeClr>
                </a:solidFill>
              </a:rPr>
              <a:t>Locations</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12.4% </a:t>
            </a:r>
            <a:r>
              <a:rPr lang="es-ES_tradnl" dirty="0">
                <a:solidFill>
                  <a:schemeClr val="bg1">
                    <a:lumMod val="50000"/>
                  </a:schemeClr>
                </a:solidFill>
              </a:rPr>
              <a:t>Sport </a:t>
            </a:r>
            <a:r>
              <a:rPr lang="es-ES_tradnl" dirty="0" err="1">
                <a:solidFill>
                  <a:schemeClr val="bg1">
                    <a:lumMod val="50000"/>
                  </a:schemeClr>
                </a:solidFill>
              </a:rPr>
              <a:t>Events</a:t>
            </a:r>
            <a:endParaRPr lang="es-ES_tradnl" dirty="0">
              <a:solidFill>
                <a:schemeClr val="bg1">
                  <a:lumMod val="50000"/>
                </a:schemeClr>
              </a:solidFill>
            </a:endParaRPr>
          </a:p>
          <a:p>
            <a:pPr marL="285750" indent="-285750">
              <a:buFont typeface="Arial" charset="0"/>
              <a:buChar char="•"/>
            </a:pPr>
            <a:r>
              <a:rPr lang="es-ES_tradnl" dirty="0">
                <a:solidFill>
                  <a:srgbClr val="1F2F5B"/>
                </a:solidFill>
              </a:rPr>
              <a:t>9.7% </a:t>
            </a:r>
            <a:r>
              <a:rPr lang="es-ES_tradnl" dirty="0">
                <a:solidFill>
                  <a:schemeClr val="bg1">
                    <a:lumMod val="50000"/>
                  </a:schemeClr>
                </a:solidFill>
              </a:rPr>
              <a:t>Cultural/</a:t>
            </a:r>
            <a:r>
              <a:rPr lang="es-ES_tradnl" dirty="0" err="1">
                <a:solidFill>
                  <a:schemeClr val="bg1">
                    <a:lumMod val="50000"/>
                  </a:schemeClr>
                </a:solidFill>
              </a:rPr>
              <a:t>Ethnic</a:t>
            </a:r>
            <a:r>
              <a:rPr lang="es-ES_tradnl" dirty="0">
                <a:solidFill>
                  <a:schemeClr val="bg1">
                    <a:lumMod val="50000"/>
                  </a:schemeClr>
                </a:solidFill>
              </a:rPr>
              <a:t> </a:t>
            </a:r>
            <a:r>
              <a:rPr lang="es-ES_tradnl" dirty="0" err="1">
                <a:solidFill>
                  <a:schemeClr val="bg1">
                    <a:lumMod val="50000"/>
                  </a:schemeClr>
                </a:solidFill>
              </a:rPr>
              <a:t>Heritage</a:t>
            </a:r>
            <a:endParaRPr lang="es-ES_tradnl" dirty="0">
              <a:solidFill>
                <a:schemeClr val="bg1">
                  <a:lumMod val="50000"/>
                </a:schemeClr>
              </a:solidFill>
            </a:endParaRPr>
          </a:p>
        </p:txBody>
      </p:sp>
      <p:pic>
        <p:nvPicPr>
          <p:cNvPr id="4" name="Imagen 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47440" y="2674268"/>
            <a:ext cx="2497474" cy="1799201"/>
          </a:xfrm>
          <a:prstGeom prst="rect">
            <a:avLst/>
          </a:prstGeom>
        </p:spPr>
      </p:pic>
      <p:pic>
        <p:nvPicPr>
          <p:cNvPr id="7" name="Imagen 6"/>
          <p:cNvPicPr>
            <a:picLocks noChangeAspect="1"/>
          </p:cNvPicPr>
          <p:nvPr/>
        </p:nvPicPr>
        <p:blipFill>
          <a:blip r:embed="rId4">
            <a:duotone>
              <a:schemeClr val="accent1">
                <a:shade val="45000"/>
                <a:satMod val="135000"/>
              </a:schemeClr>
              <a:prstClr val="white"/>
            </a:duotone>
            <a:alphaModFix amt="3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93872">
            <a:off x="6291109" y="995881"/>
            <a:ext cx="1297999" cy="1297999"/>
          </a:xfrm>
          <a:prstGeom prst="rect">
            <a:avLst/>
          </a:prstGeom>
        </p:spPr>
      </p:pic>
    </p:spTree>
    <p:extLst>
      <p:ext uri="{BB962C8B-B14F-4D97-AF65-F5344CB8AC3E}">
        <p14:creationId xmlns:p14="http://schemas.microsoft.com/office/powerpoint/2010/main" val="196643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30E50344-BFFF-6B24-E9C2-9DD818D9A12C}"/>
              </a:ext>
            </a:extLst>
          </p:cNvPr>
          <p:cNvGrpSpPr/>
          <p:nvPr/>
        </p:nvGrpSpPr>
        <p:grpSpPr>
          <a:xfrm>
            <a:off x="4363626" y="0"/>
            <a:ext cx="4788978" cy="5143500"/>
            <a:chOff x="5704244" y="0"/>
            <a:chExt cx="6499227" cy="6858000"/>
          </a:xfrm>
          <a:solidFill>
            <a:schemeClr val="bg1">
              <a:lumMod val="65000"/>
            </a:schemeClr>
          </a:solidFill>
        </p:grpSpPr>
        <p:sp>
          <p:nvSpPr>
            <p:cNvPr id="13" name="Trapecio 12">
              <a:extLst>
                <a:ext uri="{FF2B5EF4-FFF2-40B4-BE49-F238E27FC236}">
                  <a16:creationId xmlns:a16="http://schemas.microsoft.com/office/drawing/2014/main" id="{C3747E5A-F337-0EA0-D223-01638C2A1FE2}"/>
                </a:ext>
              </a:extLst>
            </p:cNvPr>
            <p:cNvSpPr/>
            <p:nvPr/>
          </p:nvSpPr>
          <p:spPr>
            <a:xfrm rot="10800000">
              <a:off x="5704244" y="0"/>
              <a:ext cx="6191882" cy="6858000"/>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4" name="Trapecio 13">
              <a:extLst>
                <a:ext uri="{FF2B5EF4-FFF2-40B4-BE49-F238E27FC236}">
                  <a16:creationId xmlns:a16="http://schemas.microsoft.com/office/drawing/2014/main" id="{D24D0CE6-29BB-5B59-81DB-6BC436F739D4}"/>
                </a:ext>
              </a:extLst>
            </p:cNvPr>
            <p:cNvSpPr/>
            <p:nvPr/>
          </p:nvSpPr>
          <p:spPr>
            <a:xfrm rot="10800000">
              <a:off x="11994720" y="0"/>
              <a:ext cx="108900" cy="6858000"/>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5" name="Trapecio 14">
              <a:extLst>
                <a:ext uri="{FF2B5EF4-FFF2-40B4-BE49-F238E27FC236}">
                  <a16:creationId xmlns:a16="http://schemas.microsoft.com/office/drawing/2014/main" id="{BB404C77-E977-08FA-B97A-9B5AF4A99207}"/>
                </a:ext>
              </a:extLst>
            </p:cNvPr>
            <p:cNvSpPr/>
            <p:nvPr/>
          </p:nvSpPr>
          <p:spPr>
            <a:xfrm rot="10800000">
              <a:off x="12094571" y="0"/>
              <a:ext cx="108900" cy="6858000"/>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6" name="Trapecio 15">
              <a:extLst>
                <a:ext uri="{FF2B5EF4-FFF2-40B4-BE49-F238E27FC236}">
                  <a16:creationId xmlns:a16="http://schemas.microsoft.com/office/drawing/2014/main" id="{7FF482BE-F6A5-D8E8-6ABE-AB3C5F01506B}"/>
                </a:ext>
              </a:extLst>
            </p:cNvPr>
            <p:cNvSpPr/>
            <p:nvPr/>
          </p:nvSpPr>
          <p:spPr>
            <a:xfrm rot="10800000">
              <a:off x="11890344" y="0"/>
              <a:ext cx="108900" cy="6858000"/>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grpSp>
      <p:sp>
        <p:nvSpPr>
          <p:cNvPr id="2" name="Rectángulo 1">
            <a:extLst>
              <a:ext uri="{FF2B5EF4-FFF2-40B4-BE49-F238E27FC236}">
                <a16:creationId xmlns:a16="http://schemas.microsoft.com/office/drawing/2014/main" id="{7303EBFD-08B4-884F-9B5B-6032EB32B010}"/>
              </a:ext>
            </a:extLst>
          </p:cNvPr>
          <p:cNvSpPr/>
          <p:nvPr/>
        </p:nvSpPr>
        <p:spPr>
          <a:xfrm>
            <a:off x="174968" y="182044"/>
            <a:ext cx="4572000" cy="854080"/>
          </a:xfrm>
          <a:prstGeom prst="rect">
            <a:avLst/>
          </a:prstGeom>
        </p:spPr>
        <p:txBody>
          <a:bodyPr>
            <a:spAutoFit/>
          </a:bodyPr>
          <a:lstStyle/>
          <a:p>
            <a:r>
              <a:rPr lang="en-US" sz="4950" b="1" dirty="0">
                <a:solidFill>
                  <a:srgbClr val="002060"/>
                </a:solidFill>
                <a:latin typeface="Avenir Black" panose="02000503020000020003" pitchFamily="2" charset="0"/>
              </a:rPr>
              <a:t>DETERRENTS</a:t>
            </a:r>
          </a:p>
        </p:txBody>
      </p:sp>
      <p:sp>
        <p:nvSpPr>
          <p:cNvPr id="3" name="CuadroTexto 2">
            <a:extLst>
              <a:ext uri="{FF2B5EF4-FFF2-40B4-BE49-F238E27FC236}">
                <a16:creationId xmlns:a16="http://schemas.microsoft.com/office/drawing/2014/main" id="{DB27147E-E1C0-1A43-B353-17998E2EC152}"/>
              </a:ext>
            </a:extLst>
          </p:cNvPr>
          <p:cNvSpPr txBox="1"/>
          <p:nvPr/>
        </p:nvSpPr>
        <p:spPr>
          <a:xfrm>
            <a:off x="1200151" y="3168396"/>
            <a:ext cx="184731" cy="300082"/>
          </a:xfrm>
          <a:prstGeom prst="rect">
            <a:avLst/>
          </a:prstGeom>
          <a:noFill/>
        </p:spPr>
        <p:txBody>
          <a:bodyPr wrap="none" rtlCol="0">
            <a:spAutoFit/>
          </a:bodyPr>
          <a:lstStyle/>
          <a:p>
            <a:endParaRPr lang="es-MX" sz="1350" dirty="0">
              <a:latin typeface="Avenir" panose="02000503020000020003" pitchFamily="2" charset="0"/>
            </a:endParaRPr>
          </a:p>
        </p:txBody>
      </p:sp>
      <p:sp>
        <p:nvSpPr>
          <p:cNvPr id="10" name="Rectangle 9">
            <a:extLst>
              <a:ext uri="{FF2B5EF4-FFF2-40B4-BE49-F238E27FC236}">
                <a16:creationId xmlns:a16="http://schemas.microsoft.com/office/drawing/2014/main" id="{74278A2D-2ABD-2191-300D-C334E8362E4B}"/>
              </a:ext>
            </a:extLst>
          </p:cNvPr>
          <p:cNvSpPr/>
          <p:nvPr/>
        </p:nvSpPr>
        <p:spPr>
          <a:xfrm>
            <a:off x="4467277" y="553055"/>
            <a:ext cx="3725150" cy="3831818"/>
          </a:xfrm>
          <a:prstGeom prst="rect">
            <a:avLst/>
          </a:prstGeom>
        </p:spPr>
        <p:txBody>
          <a:bodyPr wrap="square">
            <a:spAutoFit/>
          </a:bodyPr>
          <a:lstStyle/>
          <a:p>
            <a:pPr marL="285750" indent="-285750">
              <a:buFont typeface="Arial" charset="0"/>
              <a:buChar char="•"/>
            </a:pPr>
            <a:r>
              <a:rPr lang="en-US" sz="1350" dirty="0">
                <a:solidFill>
                  <a:schemeClr val="bg1"/>
                </a:solidFill>
                <a:latin typeface="Avenir Medium" panose="02000503020000020003" pitchFamily="2" charset="0"/>
              </a:rPr>
              <a:t>Thousands of people are still waiting for their visa renovation, which has become an issue, especially for the drive market.</a:t>
            </a:r>
          </a:p>
          <a:p>
            <a:endParaRPr lang="en-US" sz="1350" dirty="0">
              <a:solidFill>
                <a:schemeClr val="bg1"/>
              </a:solidFill>
              <a:latin typeface="Avenir Medium" panose="02000503020000020003" pitchFamily="2" charset="0"/>
            </a:endParaRPr>
          </a:p>
          <a:p>
            <a:pPr marL="285750" indent="-285750">
              <a:buFont typeface="Arial" charset="0"/>
              <a:buChar char="•"/>
            </a:pPr>
            <a:r>
              <a:rPr lang="en-US" sz="1350" dirty="0">
                <a:solidFill>
                  <a:schemeClr val="bg1"/>
                </a:solidFill>
                <a:latin typeface="Avenir Medium" panose="02000503020000020003" pitchFamily="2" charset="0"/>
              </a:rPr>
              <a:t>Revenge travel is taking Mexican travelers beyond the American Continent.</a:t>
            </a:r>
          </a:p>
          <a:p>
            <a:pPr marL="285750" indent="-285750">
              <a:buFont typeface="Arial" charset="0"/>
              <a:buChar char="•"/>
            </a:pPr>
            <a:endParaRPr lang="en-US" sz="1350" dirty="0">
              <a:solidFill>
                <a:schemeClr val="bg1"/>
              </a:solidFill>
              <a:latin typeface="Avenir Medium" panose="02000503020000020003" pitchFamily="2" charset="0"/>
            </a:endParaRPr>
          </a:p>
          <a:p>
            <a:pPr marL="285750" indent="-285750">
              <a:buFont typeface="Arial" charset="0"/>
              <a:buChar char="•"/>
            </a:pPr>
            <a:r>
              <a:rPr lang="en-US" sz="1350" dirty="0">
                <a:solidFill>
                  <a:schemeClr val="bg1"/>
                </a:solidFill>
                <a:latin typeface="Avenir Medium" panose="02000503020000020003" pitchFamily="2" charset="0"/>
              </a:rPr>
              <a:t>Some people do not feel welcome in the USA or have concerns about their personal safety.</a:t>
            </a:r>
          </a:p>
          <a:p>
            <a:pPr marL="285750" indent="-285750">
              <a:buFont typeface="Arial" charset="0"/>
              <a:buChar char="•"/>
            </a:pPr>
            <a:endParaRPr lang="en-US" sz="1350" dirty="0">
              <a:solidFill>
                <a:schemeClr val="bg1"/>
              </a:solidFill>
              <a:latin typeface="Avenir Medium" panose="02000503020000020003" pitchFamily="2" charset="0"/>
            </a:endParaRPr>
          </a:p>
          <a:p>
            <a:pPr marL="285750" indent="-285750">
              <a:buFont typeface="Arial" charset="0"/>
              <a:buChar char="•"/>
            </a:pPr>
            <a:r>
              <a:rPr lang="en-US" sz="1350" dirty="0">
                <a:solidFill>
                  <a:schemeClr val="bg1"/>
                </a:solidFill>
                <a:latin typeface="Avenir Medium" panose="02000503020000020003" pitchFamily="2" charset="0"/>
              </a:rPr>
              <a:t>Despite the fact that the exchange rate seems to be positive for the Mexican traveler, there is a sense of uncertainty about the economy in the medium term; especially ahead of the elections quickly approaching.</a:t>
            </a:r>
          </a:p>
        </p:txBody>
      </p:sp>
      <p:sp>
        <p:nvSpPr>
          <p:cNvPr id="17" name="Rectángulo 16">
            <a:extLst>
              <a:ext uri="{FF2B5EF4-FFF2-40B4-BE49-F238E27FC236}">
                <a16:creationId xmlns:a16="http://schemas.microsoft.com/office/drawing/2014/main" id="{7E2BC183-50CB-427B-DDBB-5962FF8D2193}"/>
              </a:ext>
            </a:extLst>
          </p:cNvPr>
          <p:cNvSpPr/>
          <p:nvPr/>
        </p:nvSpPr>
        <p:spPr>
          <a:xfrm>
            <a:off x="-174967" y="710773"/>
            <a:ext cx="4572000" cy="854080"/>
          </a:xfrm>
          <a:prstGeom prst="rect">
            <a:avLst/>
          </a:prstGeom>
        </p:spPr>
        <p:txBody>
          <a:bodyPr>
            <a:spAutoFit/>
          </a:bodyPr>
          <a:lstStyle/>
          <a:p>
            <a:pPr algn="r"/>
            <a:r>
              <a:rPr lang="en-US" sz="4950" b="1" dirty="0">
                <a:solidFill>
                  <a:schemeClr val="accent4">
                    <a:lumMod val="75000"/>
                  </a:schemeClr>
                </a:solidFill>
                <a:latin typeface="Avenir Black" panose="02000503020000020003" pitchFamily="2" charset="0"/>
              </a:rPr>
              <a:t>TO VISITING</a:t>
            </a:r>
          </a:p>
        </p:txBody>
      </p:sp>
      <p:sp>
        <p:nvSpPr>
          <p:cNvPr id="18" name="Rectángulo 17">
            <a:extLst>
              <a:ext uri="{FF2B5EF4-FFF2-40B4-BE49-F238E27FC236}">
                <a16:creationId xmlns:a16="http://schemas.microsoft.com/office/drawing/2014/main" id="{83AAF659-F20F-F086-3249-BB2E88C21EC0}"/>
              </a:ext>
            </a:extLst>
          </p:cNvPr>
          <p:cNvSpPr/>
          <p:nvPr/>
        </p:nvSpPr>
        <p:spPr>
          <a:xfrm>
            <a:off x="1035047" y="1239502"/>
            <a:ext cx="4188658" cy="854080"/>
          </a:xfrm>
          <a:prstGeom prst="rect">
            <a:avLst/>
          </a:prstGeom>
        </p:spPr>
        <p:txBody>
          <a:bodyPr wrap="square">
            <a:spAutoFit/>
          </a:bodyPr>
          <a:lstStyle/>
          <a:p>
            <a:r>
              <a:rPr lang="en-US" sz="4950" b="1">
                <a:solidFill>
                  <a:schemeClr val="accent4">
                    <a:lumMod val="75000"/>
                  </a:schemeClr>
                </a:solidFill>
                <a:latin typeface="Avenir Black" panose="02000503020000020003" pitchFamily="2" charset="0"/>
              </a:rPr>
              <a:t>THE USA</a:t>
            </a:r>
            <a:endParaRPr lang="en-US" sz="4950" b="1" dirty="0">
              <a:solidFill>
                <a:schemeClr val="accent4">
                  <a:lumMod val="75000"/>
                </a:schemeClr>
              </a:solidFill>
              <a:latin typeface="Avenir Black" panose="02000503020000020003" pitchFamily="2" charset="0"/>
            </a:endParaRPr>
          </a:p>
        </p:txBody>
      </p:sp>
      <p:grpSp>
        <p:nvGrpSpPr>
          <p:cNvPr id="19"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20" name="Rectángulo 19">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1" name="Rectángulo 20">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372889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cio 4">
            <a:extLst>
              <a:ext uri="{FF2B5EF4-FFF2-40B4-BE49-F238E27FC236}">
                <a16:creationId xmlns:a16="http://schemas.microsoft.com/office/drawing/2014/main" id="{2FB4422C-8DF6-C6D8-CCB1-2001612B98F7}"/>
              </a:ext>
            </a:extLst>
          </p:cNvPr>
          <p:cNvSpPr/>
          <p:nvPr/>
        </p:nvSpPr>
        <p:spPr>
          <a:xfrm rot="10800000">
            <a:off x="1585043" y="0"/>
            <a:ext cx="7337052" cy="5143500"/>
          </a:xfrm>
          <a:prstGeom prst="trapezoid">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chemeClr val="bg2">
                  <a:lumMod val="50000"/>
                </a:schemeClr>
              </a:solidFill>
            </a:endParaRPr>
          </a:p>
        </p:txBody>
      </p:sp>
      <p:sp>
        <p:nvSpPr>
          <p:cNvPr id="3" name="Content Placeholder 2">
            <a:extLst>
              <a:ext uri="{FF2B5EF4-FFF2-40B4-BE49-F238E27FC236}">
                <a16:creationId xmlns:a16="http://schemas.microsoft.com/office/drawing/2014/main" id="{9DC29153-4F39-DE45-AC35-1F363B256737}"/>
              </a:ext>
            </a:extLst>
          </p:cNvPr>
          <p:cNvSpPr>
            <a:spLocks noGrp="1"/>
          </p:cNvSpPr>
          <p:nvPr>
            <p:ph idx="1"/>
          </p:nvPr>
        </p:nvSpPr>
        <p:spPr>
          <a:xfrm>
            <a:off x="4291343" y="2897109"/>
            <a:ext cx="3948864" cy="1965825"/>
          </a:xfrm>
        </p:spPr>
        <p:txBody>
          <a:bodyPr vert="horz" lIns="91440" tIns="45720" rIns="91440" bIns="45720" rtlCol="0" anchor="t">
            <a:normAutofit fontScale="62500" lnSpcReduction="20000"/>
          </a:bodyPr>
          <a:lstStyle/>
          <a:p>
            <a:pPr algn="r">
              <a:lnSpc>
                <a:spcPct val="120000"/>
              </a:lnSpc>
              <a:buClr>
                <a:srgbClr val="FFAF4B"/>
              </a:buClr>
            </a:pPr>
            <a:r>
              <a:rPr lang="en-US" sz="1500" dirty="0">
                <a:solidFill>
                  <a:schemeClr val="bg1"/>
                </a:solidFill>
                <a:latin typeface="Avenir Light" panose="020B0402020203020204" pitchFamily="34" charset="77"/>
              </a:rPr>
              <a:t>End of pandemic</a:t>
            </a:r>
            <a:endParaRPr lang="es-MX"/>
          </a:p>
          <a:p>
            <a:pPr algn="r">
              <a:lnSpc>
                <a:spcPct val="120000"/>
              </a:lnSpc>
              <a:buClr>
                <a:srgbClr val="FFAF4B"/>
              </a:buClr>
            </a:pPr>
            <a:r>
              <a:rPr lang="en-US" sz="1500" dirty="0">
                <a:solidFill>
                  <a:schemeClr val="bg1"/>
                </a:solidFill>
                <a:latin typeface="Avenir Light" panose="020B0402020203020204" pitchFamily="34" charset="77"/>
              </a:rPr>
              <a:t>Eclectic year because of Mexico public policy</a:t>
            </a:r>
          </a:p>
          <a:p>
            <a:pPr lvl="1" algn="r">
              <a:lnSpc>
                <a:spcPct val="120000"/>
              </a:lnSpc>
              <a:buClr>
                <a:srgbClr val="FFAF4B"/>
              </a:buClr>
            </a:pPr>
            <a:r>
              <a:rPr lang="en-US" sz="1500" dirty="0">
                <a:solidFill>
                  <a:schemeClr val="bg1"/>
                </a:solidFill>
                <a:latin typeface="Avenir Light" panose="020B0402020203020204" pitchFamily="34" charset="77"/>
              </a:rPr>
              <a:t>Ukrainian war</a:t>
            </a:r>
          </a:p>
          <a:p>
            <a:pPr lvl="1" algn="r">
              <a:lnSpc>
                <a:spcPct val="120000"/>
              </a:lnSpc>
              <a:buClr>
                <a:srgbClr val="FFAF4B"/>
              </a:buClr>
            </a:pPr>
            <a:r>
              <a:rPr lang="en-US" sz="1500">
                <a:solidFill>
                  <a:schemeClr val="bg1"/>
                </a:solidFill>
                <a:latin typeface="Avenir Light"/>
              </a:rPr>
              <a:t>Global changes affecting everywhere</a:t>
            </a:r>
          </a:p>
          <a:p>
            <a:pPr lvl="1" algn="r">
              <a:lnSpc>
                <a:spcPct val="120000"/>
              </a:lnSpc>
              <a:buClr>
                <a:srgbClr val="FFAF4B"/>
              </a:buClr>
            </a:pPr>
            <a:r>
              <a:rPr lang="en-US" sz="1500" dirty="0">
                <a:solidFill>
                  <a:schemeClr val="bg1"/>
                </a:solidFill>
                <a:latin typeface="Avenir Light" panose="020B0402020203020204" pitchFamily="34" charset="77"/>
              </a:rPr>
              <a:t>FAA Category 2 for Mexican airlines</a:t>
            </a:r>
          </a:p>
          <a:p>
            <a:pPr algn="r">
              <a:lnSpc>
                <a:spcPct val="120000"/>
              </a:lnSpc>
              <a:buClr>
                <a:srgbClr val="FFAF4B"/>
              </a:buClr>
            </a:pPr>
            <a:r>
              <a:rPr lang="en-US" sz="1500" dirty="0">
                <a:solidFill>
                  <a:schemeClr val="bg1"/>
                </a:solidFill>
                <a:latin typeface="Avenir Light" panose="020B0402020203020204" pitchFamily="34" charset="77"/>
              </a:rPr>
              <a:t>Connectivity</a:t>
            </a:r>
          </a:p>
          <a:p>
            <a:pPr algn="r">
              <a:lnSpc>
                <a:spcPct val="120000"/>
              </a:lnSpc>
              <a:buClr>
                <a:srgbClr val="FFAF4B"/>
              </a:buClr>
            </a:pPr>
            <a:r>
              <a:rPr lang="en-US" sz="1500" dirty="0">
                <a:solidFill>
                  <a:schemeClr val="bg1"/>
                </a:solidFill>
                <a:latin typeface="Avenir Light" panose="020B0402020203020204" pitchFamily="34" charset="77"/>
              </a:rPr>
              <a:t>Aggressive competition</a:t>
            </a:r>
          </a:p>
          <a:p>
            <a:pPr algn="r">
              <a:lnSpc>
                <a:spcPct val="120000"/>
              </a:lnSpc>
              <a:buClr>
                <a:srgbClr val="FFAF4B"/>
              </a:buClr>
            </a:pPr>
            <a:r>
              <a:rPr lang="en-US" sz="1500" dirty="0">
                <a:solidFill>
                  <a:schemeClr val="bg1"/>
                </a:solidFill>
                <a:latin typeface="Avenir Light" panose="020B0402020203020204" pitchFamily="34" charset="77"/>
              </a:rPr>
              <a:t>No more vaccines required to travel </a:t>
            </a:r>
          </a:p>
          <a:p>
            <a:pPr algn="r">
              <a:buClr>
                <a:srgbClr val="FFAF4B"/>
              </a:buClr>
            </a:pPr>
            <a:endParaRPr lang="en-US" sz="1350" dirty="0">
              <a:solidFill>
                <a:schemeClr val="bg1"/>
              </a:solidFill>
              <a:latin typeface="Avenir Light" panose="020B0402020203020204" pitchFamily="34" charset="77"/>
            </a:endParaRPr>
          </a:p>
        </p:txBody>
      </p:sp>
      <p:sp>
        <p:nvSpPr>
          <p:cNvPr id="4" name="Rectángulo 3">
            <a:extLst>
              <a:ext uri="{FF2B5EF4-FFF2-40B4-BE49-F238E27FC236}">
                <a16:creationId xmlns:a16="http://schemas.microsoft.com/office/drawing/2014/main" id="{1BBACBAE-78A9-3F4E-9B24-CED0A11C2B73}"/>
              </a:ext>
            </a:extLst>
          </p:cNvPr>
          <p:cNvSpPr/>
          <p:nvPr/>
        </p:nvSpPr>
        <p:spPr>
          <a:xfrm rot="16200000">
            <a:off x="-779240" y="1193096"/>
            <a:ext cx="4572000" cy="2031325"/>
          </a:xfrm>
          <a:prstGeom prst="rect">
            <a:avLst/>
          </a:prstGeom>
        </p:spPr>
        <p:txBody>
          <a:bodyPr>
            <a:spAutoFit/>
          </a:bodyPr>
          <a:lstStyle/>
          <a:p>
            <a:pPr algn="r"/>
            <a:r>
              <a:rPr lang="en-US" sz="7200" b="1" dirty="0">
                <a:solidFill>
                  <a:srgbClr val="FFAF4B"/>
                </a:solidFill>
                <a:latin typeface="Raleway" panose="020B0503030101060003" pitchFamily="34" charset="77"/>
              </a:rPr>
              <a:t>22-23</a:t>
            </a:r>
          </a:p>
          <a:p>
            <a:pPr algn="r"/>
            <a:r>
              <a:rPr lang="en-US" sz="5400" b="1" dirty="0">
                <a:solidFill>
                  <a:srgbClr val="1F2F5B"/>
                </a:solidFill>
                <a:latin typeface="Raleway" panose="020B0503030101060003" pitchFamily="34" charset="77"/>
              </a:rPr>
              <a:t>OVERVIEW</a:t>
            </a:r>
          </a:p>
        </p:txBody>
      </p:sp>
      <p:grpSp>
        <p:nvGrpSpPr>
          <p:cNvPr id="9"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13" name="Rectángulo 12">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4" name="Rectángulo 13">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59016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8" name="Rectángulo 7">
            <a:extLst>
              <a:ext uri="{FF2B5EF4-FFF2-40B4-BE49-F238E27FC236}">
                <a16:creationId xmlns:a16="http://schemas.microsoft.com/office/drawing/2014/main" id="{BD983004-E717-1CD1-45FE-0922C78BAF13}"/>
              </a:ext>
            </a:extLst>
          </p:cNvPr>
          <p:cNvSpPr/>
          <p:nvPr/>
        </p:nvSpPr>
        <p:spPr>
          <a:xfrm>
            <a:off x="418336" y="168727"/>
            <a:ext cx="1483548" cy="646331"/>
          </a:xfrm>
          <a:prstGeom prst="rect">
            <a:avLst/>
          </a:prstGeom>
        </p:spPr>
        <p:txBody>
          <a:bodyPr wrap="none">
            <a:spAutoFit/>
          </a:bodyPr>
          <a:lstStyle/>
          <a:p>
            <a:r>
              <a:rPr lang="en-US" sz="3600" b="1" dirty="0">
                <a:solidFill>
                  <a:schemeClr val="accent4">
                    <a:lumMod val="75000"/>
                  </a:schemeClr>
                </a:solidFill>
                <a:latin typeface="Avenir Light" panose="020B0402020203020204" pitchFamily="34" charset="77"/>
              </a:rPr>
              <a:t>Media</a:t>
            </a:r>
          </a:p>
        </p:txBody>
      </p:sp>
      <p:sp>
        <p:nvSpPr>
          <p:cNvPr id="2" name="CuadroTexto 1"/>
          <p:cNvSpPr txBox="1"/>
          <p:nvPr/>
        </p:nvSpPr>
        <p:spPr>
          <a:xfrm>
            <a:off x="418336" y="1128920"/>
            <a:ext cx="8469632" cy="3493264"/>
          </a:xfrm>
          <a:prstGeom prst="rect">
            <a:avLst/>
          </a:prstGeom>
          <a:noFill/>
          <a:ln>
            <a:solidFill>
              <a:srgbClr val="0070C0"/>
            </a:solidFill>
          </a:ln>
        </p:spPr>
        <p:txBody>
          <a:bodyPr wrap="square" rtlCol="0">
            <a:spAutoFit/>
          </a:bodyPr>
          <a:lstStyle/>
          <a:p>
            <a:r>
              <a:rPr lang="es-ES_tradnl" sz="1200" b="1" dirty="0"/>
              <a:t>General </a:t>
            </a:r>
            <a:r>
              <a:rPr lang="es-ES_tradnl" sz="1200" b="1" dirty="0" err="1"/>
              <a:t>Overview</a:t>
            </a:r>
            <a:endParaRPr lang="es-ES_tradnl" sz="1200" b="1" dirty="0"/>
          </a:p>
          <a:p>
            <a:r>
              <a:rPr lang="es-ES_tradnl" sz="1100" dirty="0" err="1"/>
              <a:t>Mexican</a:t>
            </a:r>
            <a:r>
              <a:rPr lang="es-ES_tradnl" sz="1100" dirty="0"/>
              <a:t> </a:t>
            </a:r>
            <a:r>
              <a:rPr lang="es-ES_tradnl" sz="1100" dirty="0" err="1"/>
              <a:t>news</a:t>
            </a:r>
            <a:r>
              <a:rPr lang="es-ES_tradnl" sz="1100" dirty="0"/>
              <a:t> media </a:t>
            </a:r>
            <a:r>
              <a:rPr lang="es-ES_tradnl" sz="1100" dirty="0" err="1"/>
              <a:t>still</a:t>
            </a:r>
            <a:r>
              <a:rPr lang="es-ES_tradnl" sz="1100" dirty="0"/>
              <a:t> </a:t>
            </a:r>
            <a:r>
              <a:rPr lang="es-ES_tradnl" sz="1100" dirty="0" err="1"/>
              <a:t>face</a:t>
            </a:r>
            <a:r>
              <a:rPr lang="es-ES_tradnl" sz="1100" dirty="0"/>
              <a:t> </a:t>
            </a:r>
            <a:r>
              <a:rPr lang="es-ES_tradnl" sz="1100" b="1" dirty="0" err="1"/>
              <a:t>daily</a:t>
            </a:r>
            <a:r>
              <a:rPr lang="es-ES_tradnl" sz="1100" b="1" dirty="0"/>
              <a:t> </a:t>
            </a:r>
            <a:r>
              <a:rPr lang="es-ES_tradnl" sz="1100" b="1" dirty="0" err="1"/>
              <a:t>attacks</a:t>
            </a:r>
            <a:r>
              <a:rPr lang="es-ES_tradnl" sz="1100" b="1" dirty="0"/>
              <a:t> </a:t>
            </a:r>
            <a:r>
              <a:rPr lang="es-ES_tradnl" sz="1100" b="1" dirty="0" err="1"/>
              <a:t>from</a:t>
            </a:r>
            <a:r>
              <a:rPr lang="es-ES_tradnl" sz="1100" b="1" dirty="0"/>
              <a:t> a </a:t>
            </a:r>
            <a:r>
              <a:rPr lang="es-ES_tradnl" sz="1100" b="1" dirty="0" err="1"/>
              <a:t>populist</a:t>
            </a:r>
            <a:r>
              <a:rPr lang="es-ES_tradnl" sz="1100" b="1" dirty="0"/>
              <a:t> </a:t>
            </a:r>
            <a:r>
              <a:rPr lang="es-ES_tradnl" sz="1100" b="1" dirty="0" err="1"/>
              <a:t>president</a:t>
            </a:r>
            <a:r>
              <a:rPr lang="es-ES_tradnl" sz="1100" dirty="0"/>
              <a:t>. </a:t>
            </a:r>
            <a:r>
              <a:rPr lang="es-ES_tradnl" sz="1100" b="1" dirty="0" err="1"/>
              <a:t>Innovation</a:t>
            </a:r>
            <a:r>
              <a:rPr lang="es-ES_tradnl" sz="1100" b="1" dirty="0"/>
              <a:t> and </a:t>
            </a:r>
            <a:r>
              <a:rPr lang="es-ES_tradnl" sz="1100" b="1" dirty="0" err="1"/>
              <a:t>mergers</a:t>
            </a:r>
            <a:r>
              <a:rPr lang="es-ES_tradnl" sz="1100" b="1" dirty="0"/>
              <a:t> </a:t>
            </a:r>
            <a:r>
              <a:rPr lang="es-ES_tradnl" sz="1100" b="1" dirty="0" err="1"/>
              <a:t>among</a:t>
            </a:r>
            <a:r>
              <a:rPr lang="es-ES_tradnl" sz="1100" b="1" dirty="0"/>
              <a:t> </a:t>
            </a:r>
            <a:r>
              <a:rPr lang="es-ES_tradnl" sz="1100" b="1" dirty="0" err="1"/>
              <a:t>big</a:t>
            </a:r>
            <a:r>
              <a:rPr lang="es-ES_tradnl" sz="1100" b="1" dirty="0"/>
              <a:t> </a:t>
            </a:r>
            <a:r>
              <a:rPr lang="es-ES_tradnl" sz="1100" b="1" dirty="0" err="1"/>
              <a:t>players</a:t>
            </a:r>
            <a:r>
              <a:rPr lang="es-ES_tradnl" sz="1100" b="1" dirty="0"/>
              <a:t> </a:t>
            </a:r>
            <a:r>
              <a:rPr lang="es-ES_tradnl" sz="1100" dirty="0" err="1"/>
              <a:t>have</a:t>
            </a:r>
            <a:r>
              <a:rPr lang="es-ES_tradnl" sz="1100" dirty="0"/>
              <a:t> </a:t>
            </a:r>
            <a:r>
              <a:rPr lang="es-ES_tradnl" sz="1100" dirty="0" err="1"/>
              <a:t>brought</a:t>
            </a:r>
            <a:r>
              <a:rPr lang="es-ES_tradnl" sz="1100" dirty="0"/>
              <a:t> </a:t>
            </a:r>
            <a:r>
              <a:rPr lang="es-ES_tradnl" sz="1100" dirty="0" err="1"/>
              <a:t>significant</a:t>
            </a:r>
            <a:r>
              <a:rPr lang="es-ES_tradnl" sz="1100" dirty="0"/>
              <a:t> new </a:t>
            </a:r>
            <a:r>
              <a:rPr lang="es-ES_tradnl" sz="1100" b="1" dirty="0" err="1"/>
              <a:t>challenges</a:t>
            </a:r>
            <a:r>
              <a:rPr lang="es-ES_tradnl" sz="1100" b="1" dirty="0"/>
              <a:t> in </a:t>
            </a:r>
            <a:r>
              <a:rPr lang="es-ES_tradnl" sz="1100" b="1" dirty="0" err="1"/>
              <a:t>the</a:t>
            </a:r>
            <a:r>
              <a:rPr lang="es-ES_tradnl" sz="1100" b="1" dirty="0"/>
              <a:t> </a:t>
            </a:r>
            <a:r>
              <a:rPr lang="es-ES_tradnl" sz="1100" b="1" dirty="0" err="1"/>
              <a:t>market</a:t>
            </a:r>
            <a:r>
              <a:rPr lang="es-ES_tradnl" sz="1100" dirty="0"/>
              <a:t>, </a:t>
            </a:r>
            <a:r>
              <a:rPr lang="es-ES_tradnl" sz="1100" dirty="0" err="1"/>
              <a:t>while</a:t>
            </a:r>
            <a:r>
              <a:rPr lang="es-ES_tradnl" sz="1100" dirty="0"/>
              <a:t> </a:t>
            </a:r>
            <a:r>
              <a:rPr lang="es-ES_tradnl" sz="1100" dirty="0" err="1"/>
              <a:t>competition</a:t>
            </a:r>
            <a:r>
              <a:rPr lang="es-ES_tradnl" sz="1100" dirty="0"/>
              <a:t> </a:t>
            </a:r>
            <a:r>
              <a:rPr lang="es-ES_tradnl" sz="1100" dirty="0" err="1"/>
              <a:t>from</a:t>
            </a:r>
            <a:r>
              <a:rPr lang="es-ES_tradnl" sz="1100" dirty="0"/>
              <a:t> US-</a:t>
            </a:r>
            <a:r>
              <a:rPr lang="es-ES_tradnl" sz="1100" dirty="0" err="1"/>
              <a:t>based</a:t>
            </a:r>
            <a:r>
              <a:rPr lang="es-ES_tradnl" sz="1100" dirty="0"/>
              <a:t> media </a:t>
            </a:r>
            <a:r>
              <a:rPr lang="es-ES_tradnl" sz="1100" dirty="0" err="1"/>
              <a:t>increases</a:t>
            </a:r>
            <a:r>
              <a:rPr lang="es-ES_tradnl" sz="1100" dirty="0"/>
              <a:t> </a:t>
            </a:r>
            <a:r>
              <a:rPr lang="es-ES_tradnl" sz="1100" dirty="0" err="1"/>
              <a:t>choices</a:t>
            </a:r>
            <a:r>
              <a:rPr lang="es-ES_tradnl" sz="1100" dirty="0"/>
              <a:t> </a:t>
            </a:r>
            <a:r>
              <a:rPr lang="es-ES_tradnl" sz="1100" dirty="0" err="1"/>
              <a:t>for</a:t>
            </a:r>
            <a:r>
              <a:rPr lang="es-ES_tradnl" sz="1100" dirty="0"/>
              <a:t> </a:t>
            </a:r>
            <a:r>
              <a:rPr lang="es-ES_tradnl" sz="1100" dirty="0" err="1"/>
              <a:t>consumers</a:t>
            </a:r>
            <a:r>
              <a:rPr lang="es-ES_tradnl" sz="1100" dirty="0"/>
              <a:t>.</a:t>
            </a:r>
          </a:p>
          <a:p>
            <a:endParaRPr lang="es-ES_tradnl" sz="1100" dirty="0"/>
          </a:p>
          <a:p>
            <a:r>
              <a:rPr lang="es-ES_tradnl" sz="1100" dirty="0" err="1"/>
              <a:t>The</a:t>
            </a:r>
            <a:r>
              <a:rPr lang="es-ES_tradnl" sz="1100" dirty="0"/>
              <a:t> </a:t>
            </a:r>
            <a:r>
              <a:rPr lang="es-ES_tradnl" sz="1100" dirty="0" err="1"/>
              <a:t>relationship</a:t>
            </a:r>
            <a:r>
              <a:rPr lang="es-ES_tradnl" sz="1100" dirty="0"/>
              <a:t> </a:t>
            </a:r>
            <a:r>
              <a:rPr lang="es-ES_tradnl" sz="1100" dirty="0" err="1"/>
              <a:t>between</a:t>
            </a:r>
            <a:r>
              <a:rPr lang="es-ES_tradnl" sz="1100" dirty="0"/>
              <a:t> </a:t>
            </a:r>
            <a:r>
              <a:rPr lang="es-ES_tradnl" sz="1100" dirty="0" err="1"/>
              <a:t>the</a:t>
            </a:r>
            <a:r>
              <a:rPr lang="es-ES_tradnl" sz="1100" dirty="0"/>
              <a:t> media and </a:t>
            </a:r>
            <a:r>
              <a:rPr lang="es-ES_tradnl" sz="1100" dirty="0" err="1"/>
              <a:t>the</a:t>
            </a:r>
            <a:r>
              <a:rPr lang="es-ES_tradnl" sz="1100" dirty="0"/>
              <a:t> </a:t>
            </a:r>
            <a:r>
              <a:rPr lang="es-ES_tradnl" sz="1100" dirty="0" err="1"/>
              <a:t>president</a:t>
            </a:r>
            <a:r>
              <a:rPr lang="es-ES_tradnl" sz="1100" dirty="0"/>
              <a:t> </a:t>
            </a:r>
            <a:r>
              <a:rPr lang="es-ES_tradnl" sz="1100" dirty="0" err="1"/>
              <a:t>is</a:t>
            </a:r>
            <a:r>
              <a:rPr lang="es-ES_tradnl" sz="1100" dirty="0"/>
              <a:t> </a:t>
            </a:r>
            <a:r>
              <a:rPr lang="es-ES_tradnl" sz="1100" dirty="0" err="1"/>
              <a:t>not</a:t>
            </a:r>
            <a:r>
              <a:rPr lang="es-ES_tradnl" sz="1100" dirty="0"/>
              <a:t> </a:t>
            </a:r>
            <a:r>
              <a:rPr lang="es-ES_tradnl" sz="1100" dirty="0" err="1"/>
              <a:t>getting</a:t>
            </a:r>
            <a:r>
              <a:rPr lang="es-ES_tradnl" sz="1100" dirty="0"/>
              <a:t> </a:t>
            </a:r>
            <a:r>
              <a:rPr lang="es-ES_tradnl" sz="1100" dirty="0" err="1"/>
              <a:t>easier</a:t>
            </a:r>
            <a:r>
              <a:rPr lang="es-ES_tradnl" sz="1100" dirty="0"/>
              <a:t>. </a:t>
            </a:r>
            <a:r>
              <a:rPr lang="es-ES_tradnl" sz="1100" dirty="0" err="1"/>
              <a:t>Daily</a:t>
            </a:r>
            <a:r>
              <a:rPr lang="es-ES_tradnl" sz="1100" dirty="0"/>
              <a:t> verbal </a:t>
            </a:r>
            <a:r>
              <a:rPr lang="es-ES_tradnl" sz="1100" dirty="0" err="1"/>
              <a:t>attacks</a:t>
            </a:r>
            <a:r>
              <a:rPr lang="es-ES_tradnl" sz="1100" dirty="0"/>
              <a:t> </a:t>
            </a:r>
            <a:r>
              <a:rPr lang="es-ES_tradnl" sz="1100" dirty="0" err="1"/>
              <a:t>on</a:t>
            </a:r>
            <a:r>
              <a:rPr lang="es-ES_tradnl" sz="1100" dirty="0"/>
              <a:t> </a:t>
            </a:r>
            <a:r>
              <a:rPr lang="es-ES_tradnl" sz="1100" dirty="0" err="1"/>
              <a:t>the</a:t>
            </a:r>
            <a:r>
              <a:rPr lang="es-ES_tradnl" sz="1100" dirty="0"/>
              <a:t> </a:t>
            </a:r>
            <a:r>
              <a:rPr lang="es-ES_tradnl" sz="1100" dirty="0" err="1"/>
              <a:t>news</a:t>
            </a:r>
            <a:r>
              <a:rPr lang="es-ES_tradnl" sz="1100" dirty="0"/>
              <a:t> </a:t>
            </a:r>
            <a:r>
              <a:rPr lang="es-ES_tradnl" sz="1100" dirty="0" err="1"/>
              <a:t>industry</a:t>
            </a:r>
            <a:r>
              <a:rPr lang="es-ES_tradnl" sz="1100" dirty="0"/>
              <a:t> </a:t>
            </a:r>
            <a:r>
              <a:rPr lang="es-ES_tradnl" sz="1100" dirty="0" err="1"/>
              <a:t>from</a:t>
            </a:r>
            <a:r>
              <a:rPr lang="es-ES_tradnl" sz="1100" dirty="0"/>
              <a:t> </a:t>
            </a:r>
            <a:r>
              <a:rPr lang="es-ES_tradnl" sz="1100" dirty="0" err="1"/>
              <a:t>President</a:t>
            </a:r>
            <a:r>
              <a:rPr lang="es-ES_tradnl" sz="1100" dirty="0"/>
              <a:t> </a:t>
            </a:r>
            <a:r>
              <a:rPr lang="es-ES_tradnl" sz="1100" dirty="0" err="1"/>
              <a:t>Andres</a:t>
            </a:r>
            <a:r>
              <a:rPr lang="es-ES_tradnl" sz="1100" dirty="0"/>
              <a:t> Manuel López Obrador (AMLO) </a:t>
            </a:r>
            <a:r>
              <a:rPr lang="es-ES_tradnl" sz="1100" dirty="0" err="1"/>
              <a:t>have</a:t>
            </a:r>
            <a:r>
              <a:rPr lang="es-ES_tradnl" sz="1100" dirty="0"/>
              <a:t> </a:t>
            </a:r>
            <a:r>
              <a:rPr lang="es-ES_tradnl" sz="1100" dirty="0" err="1"/>
              <a:t>increased</a:t>
            </a:r>
            <a:r>
              <a:rPr lang="es-ES_tradnl" sz="1100" dirty="0"/>
              <a:t> in </a:t>
            </a:r>
            <a:r>
              <a:rPr lang="es-ES_tradnl" sz="1100" dirty="0" err="1"/>
              <a:t>the</a:t>
            </a:r>
            <a:r>
              <a:rPr lang="es-ES_tradnl" sz="1100" dirty="0"/>
              <a:t> </a:t>
            </a:r>
            <a:r>
              <a:rPr lang="es-ES_tradnl" sz="1100" dirty="0" err="1"/>
              <a:t>past</a:t>
            </a:r>
            <a:r>
              <a:rPr lang="es-ES_tradnl" sz="1100" dirty="0"/>
              <a:t> </a:t>
            </a:r>
            <a:r>
              <a:rPr lang="es-ES_tradnl" sz="1100" dirty="0" err="1"/>
              <a:t>year</a:t>
            </a:r>
            <a:r>
              <a:rPr lang="es-ES_tradnl" sz="1100" dirty="0"/>
              <a:t> as he has </a:t>
            </a:r>
            <a:r>
              <a:rPr lang="es-ES_tradnl" sz="1100" dirty="0" err="1"/>
              <a:t>continued</a:t>
            </a:r>
            <a:r>
              <a:rPr lang="es-ES_tradnl" sz="1100" dirty="0"/>
              <a:t> to use </a:t>
            </a:r>
            <a:r>
              <a:rPr lang="es-ES_tradnl" sz="1100" dirty="0" err="1"/>
              <a:t>his</a:t>
            </a:r>
            <a:r>
              <a:rPr lang="es-ES_tradnl" sz="1100" dirty="0"/>
              <a:t> </a:t>
            </a:r>
            <a:r>
              <a:rPr lang="es-ES_tradnl" sz="1100" dirty="0" err="1"/>
              <a:t>morning</a:t>
            </a:r>
            <a:r>
              <a:rPr lang="es-ES_tradnl" sz="1100" dirty="0"/>
              <a:t> </a:t>
            </a:r>
            <a:r>
              <a:rPr lang="es-ES_tradnl" sz="1100" dirty="0" err="1"/>
              <a:t>addresses</a:t>
            </a:r>
            <a:r>
              <a:rPr lang="es-ES_tradnl" sz="1100" dirty="0"/>
              <a:t>, </a:t>
            </a:r>
            <a:r>
              <a:rPr lang="es-ES_tradnl" sz="1100" dirty="0" err="1"/>
              <a:t>known</a:t>
            </a:r>
            <a:r>
              <a:rPr lang="es-ES_tradnl" sz="1100" dirty="0"/>
              <a:t> as </a:t>
            </a:r>
            <a:r>
              <a:rPr lang="es-ES_tradnl" sz="1100" dirty="0" err="1"/>
              <a:t>the</a:t>
            </a:r>
            <a:r>
              <a:rPr lang="es-ES_tradnl" sz="1100" dirty="0"/>
              <a:t> </a:t>
            </a:r>
            <a:r>
              <a:rPr lang="es-ES_tradnl" sz="1100" i="1" dirty="0"/>
              <a:t>mañaneras</a:t>
            </a:r>
            <a:r>
              <a:rPr lang="es-ES_tradnl" sz="1100" dirty="0"/>
              <a:t>, to </a:t>
            </a:r>
            <a:r>
              <a:rPr lang="es-ES_tradnl" sz="1100" dirty="0" err="1"/>
              <a:t>pursue</a:t>
            </a:r>
            <a:r>
              <a:rPr lang="es-ES_tradnl" sz="1100" dirty="0"/>
              <a:t> </a:t>
            </a:r>
            <a:r>
              <a:rPr lang="es-ES_tradnl" sz="1100" dirty="0" err="1"/>
              <a:t>his</a:t>
            </a:r>
            <a:r>
              <a:rPr lang="es-ES_tradnl" sz="1100" dirty="0"/>
              <a:t> agenda.</a:t>
            </a:r>
          </a:p>
          <a:p>
            <a:endParaRPr lang="es-ES_tradnl" sz="1100" dirty="0"/>
          </a:p>
          <a:p>
            <a:r>
              <a:rPr lang="es-ES_tradnl" sz="1100" dirty="0" err="1"/>
              <a:t>Despite</a:t>
            </a:r>
            <a:r>
              <a:rPr lang="es-ES_tradnl" sz="1100" dirty="0"/>
              <a:t> </a:t>
            </a:r>
            <a:r>
              <a:rPr lang="es-ES_tradnl" sz="1100" dirty="0" err="1"/>
              <a:t>fears</a:t>
            </a:r>
            <a:r>
              <a:rPr lang="es-ES_tradnl" sz="1100" dirty="0"/>
              <a:t> of </a:t>
            </a:r>
            <a:r>
              <a:rPr lang="es-ES_tradnl" sz="1100" dirty="0" err="1"/>
              <a:t>recession</a:t>
            </a:r>
            <a:r>
              <a:rPr lang="es-ES_tradnl" sz="1100" dirty="0"/>
              <a:t>, </a:t>
            </a:r>
            <a:r>
              <a:rPr lang="es-ES_tradnl" sz="1100" dirty="0" err="1"/>
              <a:t>the</a:t>
            </a:r>
            <a:r>
              <a:rPr lang="es-ES_tradnl" sz="1100" dirty="0"/>
              <a:t> </a:t>
            </a:r>
            <a:r>
              <a:rPr lang="es-ES_tradnl" sz="1100" b="1" dirty="0" err="1"/>
              <a:t>Mexican</a:t>
            </a:r>
            <a:r>
              <a:rPr lang="es-ES_tradnl" sz="1100" b="1" dirty="0"/>
              <a:t> </a:t>
            </a:r>
            <a:r>
              <a:rPr lang="es-ES_tradnl" sz="1100" b="1" dirty="0" err="1"/>
              <a:t>economy</a:t>
            </a:r>
            <a:r>
              <a:rPr lang="es-ES_tradnl" sz="1100" b="1" dirty="0"/>
              <a:t> has </a:t>
            </a:r>
            <a:r>
              <a:rPr lang="es-ES_tradnl" sz="1100" b="1" dirty="0" err="1"/>
              <a:t>recovered</a:t>
            </a:r>
            <a:r>
              <a:rPr lang="es-ES_tradnl" sz="1100" b="1" dirty="0"/>
              <a:t> </a:t>
            </a:r>
            <a:r>
              <a:rPr lang="es-ES_tradnl" sz="1100" b="1" dirty="0" err="1"/>
              <a:t>well</a:t>
            </a:r>
            <a:r>
              <a:rPr lang="es-ES_tradnl" sz="1100" b="1" dirty="0"/>
              <a:t> </a:t>
            </a:r>
            <a:r>
              <a:rPr lang="es-ES_tradnl" sz="1100" dirty="0" err="1"/>
              <a:t>after</a:t>
            </a:r>
            <a:r>
              <a:rPr lang="es-ES_tradnl" sz="1100" dirty="0"/>
              <a:t> COVID-19. </a:t>
            </a:r>
            <a:r>
              <a:rPr lang="es-ES_tradnl" sz="1100" b="1" dirty="0" err="1"/>
              <a:t>Significant</a:t>
            </a:r>
            <a:r>
              <a:rPr lang="es-ES_tradnl" sz="1100" b="1" dirty="0"/>
              <a:t> </a:t>
            </a:r>
            <a:r>
              <a:rPr lang="es-ES_tradnl" sz="1100" b="1" dirty="0" err="1"/>
              <a:t>growth</a:t>
            </a:r>
            <a:r>
              <a:rPr lang="es-ES_tradnl" sz="1100" b="1" dirty="0"/>
              <a:t> </a:t>
            </a:r>
            <a:r>
              <a:rPr lang="es-ES_tradnl" sz="1100" b="1" dirty="0" err="1"/>
              <a:t>is</a:t>
            </a:r>
            <a:r>
              <a:rPr lang="es-ES_tradnl" sz="1100" b="1" dirty="0"/>
              <a:t> </a:t>
            </a:r>
            <a:r>
              <a:rPr lang="es-ES_tradnl" sz="1100" b="1" dirty="0" err="1"/>
              <a:t>forecast</a:t>
            </a:r>
            <a:r>
              <a:rPr lang="es-ES_tradnl" sz="1100" b="1" dirty="0"/>
              <a:t> </a:t>
            </a:r>
            <a:r>
              <a:rPr lang="es-ES_tradnl" sz="1100" dirty="0" err="1"/>
              <a:t>for</a:t>
            </a:r>
            <a:r>
              <a:rPr lang="es-ES_tradnl" sz="1100" dirty="0"/>
              <a:t> </a:t>
            </a:r>
            <a:r>
              <a:rPr lang="es-ES_tradnl" sz="1100" dirty="0" err="1"/>
              <a:t>the</a:t>
            </a:r>
            <a:r>
              <a:rPr lang="es-ES_tradnl" sz="1100" dirty="0"/>
              <a:t> </a:t>
            </a:r>
            <a:r>
              <a:rPr lang="es-ES_tradnl" sz="1100" dirty="0" err="1"/>
              <a:t>telecommunications</a:t>
            </a:r>
            <a:r>
              <a:rPr lang="es-ES_tradnl" sz="1100" dirty="0"/>
              <a:t> sector, and </a:t>
            </a:r>
            <a:r>
              <a:rPr lang="es-ES_tradnl" sz="1100" dirty="0" err="1"/>
              <a:t>there</a:t>
            </a:r>
            <a:r>
              <a:rPr lang="es-ES_tradnl" sz="1100" dirty="0"/>
              <a:t> </a:t>
            </a:r>
            <a:r>
              <a:rPr lang="es-ES_tradnl" sz="1100" dirty="0" err="1"/>
              <a:t>is</a:t>
            </a:r>
            <a:r>
              <a:rPr lang="es-ES_tradnl" sz="1100" dirty="0"/>
              <a:t> </a:t>
            </a:r>
            <a:r>
              <a:rPr lang="es-ES_tradnl" sz="1100" b="1" dirty="0" err="1"/>
              <a:t>optimism</a:t>
            </a:r>
            <a:r>
              <a:rPr lang="es-ES_tradnl" sz="1100" b="1" dirty="0"/>
              <a:t> </a:t>
            </a:r>
            <a:r>
              <a:rPr lang="es-ES_tradnl" sz="1100" b="1" dirty="0" err="1"/>
              <a:t>too</a:t>
            </a:r>
            <a:r>
              <a:rPr lang="es-ES_tradnl" sz="1100" b="1" dirty="0"/>
              <a:t> </a:t>
            </a:r>
            <a:r>
              <a:rPr lang="es-ES_tradnl" sz="1100" b="1" dirty="0" err="1"/>
              <a:t>for</a:t>
            </a:r>
            <a:r>
              <a:rPr lang="es-ES_tradnl" sz="1100" b="1" dirty="0"/>
              <a:t> </a:t>
            </a:r>
            <a:r>
              <a:rPr lang="es-ES_tradnl" sz="1100" b="1" dirty="0" err="1"/>
              <a:t>entertainment</a:t>
            </a:r>
            <a:r>
              <a:rPr lang="es-ES_tradnl" sz="1100" b="1" dirty="0"/>
              <a:t> and media</a:t>
            </a:r>
            <a:r>
              <a:rPr lang="es-ES_tradnl" sz="1100" dirty="0"/>
              <a:t>,</a:t>
            </a:r>
            <a:r>
              <a:rPr lang="es-ES_tradnl" sz="1100" baseline="30000" dirty="0"/>
              <a:t> </a:t>
            </a:r>
            <a:r>
              <a:rPr lang="es-ES_tradnl" sz="1100" dirty="0" err="1"/>
              <a:t>despite</a:t>
            </a:r>
            <a:r>
              <a:rPr lang="es-ES_tradnl" sz="1100" dirty="0"/>
              <a:t> </a:t>
            </a:r>
            <a:r>
              <a:rPr lang="es-ES_tradnl" sz="1100" dirty="0" err="1"/>
              <a:t>announcements</a:t>
            </a:r>
            <a:r>
              <a:rPr lang="es-ES_tradnl" sz="1100" dirty="0"/>
              <a:t> of </a:t>
            </a:r>
            <a:r>
              <a:rPr lang="es-ES_tradnl" sz="1100" b="1" dirty="0" err="1"/>
              <a:t>newsroom</a:t>
            </a:r>
            <a:r>
              <a:rPr lang="es-ES_tradnl" sz="1100" b="1" dirty="0"/>
              <a:t> </a:t>
            </a:r>
            <a:r>
              <a:rPr lang="es-ES_tradnl" sz="1100" b="1" dirty="0" err="1"/>
              <a:t>job</a:t>
            </a:r>
            <a:r>
              <a:rPr lang="es-ES_tradnl" sz="1100" b="1" dirty="0"/>
              <a:t> </a:t>
            </a:r>
            <a:r>
              <a:rPr lang="es-ES_tradnl" sz="1100" b="1" dirty="0" err="1"/>
              <a:t>cuts</a:t>
            </a:r>
            <a:r>
              <a:rPr lang="es-ES_tradnl" sz="1100" dirty="0"/>
              <a:t>.</a:t>
            </a:r>
          </a:p>
          <a:p>
            <a:endParaRPr lang="es-ES_tradnl" sz="1100" dirty="0"/>
          </a:p>
          <a:p>
            <a:r>
              <a:rPr lang="es-ES_tradnl" sz="1100" dirty="0" err="1"/>
              <a:t>Football</a:t>
            </a:r>
            <a:r>
              <a:rPr lang="es-ES_tradnl" sz="1100" dirty="0"/>
              <a:t> </a:t>
            </a:r>
            <a:r>
              <a:rPr lang="es-ES_tradnl" sz="1100" dirty="0" err="1"/>
              <a:t>news</a:t>
            </a:r>
            <a:r>
              <a:rPr lang="es-ES_tradnl" sz="1100" dirty="0"/>
              <a:t> </a:t>
            </a:r>
            <a:r>
              <a:rPr lang="es-ES_tradnl" sz="1100" dirty="0" err="1"/>
              <a:t>site</a:t>
            </a:r>
            <a:r>
              <a:rPr lang="es-ES_tradnl" sz="1100" dirty="0"/>
              <a:t> </a:t>
            </a:r>
            <a:r>
              <a:rPr lang="es-ES_tradnl" sz="1100" b="1" dirty="0" err="1"/>
              <a:t>SoyFutbol</a:t>
            </a:r>
            <a:r>
              <a:rPr lang="es-ES_tradnl" sz="1100" b="1" dirty="0"/>
              <a:t> </a:t>
            </a:r>
            <a:r>
              <a:rPr lang="es-ES_tradnl" sz="1100" dirty="0"/>
              <a:t>(</a:t>
            </a:r>
            <a:r>
              <a:rPr lang="es-ES_tradnl" sz="1100" dirty="0" err="1"/>
              <a:t>part</a:t>
            </a:r>
            <a:r>
              <a:rPr lang="es-ES_tradnl" sz="1100" dirty="0"/>
              <a:t> of </a:t>
            </a:r>
            <a:r>
              <a:rPr lang="es-ES_tradnl" sz="1100" dirty="0" err="1"/>
              <a:t>the</a:t>
            </a:r>
            <a:r>
              <a:rPr lang="es-ES_tradnl" sz="1100" dirty="0"/>
              <a:t> Debate </a:t>
            </a:r>
            <a:r>
              <a:rPr lang="es-ES_tradnl" sz="1100" dirty="0" err="1"/>
              <a:t>Group</a:t>
            </a:r>
            <a:r>
              <a:rPr lang="es-ES_tradnl" sz="1100" dirty="0"/>
              <a:t>) and </a:t>
            </a:r>
            <a:r>
              <a:rPr lang="es-ES_tradnl" sz="1100" dirty="0" err="1"/>
              <a:t>news</a:t>
            </a:r>
            <a:r>
              <a:rPr lang="es-ES_tradnl" sz="1100" dirty="0"/>
              <a:t> </a:t>
            </a:r>
            <a:r>
              <a:rPr lang="es-ES_tradnl" sz="1100" dirty="0" err="1"/>
              <a:t>site</a:t>
            </a:r>
            <a:r>
              <a:rPr lang="es-ES_tradnl" sz="1100" dirty="0"/>
              <a:t> </a:t>
            </a:r>
            <a:r>
              <a:rPr lang="es-ES_tradnl" sz="1100" b="1" dirty="0"/>
              <a:t>La Silla Rota </a:t>
            </a:r>
            <a:r>
              <a:rPr lang="es-ES_tradnl" sz="1100" dirty="0"/>
              <a:t>(</a:t>
            </a:r>
            <a:r>
              <a:rPr lang="es-ES_tradnl" sz="1100" dirty="0" err="1"/>
              <a:t>part</a:t>
            </a:r>
            <a:r>
              <a:rPr lang="es-ES_tradnl" sz="1100" dirty="0"/>
              <a:t> of </a:t>
            </a:r>
            <a:r>
              <a:rPr lang="es-ES_tradnl" sz="1100" dirty="0" err="1"/>
              <a:t>the</a:t>
            </a:r>
            <a:r>
              <a:rPr lang="es-ES_tradnl" sz="1100" dirty="0"/>
              <a:t> </a:t>
            </a:r>
            <a:r>
              <a:rPr lang="es-ES_tradnl" sz="1100" i="1" dirty="0"/>
              <a:t>El Universal</a:t>
            </a:r>
            <a:r>
              <a:rPr lang="es-ES_tradnl" sz="1100" dirty="0"/>
              <a:t> </a:t>
            </a:r>
            <a:r>
              <a:rPr lang="es-ES_tradnl" sz="1100" dirty="0" err="1"/>
              <a:t>newspaper</a:t>
            </a:r>
            <a:r>
              <a:rPr lang="es-ES_tradnl" sz="1100" dirty="0"/>
              <a:t> </a:t>
            </a:r>
            <a:r>
              <a:rPr lang="es-ES_tradnl" sz="1100" dirty="0" err="1"/>
              <a:t>group</a:t>
            </a:r>
            <a:r>
              <a:rPr lang="es-ES_tradnl" sz="1100" dirty="0"/>
              <a:t>, and </a:t>
            </a:r>
            <a:r>
              <a:rPr lang="es-ES_tradnl" sz="1100" dirty="0" err="1"/>
              <a:t>historically</a:t>
            </a:r>
            <a:r>
              <a:rPr lang="es-ES_tradnl" sz="1100" dirty="0"/>
              <a:t> </a:t>
            </a:r>
            <a:r>
              <a:rPr lang="es-ES_tradnl" sz="1100" dirty="0" err="1"/>
              <a:t>the</a:t>
            </a:r>
            <a:r>
              <a:rPr lang="es-ES_tradnl" sz="1100" dirty="0"/>
              <a:t> </a:t>
            </a:r>
            <a:r>
              <a:rPr lang="es-ES_tradnl" sz="1100" dirty="0" err="1"/>
              <a:t>most</a:t>
            </a:r>
            <a:r>
              <a:rPr lang="es-ES_tradnl" sz="1100" dirty="0"/>
              <a:t> </a:t>
            </a:r>
            <a:r>
              <a:rPr lang="es-ES_tradnl" sz="1100" dirty="0" err="1"/>
              <a:t>significant</a:t>
            </a:r>
            <a:r>
              <a:rPr lang="es-ES_tradnl" sz="1100" dirty="0"/>
              <a:t> </a:t>
            </a:r>
            <a:r>
              <a:rPr lang="es-ES_tradnl" sz="1100" dirty="0" err="1"/>
              <a:t>player</a:t>
            </a:r>
            <a:r>
              <a:rPr lang="es-ES_tradnl" sz="1100" dirty="0"/>
              <a:t> in </a:t>
            </a:r>
            <a:r>
              <a:rPr lang="es-ES_tradnl" sz="1100" dirty="0" err="1"/>
              <a:t>the</a:t>
            </a:r>
            <a:r>
              <a:rPr lang="es-ES_tradnl" sz="1100" dirty="0"/>
              <a:t> </a:t>
            </a:r>
            <a:r>
              <a:rPr lang="es-ES_tradnl" sz="1100" dirty="0" err="1"/>
              <a:t>Mexican</a:t>
            </a:r>
            <a:r>
              <a:rPr lang="es-ES_tradnl" sz="1100" dirty="0"/>
              <a:t> </a:t>
            </a:r>
            <a:r>
              <a:rPr lang="es-ES_tradnl" sz="1100" dirty="0" err="1"/>
              <a:t>news</a:t>
            </a:r>
            <a:r>
              <a:rPr lang="es-ES_tradnl" sz="1100" dirty="0"/>
              <a:t> </a:t>
            </a:r>
            <a:r>
              <a:rPr lang="es-ES_tradnl" sz="1100" dirty="0" err="1"/>
              <a:t>market</a:t>
            </a:r>
            <a:r>
              <a:rPr lang="es-ES_tradnl" sz="1100" dirty="0"/>
              <a:t>) </a:t>
            </a:r>
            <a:r>
              <a:rPr lang="es-ES_tradnl" sz="1100" dirty="0" err="1"/>
              <a:t>have</a:t>
            </a:r>
            <a:r>
              <a:rPr lang="es-ES_tradnl" sz="1100" dirty="0"/>
              <a:t> </a:t>
            </a:r>
            <a:r>
              <a:rPr lang="es-ES_tradnl" sz="1100" dirty="0" err="1"/>
              <a:t>seen</a:t>
            </a:r>
            <a:r>
              <a:rPr lang="es-ES_tradnl" sz="1100" dirty="0"/>
              <a:t> </a:t>
            </a:r>
            <a:r>
              <a:rPr lang="es-ES_tradnl" sz="1100" dirty="0" err="1"/>
              <a:t>the</a:t>
            </a:r>
            <a:r>
              <a:rPr lang="es-ES_tradnl" sz="1100" dirty="0"/>
              <a:t> </a:t>
            </a:r>
            <a:r>
              <a:rPr lang="es-ES_tradnl" sz="1100" b="1" dirty="0" err="1"/>
              <a:t>highest</a:t>
            </a:r>
            <a:r>
              <a:rPr lang="es-ES_tradnl" sz="1100" b="1" dirty="0"/>
              <a:t> </a:t>
            </a:r>
            <a:r>
              <a:rPr lang="es-ES_tradnl" sz="1100" b="1" dirty="0" err="1"/>
              <a:t>audience</a:t>
            </a:r>
            <a:r>
              <a:rPr lang="es-ES_tradnl" sz="1100" b="1" dirty="0"/>
              <a:t> </a:t>
            </a:r>
            <a:r>
              <a:rPr lang="es-ES_tradnl" sz="1100" b="1" dirty="0" err="1"/>
              <a:t>growth</a:t>
            </a:r>
            <a:r>
              <a:rPr lang="es-ES_tradnl" sz="1100" b="1" dirty="0"/>
              <a:t> </a:t>
            </a:r>
            <a:r>
              <a:rPr lang="es-ES_tradnl" sz="1100" dirty="0" err="1"/>
              <a:t>this</a:t>
            </a:r>
            <a:r>
              <a:rPr lang="es-ES_tradnl" sz="1100" dirty="0"/>
              <a:t> </a:t>
            </a:r>
            <a:r>
              <a:rPr lang="es-ES_tradnl" sz="1100" dirty="0" err="1"/>
              <a:t>year</a:t>
            </a:r>
            <a:r>
              <a:rPr lang="es-ES_tradnl" sz="1100" dirty="0"/>
              <a:t> </a:t>
            </a:r>
            <a:r>
              <a:rPr lang="es-ES_tradnl" sz="1100" dirty="0" err="1"/>
              <a:t>according</a:t>
            </a:r>
            <a:r>
              <a:rPr lang="es-ES_tradnl" sz="1100" dirty="0"/>
              <a:t> to figures </a:t>
            </a:r>
            <a:r>
              <a:rPr lang="es-ES_tradnl" sz="1100" dirty="0" err="1"/>
              <a:t>from</a:t>
            </a:r>
            <a:r>
              <a:rPr lang="es-ES_tradnl" sz="1100" dirty="0"/>
              <a:t> El Economista and </a:t>
            </a:r>
            <a:r>
              <a:rPr lang="es-ES_tradnl" sz="1100" dirty="0" err="1"/>
              <a:t>Comscore</a:t>
            </a:r>
            <a:r>
              <a:rPr lang="es-ES_tradnl" sz="1100" dirty="0"/>
              <a:t>.</a:t>
            </a:r>
          </a:p>
          <a:p>
            <a:endParaRPr lang="es-ES_tradnl" sz="1100" dirty="0"/>
          </a:p>
          <a:p>
            <a:r>
              <a:rPr lang="es-ES_tradnl" sz="1100" b="1" dirty="0" err="1"/>
              <a:t>Commercial</a:t>
            </a:r>
            <a:r>
              <a:rPr lang="es-ES_tradnl" sz="1100" b="1" dirty="0"/>
              <a:t> </a:t>
            </a:r>
            <a:r>
              <a:rPr lang="es-ES_tradnl" sz="1100" b="1" dirty="0" err="1"/>
              <a:t>television</a:t>
            </a:r>
            <a:r>
              <a:rPr lang="es-ES_tradnl" sz="1100" b="1" dirty="0"/>
              <a:t> </a:t>
            </a:r>
            <a:r>
              <a:rPr lang="es-ES_tradnl" sz="1100" b="1" dirty="0" err="1"/>
              <a:t>is</a:t>
            </a:r>
            <a:r>
              <a:rPr lang="es-ES_tradnl" sz="1100" b="1" dirty="0"/>
              <a:t> </a:t>
            </a:r>
            <a:r>
              <a:rPr lang="es-ES_tradnl" sz="1100" b="1" dirty="0" err="1"/>
              <a:t>still</a:t>
            </a:r>
            <a:r>
              <a:rPr lang="es-ES_tradnl" sz="1100" b="1" dirty="0"/>
              <a:t> </a:t>
            </a:r>
            <a:r>
              <a:rPr lang="es-ES_tradnl" sz="1100" b="1" dirty="0" err="1"/>
              <a:t>dominant</a:t>
            </a:r>
            <a:r>
              <a:rPr lang="es-ES_tradnl" sz="1100" dirty="0"/>
              <a:t> in </a:t>
            </a:r>
            <a:r>
              <a:rPr lang="es-ES_tradnl" sz="1100" dirty="0" err="1"/>
              <a:t>Mexico</a:t>
            </a:r>
            <a:r>
              <a:rPr lang="es-ES_tradnl" sz="1100" dirty="0"/>
              <a:t>, </a:t>
            </a:r>
            <a:r>
              <a:rPr lang="es-ES_tradnl" sz="1100" dirty="0" err="1"/>
              <a:t>but</a:t>
            </a:r>
            <a:r>
              <a:rPr lang="es-ES_tradnl" sz="1100" dirty="0"/>
              <a:t> </a:t>
            </a:r>
            <a:r>
              <a:rPr lang="es-ES_tradnl" sz="1100" dirty="0" err="1"/>
              <a:t>is</a:t>
            </a:r>
            <a:r>
              <a:rPr lang="es-ES_tradnl" sz="1100" dirty="0"/>
              <a:t> </a:t>
            </a:r>
            <a:r>
              <a:rPr lang="es-ES_tradnl" sz="1100" dirty="0" err="1"/>
              <a:t>increasingly</a:t>
            </a:r>
            <a:r>
              <a:rPr lang="es-ES_tradnl" sz="1100" dirty="0"/>
              <a:t> </a:t>
            </a:r>
            <a:r>
              <a:rPr lang="es-ES_tradnl" sz="1100" b="1" dirty="0" err="1"/>
              <a:t>threatened</a:t>
            </a:r>
            <a:r>
              <a:rPr lang="es-ES_tradnl" sz="1100" b="1" dirty="0"/>
              <a:t> </a:t>
            </a:r>
            <a:r>
              <a:rPr lang="es-ES_tradnl" sz="1100" b="1" dirty="0" err="1"/>
              <a:t>by</a:t>
            </a:r>
            <a:r>
              <a:rPr lang="es-ES_tradnl" sz="1100" b="1" dirty="0"/>
              <a:t> internet-</a:t>
            </a:r>
            <a:r>
              <a:rPr lang="es-ES_tradnl" sz="1100" b="1" dirty="0" err="1"/>
              <a:t>based</a:t>
            </a:r>
            <a:r>
              <a:rPr lang="es-ES_tradnl" sz="1100" b="1" dirty="0"/>
              <a:t> </a:t>
            </a:r>
            <a:r>
              <a:rPr lang="es-ES_tradnl" sz="1100" b="1" dirty="0" err="1"/>
              <a:t>streaming</a:t>
            </a:r>
            <a:r>
              <a:rPr lang="es-ES_tradnl" sz="1100" b="1" dirty="0"/>
              <a:t> </a:t>
            </a:r>
            <a:r>
              <a:rPr lang="es-ES_tradnl" sz="1100" b="1" dirty="0" err="1"/>
              <a:t>platforms</a:t>
            </a:r>
            <a:r>
              <a:rPr lang="es-ES_tradnl" sz="1100" dirty="0"/>
              <a:t>. </a:t>
            </a:r>
          </a:p>
          <a:p>
            <a:endParaRPr lang="es-ES_tradnl" sz="1100" dirty="0"/>
          </a:p>
          <a:p>
            <a:r>
              <a:rPr lang="es-ES_tradnl" sz="1100" dirty="0" err="1"/>
              <a:t>The</a:t>
            </a:r>
            <a:r>
              <a:rPr lang="es-ES_tradnl" sz="1100" dirty="0"/>
              <a:t> </a:t>
            </a:r>
            <a:r>
              <a:rPr lang="es-ES_tradnl" sz="1100" b="1" dirty="0" err="1"/>
              <a:t>merger</a:t>
            </a:r>
            <a:r>
              <a:rPr lang="es-ES_tradnl" sz="1100" b="1" dirty="0"/>
              <a:t> of Grupo Televisa </a:t>
            </a:r>
            <a:r>
              <a:rPr lang="es-ES_tradnl" sz="1100" b="1" dirty="0" err="1"/>
              <a:t>with</a:t>
            </a:r>
            <a:r>
              <a:rPr lang="es-ES_tradnl" sz="1100" b="1" dirty="0"/>
              <a:t> US-</a:t>
            </a:r>
            <a:r>
              <a:rPr lang="es-ES_tradnl" sz="1100" b="1" dirty="0" err="1"/>
              <a:t>based</a:t>
            </a:r>
            <a:r>
              <a:rPr lang="es-ES_tradnl" sz="1100" b="1" dirty="0"/>
              <a:t> </a:t>
            </a:r>
            <a:r>
              <a:rPr lang="es-ES_tradnl" sz="1100" b="1" dirty="0" err="1"/>
              <a:t>Spanish-language</a:t>
            </a:r>
            <a:r>
              <a:rPr lang="es-ES_tradnl" sz="1100" b="1" dirty="0"/>
              <a:t> </a:t>
            </a:r>
            <a:r>
              <a:rPr lang="es-ES_tradnl" sz="1100" b="1" dirty="0" err="1"/>
              <a:t>network</a:t>
            </a:r>
            <a:r>
              <a:rPr lang="es-ES_tradnl" sz="1100" b="1" dirty="0"/>
              <a:t> </a:t>
            </a:r>
            <a:r>
              <a:rPr lang="es-ES_tradnl" sz="1100" b="1" dirty="0" err="1"/>
              <a:t>Univision</a:t>
            </a:r>
            <a:r>
              <a:rPr lang="es-ES_tradnl" sz="1100" dirty="0"/>
              <a:t>, </a:t>
            </a:r>
            <a:r>
              <a:rPr lang="es-ES_tradnl" sz="1100" dirty="0" err="1"/>
              <a:t>completed</a:t>
            </a:r>
            <a:r>
              <a:rPr lang="es-ES_tradnl" sz="1100" dirty="0"/>
              <a:t> </a:t>
            </a:r>
            <a:r>
              <a:rPr lang="es-ES_tradnl" sz="1100" dirty="0" err="1"/>
              <a:t>this</a:t>
            </a:r>
            <a:r>
              <a:rPr lang="es-ES_tradnl" sz="1100" dirty="0"/>
              <a:t> </a:t>
            </a:r>
            <a:r>
              <a:rPr lang="es-ES_tradnl" sz="1100" dirty="0" err="1"/>
              <a:t>year</a:t>
            </a:r>
            <a:r>
              <a:rPr lang="es-ES_tradnl" sz="1100" dirty="0"/>
              <a:t>, has led to </a:t>
            </a:r>
            <a:r>
              <a:rPr lang="es-ES_tradnl" sz="1100" dirty="0" err="1"/>
              <a:t>the</a:t>
            </a:r>
            <a:r>
              <a:rPr lang="es-ES_tradnl" sz="1100" dirty="0"/>
              <a:t> </a:t>
            </a:r>
            <a:r>
              <a:rPr lang="es-ES_tradnl" sz="1100" dirty="0" err="1"/>
              <a:t>creation</a:t>
            </a:r>
            <a:r>
              <a:rPr lang="es-ES_tradnl" sz="1100" dirty="0"/>
              <a:t> of </a:t>
            </a:r>
            <a:r>
              <a:rPr lang="es-ES_tradnl" sz="1100" dirty="0" err="1"/>
              <a:t>TelevisaUnivision</a:t>
            </a:r>
            <a:r>
              <a:rPr lang="es-ES_tradnl" sz="1100" dirty="0"/>
              <a:t> </a:t>
            </a:r>
            <a:r>
              <a:rPr lang="mr-IN" sz="1100" dirty="0"/>
              <a:t>…</a:t>
            </a:r>
            <a:r>
              <a:rPr lang="es-ES" sz="1100" dirty="0"/>
              <a:t> </a:t>
            </a:r>
            <a:r>
              <a:rPr lang="es-ES_tradnl" sz="1100" dirty="0" err="1"/>
              <a:t>the</a:t>
            </a:r>
            <a:r>
              <a:rPr lang="es-ES_tradnl" sz="1100" dirty="0"/>
              <a:t> </a:t>
            </a:r>
            <a:r>
              <a:rPr lang="es-ES_tradnl" sz="1100" b="1" dirty="0" err="1"/>
              <a:t>largest</a:t>
            </a:r>
            <a:r>
              <a:rPr lang="es-ES_tradnl" sz="1100" b="1" dirty="0"/>
              <a:t> </a:t>
            </a:r>
            <a:r>
              <a:rPr lang="es-ES_tradnl" sz="1100" b="1" dirty="0" err="1"/>
              <a:t>Spanish-language</a:t>
            </a:r>
            <a:r>
              <a:rPr lang="es-ES_tradnl" sz="1100" b="1" dirty="0"/>
              <a:t> </a:t>
            </a:r>
            <a:r>
              <a:rPr lang="es-ES_tradnl" sz="1100" b="1" dirty="0" err="1"/>
              <a:t>streaming</a:t>
            </a:r>
            <a:r>
              <a:rPr lang="es-ES_tradnl" sz="1100" b="1" dirty="0"/>
              <a:t> </a:t>
            </a:r>
            <a:r>
              <a:rPr lang="es-ES_tradnl" sz="1100" b="1" dirty="0" err="1"/>
              <a:t>service</a:t>
            </a:r>
            <a:r>
              <a:rPr lang="es-ES_tradnl" sz="1100" b="1" dirty="0"/>
              <a:t> in </a:t>
            </a:r>
            <a:r>
              <a:rPr lang="es-ES_tradnl" sz="1100" b="1" dirty="0" err="1"/>
              <a:t>the</a:t>
            </a:r>
            <a:r>
              <a:rPr lang="es-ES_tradnl" sz="1100" b="1" dirty="0"/>
              <a:t> </a:t>
            </a:r>
            <a:r>
              <a:rPr lang="es-ES_tradnl" sz="1100" b="1" dirty="0" err="1"/>
              <a:t>world</a:t>
            </a:r>
            <a:r>
              <a:rPr lang="es-ES_tradnl" sz="1100" b="1" dirty="0"/>
              <a:t> </a:t>
            </a:r>
            <a:r>
              <a:rPr lang="es-ES_tradnl" sz="1100" dirty="0" err="1"/>
              <a:t>with</a:t>
            </a:r>
            <a:r>
              <a:rPr lang="es-ES_tradnl" sz="1100" dirty="0"/>
              <a:t> more </a:t>
            </a:r>
            <a:r>
              <a:rPr lang="es-ES_tradnl" sz="1100" dirty="0" err="1"/>
              <a:t>than</a:t>
            </a:r>
            <a:r>
              <a:rPr lang="es-ES_tradnl" sz="1100" dirty="0"/>
              <a:t> 25 </a:t>
            </a:r>
            <a:r>
              <a:rPr lang="es-ES_tradnl" sz="1100" dirty="0" err="1"/>
              <a:t>million</a:t>
            </a:r>
            <a:r>
              <a:rPr lang="es-ES_tradnl" sz="1100" dirty="0"/>
              <a:t> </a:t>
            </a:r>
            <a:r>
              <a:rPr lang="es-ES_tradnl" sz="1100" dirty="0" err="1"/>
              <a:t>monthly</a:t>
            </a:r>
            <a:r>
              <a:rPr lang="es-ES_tradnl" sz="1100" dirty="0"/>
              <a:t> active </a:t>
            </a:r>
            <a:r>
              <a:rPr lang="es-ES_tradnl" sz="1100" dirty="0" err="1"/>
              <a:t>users</a:t>
            </a:r>
            <a:r>
              <a:rPr lang="es-ES_tradnl" sz="1100" dirty="0"/>
              <a:t> </a:t>
            </a:r>
            <a:r>
              <a:rPr lang="es-ES_tradnl" sz="1100" dirty="0" err="1"/>
              <a:t>on</a:t>
            </a:r>
            <a:r>
              <a:rPr lang="es-ES_tradnl" sz="1100" dirty="0"/>
              <a:t> </a:t>
            </a:r>
            <a:r>
              <a:rPr lang="es-ES_tradnl" sz="1100" dirty="0" err="1"/>
              <a:t>its</a:t>
            </a:r>
            <a:r>
              <a:rPr lang="es-ES_tradnl" sz="1100" dirty="0"/>
              <a:t> ad-</a:t>
            </a:r>
            <a:r>
              <a:rPr lang="es-ES_tradnl" sz="1100" dirty="0" err="1"/>
              <a:t>funded</a:t>
            </a:r>
            <a:r>
              <a:rPr lang="es-ES_tradnl" sz="1100" dirty="0"/>
              <a:t> </a:t>
            </a:r>
            <a:r>
              <a:rPr lang="es-ES_tradnl" sz="1100" dirty="0" err="1"/>
              <a:t>tier</a:t>
            </a:r>
            <a:r>
              <a:rPr lang="es-ES_tradnl" sz="1100" dirty="0"/>
              <a:t> </a:t>
            </a:r>
            <a:r>
              <a:rPr lang="es-ES_tradnl" sz="1100" dirty="0" err="1"/>
              <a:t>alone</a:t>
            </a:r>
            <a:r>
              <a:rPr lang="es-ES_tradnl" sz="1100" dirty="0"/>
              <a:t>.</a:t>
            </a:r>
          </a:p>
        </p:txBody>
      </p:sp>
      <p:sp>
        <p:nvSpPr>
          <p:cNvPr id="11" name="CuadroTexto 10"/>
          <p:cNvSpPr txBox="1"/>
          <p:nvPr/>
        </p:nvSpPr>
        <p:spPr>
          <a:xfrm>
            <a:off x="3454131" y="4636142"/>
            <a:ext cx="4017446" cy="230832"/>
          </a:xfrm>
          <a:prstGeom prst="rect">
            <a:avLst/>
          </a:prstGeom>
          <a:noFill/>
        </p:spPr>
        <p:txBody>
          <a:bodyPr wrap="none" rtlCol="0">
            <a:spAutoFit/>
          </a:bodyPr>
          <a:lstStyle/>
          <a:p>
            <a:r>
              <a:rPr lang="es-ES_tradnl" sz="900" dirty="0" err="1"/>
              <a:t>Source</a:t>
            </a:r>
            <a:r>
              <a:rPr lang="es-ES_tradnl" sz="900" dirty="0"/>
              <a:t>: Digital News </a:t>
            </a:r>
            <a:r>
              <a:rPr lang="es-ES_tradnl" sz="900" dirty="0" err="1"/>
              <a:t>Report</a:t>
            </a:r>
            <a:r>
              <a:rPr lang="es-ES_tradnl" sz="900" dirty="0"/>
              <a:t> 2023/ Reuters </a:t>
            </a:r>
            <a:r>
              <a:rPr lang="es-ES_tradnl" sz="900" dirty="0" err="1"/>
              <a:t>Institute</a:t>
            </a:r>
            <a:r>
              <a:rPr lang="es-ES_tradnl" sz="900" dirty="0"/>
              <a:t>, </a:t>
            </a:r>
            <a:r>
              <a:rPr lang="es-ES_tradnl" sz="900" dirty="0" err="1"/>
              <a:t>University</a:t>
            </a:r>
            <a:r>
              <a:rPr lang="es-ES_tradnl" sz="900" dirty="0"/>
              <a:t> of Oxford/ </a:t>
            </a:r>
            <a:r>
              <a:rPr lang="es-ES_tradnl" sz="900" dirty="0" err="1"/>
              <a:t>Mexico</a:t>
            </a:r>
            <a:endParaRPr lang="es-ES_tradnl" sz="900" dirty="0"/>
          </a:p>
        </p:txBody>
      </p:sp>
    </p:spTree>
    <p:extLst>
      <p:ext uri="{BB962C8B-B14F-4D97-AF65-F5344CB8AC3E}">
        <p14:creationId xmlns:p14="http://schemas.microsoft.com/office/powerpoint/2010/main" val="164357574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8" name="Rectángulo 7">
            <a:extLst>
              <a:ext uri="{FF2B5EF4-FFF2-40B4-BE49-F238E27FC236}">
                <a16:creationId xmlns:a16="http://schemas.microsoft.com/office/drawing/2014/main" id="{BD983004-E717-1CD1-45FE-0922C78BAF13}"/>
              </a:ext>
            </a:extLst>
          </p:cNvPr>
          <p:cNvSpPr/>
          <p:nvPr/>
        </p:nvSpPr>
        <p:spPr>
          <a:xfrm>
            <a:off x="418336" y="168727"/>
            <a:ext cx="1483548" cy="646331"/>
          </a:xfrm>
          <a:prstGeom prst="rect">
            <a:avLst/>
          </a:prstGeom>
        </p:spPr>
        <p:txBody>
          <a:bodyPr wrap="none">
            <a:spAutoFit/>
          </a:bodyPr>
          <a:lstStyle/>
          <a:p>
            <a:r>
              <a:rPr lang="en-US" sz="3600" b="1" dirty="0">
                <a:solidFill>
                  <a:schemeClr val="accent4">
                    <a:lumMod val="75000"/>
                  </a:schemeClr>
                </a:solidFill>
                <a:latin typeface="Avenir Light" panose="020B0402020203020204" pitchFamily="34" charset="77"/>
              </a:rPr>
              <a:t>Media</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50" y="1163921"/>
            <a:ext cx="3624968" cy="2832007"/>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151" y="1664208"/>
            <a:ext cx="3663480" cy="2921544"/>
          </a:xfrm>
          <a:prstGeom prst="rect">
            <a:avLst/>
          </a:prstGeom>
        </p:spPr>
      </p:pic>
      <p:sp>
        <p:nvSpPr>
          <p:cNvPr id="9" name="CuadroTexto 8"/>
          <p:cNvSpPr txBox="1"/>
          <p:nvPr/>
        </p:nvSpPr>
        <p:spPr>
          <a:xfrm>
            <a:off x="3454131" y="4636142"/>
            <a:ext cx="4017446" cy="230832"/>
          </a:xfrm>
          <a:prstGeom prst="rect">
            <a:avLst/>
          </a:prstGeom>
          <a:noFill/>
        </p:spPr>
        <p:txBody>
          <a:bodyPr wrap="none" rtlCol="0">
            <a:spAutoFit/>
          </a:bodyPr>
          <a:lstStyle/>
          <a:p>
            <a:r>
              <a:rPr lang="es-ES_tradnl" sz="900" dirty="0" err="1"/>
              <a:t>Source</a:t>
            </a:r>
            <a:r>
              <a:rPr lang="es-ES_tradnl" sz="900" dirty="0"/>
              <a:t>: Digital News </a:t>
            </a:r>
            <a:r>
              <a:rPr lang="es-ES_tradnl" sz="900" dirty="0" err="1"/>
              <a:t>Report</a:t>
            </a:r>
            <a:r>
              <a:rPr lang="es-ES_tradnl" sz="900" dirty="0"/>
              <a:t> 2023/ Reuters </a:t>
            </a:r>
            <a:r>
              <a:rPr lang="es-ES_tradnl" sz="900" dirty="0" err="1"/>
              <a:t>Institute</a:t>
            </a:r>
            <a:r>
              <a:rPr lang="es-ES_tradnl" sz="900" dirty="0"/>
              <a:t>, </a:t>
            </a:r>
            <a:r>
              <a:rPr lang="es-ES_tradnl" sz="900" dirty="0" err="1"/>
              <a:t>University</a:t>
            </a:r>
            <a:r>
              <a:rPr lang="es-ES_tradnl" sz="900" dirty="0"/>
              <a:t> of Oxford/ </a:t>
            </a:r>
            <a:r>
              <a:rPr lang="es-ES_tradnl" sz="900" dirty="0" err="1"/>
              <a:t>Mexico</a:t>
            </a:r>
            <a:endParaRPr lang="es-ES_tradnl" sz="900" dirty="0"/>
          </a:p>
        </p:txBody>
      </p:sp>
      <p:cxnSp>
        <p:nvCxnSpPr>
          <p:cNvPr id="11" name="Conector recto 10"/>
          <p:cNvCxnSpPr/>
          <p:nvPr/>
        </p:nvCxnSpPr>
        <p:spPr>
          <a:xfrm flipH="1">
            <a:off x="3714913" y="1144859"/>
            <a:ext cx="1747941" cy="344089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8781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8" name="Rectángulo 7">
            <a:extLst>
              <a:ext uri="{FF2B5EF4-FFF2-40B4-BE49-F238E27FC236}">
                <a16:creationId xmlns:a16="http://schemas.microsoft.com/office/drawing/2014/main" id="{BD983004-E717-1CD1-45FE-0922C78BAF13}"/>
              </a:ext>
            </a:extLst>
          </p:cNvPr>
          <p:cNvSpPr/>
          <p:nvPr/>
        </p:nvSpPr>
        <p:spPr>
          <a:xfrm>
            <a:off x="418336" y="168727"/>
            <a:ext cx="1483548" cy="646331"/>
          </a:xfrm>
          <a:prstGeom prst="rect">
            <a:avLst/>
          </a:prstGeom>
        </p:spPr>
        <p:txBody>
          <a:bodyPr wrap="none">
            <a:spAutoFit/>
          </a:bodyPr>
          <a:lstStyle/>
          <a:p>
            <a:r>
              <a:rPr lang="en-US" sz="3600" b="1" dirty="0">
                <a:solidFill>
                  <a:schemeClr val="accent4">
                    <a:lumMod val="75000"/>
                  </a:schemeClr>
                </a:solidFill>
                <a:latin typeface="Avenir Light" panose="020B0402020203020204" pitchFamily="34" charset="77"/>
              </a:rPr>
              <a:t>Media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312" y="167935"/>
            <a:ext cx="3868752" cy="1999678"/>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13" y="2333312"/>
            <a:ext cx="3868752" cy="2302829"/>
          </a:xfrm>
          <a:prstGeom prst="rect">
            <a:avLst/>
          </a:prstGeom>
        </p:spPr>
      </p:pic>
      <p:sp>
        <p:nvSpPr>
          <p:cNvPr id="10" name="CuadroTexto 9"/>
          <p:cNvSpPr txBox="1"/>
          <p:nvPr/>
        </p:nvSpPr>
        <p:spPr>
          <a:xfrm>
            <a:off x="3454131" y="4636142"/>
            <a:ext cx="4017446" cy="230832"/>
          </a:xfrm>
          <a:prstGeom prst="rect">
            <a:avLst/>
          </a:prstGeom>
          <a:noFill/>
        </p:spPr>
        <p:txBody>
          <a:bodyPr wrap="none" rtlCol="0">
            <a:spAutoFit/>
          </a:bodyPr>
          <a:lstStyle/>
          <a:p>
            <a:r>
              <a:rPr lang="es-ES_tradnl" sz="900" dirty="0" err="1"/>
              <a:t>Source</a:t>
            </a:r>
            <a:r>
              <a:rPr lang="es-ES_tradnl" sz="900" dirty="0"/>
              <a:t>: Digital News </a:t>
            </a:r>
            <a:r>
              <a:rPr lang="es-ES_tradnl" sz="900" dirty="0" err="1"/>
              <a:t>Report</a:t>
            </a:r>
            <a:r>
              <a:rPr lang="es-ES_tradnl" sz="900" dirty="0"/>
              <a:t> 2023/ Reuters </a:t>
            </a:r>
            <a:r>
              <a:rPr lang="es-ES_tradnl" sz="900" dirty="0" err="1"/>
              <a:t>Institute</a:t>
            </a:r>
            <a:r>
              <a:rPr lang="es-ES_tradnl" sz="900" dirty="0"/>
              <a:t>, </a:t>
            </a:r>
            <a:r>
              <a:rPr lang="es-ES_tradnl" sz="900" dirty="0" err="1"/>
              <a:t>University</a:t>
            </a:r>
            <a:r>
              <a:rPr lang="es-ES_tradnl" sz="900" dirty="0"/>
              <a:t> of Oxford/ </a:t>
            </a:r>
            <a:r>
              <a:rPr lang="es-ES_tradnl" sz="900" dirty="0" err="1"/>
              <a:t>Mexico</a:t>
            </a:r>
            <a:endParaRPr lang="es-ES_tradnl" sz="900" dirty="0"/>
          </a:p>
        </p:txBody>
      </p:sp>
      <p:cxnSp>
        <p:nvCxnSpPr>
          <p:cNvPr id="12" name="Conector recto 11"/>
          <p:cNvCxnSpPr/>
          <p:nvPr/>
        </p:nvCxnSpPr>
        <p:spPr>
          <a:xfrm>
            <a:off x="2358312" y="2333312"/>
            <a:ext cx="386875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76497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8" name="Rectángulo 7">
            <a:extLst>
              <a:ext uri="{FF2B5EF4-FFF2-40B4-BE49-F238E27FC236}">
                <a16:creationId xmlns:a16="http://schemas.microsoft.com/office/drawing/2014/main" id="{BD983004-E717-1CD1-45FE-0922C78BAF13}"/>
              </a:ext>
            </a:extLst>
          </p:cNvPr>
          <p:cNvSpPr/>
          <p:nvPr/>
        </p:nvSpPr>
        <p:spPr>
          <a:xfrm>
            <a:off x="418336" y="168727"/>
            <a:ext cx="1483548" cy="646331"/>
          </a:xfrm>
          <a:prstGeom prst="rect">
            <a:avLst/>
          </a:prstGeom>
        </p:spPr>
        <p:txBody>
          <a:bodyPr wrap="none">
            <a:spAutoFit/>
          </a:bodyPr>
          <a:lstStyle/>
          <a:p>
            <a:r>
              <a:rPr lang="en-US" sz="3600" b="1" dirty="0">
                <a:solidFill>
                  <a:schemeClr val="accent4">
                    <a:lumMod val="75000"/>
                  </a:schemeClr>
                </a:solidFill>
                <a:latin typeface="Avenir Light" panose="020B0402020203020204" pitchFamily="34" charset="77"/>
              </a:rPr>
              <a:t>Media</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936" y="168727"/>
            <a:ext cx="5263891" cy="4352983"/>
          </a:xfrm>
          <a:prstGeom prst="rect">
            <a:avLst/>
          </a:prstGeom>
        </p:spPr>
      </p:pic>
      <p:sp>
        <p:nvSpPr>
          <p:cNvPr id="10" name="CuadroTexto 9"/>
          <p:cNvSpPr txBox="1"/>
          <p:nvPr/>
        </p:nvSpPr>
        <p:spPr>
          <a:xfrm>
            <a:off x="3454131" y="4636142"/>
            <a:ext cx="4017446" cy="230832"/>
          </a:xfrm>
          <a:prstGeom prst="rect">
            <a:avLst/>
          </a:prstGeom>
          <a:noFill/>
        </p:spPr>
        <p:txBody>
          <a:bodyPr wrap="none" rtlCol="0">
            <a:spAutoFit/>
          </a:bodyPr>
          <a:lstStyle/>
          <a:p>
            <a:r>
              <a:rPr lang="es-ES_tradnl" sz="900" dirty="0" err="1"/>
              <a:t>Source</a:t>
            </a:r>
            <a:r>
              <a:rPr lang="es-ES_tradnl" sz="900" dirty="0"/>
              <a:t>: Digital News </a:t>
            </a:r>
            <a:r>
              <a:rPr lang="es-ES_tradnl" sz="900" dirty="0" err="1"/>
              <a:t>Report</a:t>
            </a:r>
            <a:r>
              <a:rPr lang="es-ES_tradnl" sz="900" dirty="0"/>
              <a:t> 2023/ Reuters </a:t>
            </a:r>
            <a:r>
              <a:rPr lang="es-ES_tradnl" sz="900" dirty="0" err="1"/>
              <a:t>Institute</a:t>
            </a:r>
            <a:r>
              <a:rPr lang="es-ES_tradnl" sz="900" dirty="0"/>
              <a:t>, </a:t>
            </a:r>
            <a:r>
              <a:rPr lang="es-ES_tradnl" sz="900" dirty="0" err="1"/>
              <a:t>University</a:t>
            </a:r>
            <a:r>
              <a:rPr lang="es-ES_tradnl" sz="900" dirty="0"/>
              <a:t> of Oxford/ </a:t>
            </a:r>
            <a:r>
              <a:rPr lang="es-ES_tradnl" sz="900" dirty="0" err="1"/>
              <a:t>Mexico</a:t>
            </a:r>
            <a:endParaRPr lang="es-ES_tradnl" sz="900" dirty="0"/>
          </a:p>
        </p:txBody>
      </p:sp>
    </p:spTree>
    <p:extLst>
      <p:ext uri="{BB962C8B-B14F-4D97-AF65-F5344CB8AC3E}">
        <p14:creationId xmlns:p14="http://schemas.microsoft.com/office/powerpoint/2010/main" val="176559894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DD8A3C-7714-4A56-C2B3-5B8162C64DB8}"/>
              </a:ext>
            </a:extLst>
          </p:cNvPr>
          <p:cNvPicPr>
            <a:picLocks noChangeAspect="1"/>
          </p:cNvPicPr>
          <p:nvPr/>
        </p:nvPicPr>
        <p:blipFill>
          <a:blip r:embed="rId2"/>
          <a:stretch>
            <a:fillRect/>
          </a:stretch>
        </p:blipFill>
        <p:spPr>
          <a:xfrm>
            <a:off x="7471577" y="4663919"/>
            <a:ext cx="1587222" cy="382777"/>
          </a:xfrm>
          <a:prstGeom prst="rect">
            <a:avLst/>
          </a:prstGeom>
        </p:spPr>
      </p:pic>
      <p:sp>
        <p:nvSpPr>
          <p:cNvPr id="7" name="Rectángulo 6">
            <a:extLst>
              <a:ext uri="{FF2B5EF4-FFF2-40B4-BE49-F238E27FC236}">
                <a16:creationId xmlns:a16="http://schemas.microsoft.com/office/drawing/2014/main" id="{11E6C8BE-376E-122A-2001-4CE56305A1A1}"/>
              </a:ext>
            </a:extLst>
          </p:cNvPr>
          <p:cNvSpPr/>
          <p:nvPr/>
        </p:nvSpPr>
        <p:spPr>
          <a:xfrm>
            <a:off x="0" y="4886036"/>
            <a:ext cx="7429827" cy="287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8" name="Rectángulo 7">
            <a:extLst>
              <a:ext uri="{FF2B5EF4-FFF2-40B4-BE49-F238E27FC236}">
                <a16:creationId xmlns:a16="http://schemas.microsoft.com/office/drawing/2014/main" id="{BD983004-E717-1CD1-45FE-0922C78BAF13}"/>
              </a:ext>
            </a:extLst>
          </p:cNvPr>
          <p:cNvSpPr/>
          <p:nvPr/>
        </p:nvSpPr>
        <p:spPr>
          <a:xfrm>
            <a:off x="418336" y="168727"/>
            <a:ext cx="1483548" cy="646331"/>
          </a:xfrm>
          <a:prstGeom prst="rect">
            <a:avLst/>
          </a:prstGeom>
        </p:spPr>
        <p:txBody>
          <a:bodyPr wrap="none">
            <a:spAutoFit/>
          </a:bodyPr>
          <a:lstStyle/>
          <a:p>
            <a:r>
              <a:rPr lang="en-US" sz="3600" b="1" dirty="0">
                <a:solidFill>
                  <a:schemeClr val="accent4">
                    <a:lumMod val="75000"/>
                  </a:schemeClr>
                </a:solidFill>
                <a:latin typeface="Avenir Light" panose="020B0402020203020204" pitchFamily="34" charset="77"/>
              </a:rPr>
              <a:t>Media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110" y="1263459"/>
            <a:ext cx="6962716" cy="3192961"/>
          </a:xfrm>
          <a:prstGeom prst="rect">
            <a:avLst/>
          </a:prstGeom>
        </p:spPr>
      </p:pic>
      <p:sp>
        <p:nvSpPr>
          <p:cNvPr id="4" name="CuadroTexto 3"/>
          <p:cNvSpPr txBox="1"/>
          <p:nvPr/>
        </p:nvSpPr>
        <p:spPr>
          <a:xfrm>
            <a:off x="3454131" y="4636142"/>
            <a:ext cx="4017446" cy="230832"/>
          </a:xfrm>
          <a:prstGeom prst="rect">
            <a:avLst/>
          </a:prstGeom>
          <a:noFill/>
        </p:spPr>
        <p:txBody>
          <a:bodyPr wrap="none" rtlCol="0">
            <a:spAutoFit/>
          </a:bodyPr>
          <a:lstStyle/>
          <a:p>
            <a:r>
              <a:rPr lang="es-ES_tradnl" sz="900" dirty="0" err="1"/>
              <a:t>Source</a:t>
            </a:r>
            <a:r>
              <a:rPr lang="es-ES_tradnl" sz="900" dirty="0"/>
              <a:t>: Digital News </a:t>
            </a:r>
            <a:r>
              <a:rPr lang="es-ES_tradnl" sz="900" dirty="0" err="1"/>
              <a:t>Report</a:t>
            </a:r>
            <a:r>
              <a:rPr lang="es-ES_tradnl" sz="900" dirty="0"/>
              <a:t> 2023/ Reuters </a:t>
            </a:r>
            <a:r>
              <a:rPr lang="es-ES_tradnl" sz="900" dirty="0" err="1"/>
              <a:t>Institute</a:t>
            </a:r>
            <a:r>
              <a:rPr lang="es-ES_tradnl" sz="900" dirty="0"/>
              <a:t>, </a:t>
            </a:r>
            <a:r>
              <a:rPr lang="es-ES_tradnl" sz="900" dirty="0" err="1"/>
              <a:t>University</a:t>
            </a:r>
            <a:r>
              <a:rPr lang="es-ES_tradnl" sz="900" dirty="0"/>
              <a:t> of Oxford/ </a:t>
            </a:r>
            <a:r>
              <a:rPr lang="es-ES_tradnl" sz="900" dirty="0" err="1"/>
              <a:t>Mexico</a:t>
            </a:r>
            <a:endParaRPr lang="es-ES_tradnl" sz="900" dirty="0"/>
          </a:p>
        </p:txBody>
      </p:sp>
    </p:spTree>
    <p:extLst>
      <p:ext uri="{BB962C8B-B14F-4D97-AF65-F5344CB8AC3E}">
        <p14:creationId xmlns:p14="http://schemas.microsoft.com/office/powerpoint/2010/main" val="128396743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alelogramo 14">
            <a:extLst>
              <a:ext uri="{FF2B5EF4-FFF2-40B4-BE49-F238E27FC236}">
                <a16:creationId xmlns:a16="http://schemas.microsoft.com/office/drawing/2014/main" id="{C15A2B09-5AAC-D480-1278-AA7BF03B62BE}"/>
              </a:ext>
            </a:extLst>
          </p:cNvPr>
          <p:cNvSpPr/>
          <p:nvPr/>
        </p:nvSpPr>
        <p:spPr>
          <a:xfrm>
            <a:off x="4178947" y="1327837"/>
            <a:ext cx="3972776" cy="2052672"/>
          </a:xfrm>
          <a:prstGeom prst="parallelogram">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5" name="Marcador de contenido 2">
            <a:extLst>
              <a:ext uri="{FF2B5EF4-FFF2-40B4-BE49-F238E27FC236}">
                <a16:creationId xmlns:a16="http://schemas.microsoft.com/office/drawing/2014/main" id="{B99B1B0D-88E8-124E-8D4B-F4DE5409E3BC}"/>
              </a:ext>
            </a:extLst>
          </p:cNvPr>
          <p:cNvSpPr txBox="1">
            <a:spLocks/>
          </p:cNvSpPr>
          <p:nvPr/>
        </p:nvSpPr>
        <p:spPr>
          <a:xfrm>
            <a:off x="650049" y="1327837"/>
            <a:ext cx="3028950" cy="280955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MX" sz="1050" b="1" dirty="0">
                <a:solidFill>
                  <a:schemeClr val="accent4">
                    <a:lumMod val="75000"/>
                  </a:schemeClr>
                </a:solidFill>
                <a:latin typeface="Avenir Black" panose="02000503020000020003" pitchFamily="2" charset="0"/>
                <a:cs typeface="Arial" panose="020B0604020202020204" pitchFamily="34" charset="0"/>
              </a:rPr>
              <a:t>6,000</a:t>
            </a:r>
            <a:r>
              <a:rPr lang="en-US" altLang="es-MX" sz="1050" b="1" dirty="0">
                <a:solidFill>
                  <a:srgbClr val="425961"/>
                </a:solidFill>
                <a:latin typeface="Avenir Book" panose="02000503020000020003" pitchFamily="2" charset="0"/>
                <a:cs typeface="Arial" panose="020B0604020202020204" pitchFamily="34" charset="0"/>
              </a:rPr>
              <a:t> </a:t>
            </a:r>
            <a:r>
              <a:rPr lang="en-US" altLang="es-MX" sz="1050" dirty="0">
                <a:solidFill>
                  <a:srgbClr val="425961"/>
                </a:solidFill>
                <a:latin typeface="Avenir Book" panose="02000503020000020003" pitchFamily="2" charset="0"/>
                <a:cs typeface="Arial" panose="020B0604020202020204" pitchFamily="34" charset="0"/>
              </a:rPr>
              <a:t>Travel Agencies in México </a:t>
            </a:r>
          </a:p>
          <a:p>
            <a:endParaRPr lang="en-US" altLang="es-MX" sz="1050" b="1" dirty="0">
              <a:solidFill>
                <a:srgbClr val="425961"/>
              </a:solidFill>
              <a:latin typeface="Avenir Book" panose="02000503020000020003" pitchFamily="2" charset="0"/>
              <a:cs typeface="Arial" panose="020B0604020202020204" pitchFamily="34" charset="0"/>
            </a:endParaRPr>
          </a:p>
          <a:p>
            <a:r>
              <a:rPr lang="en-US" altLang="es-MX" sz="1050" b="1" dirty="0">
                <a:solidFill>
                  <a:schemeClr val="accent4">
                    <a:lumMod val="75000"/>
                  </a:schemeClr>
                </a:solidFill>
                <a:latin typeface="Avenir Black" panose="02000503020000020003" pitchFamily="2" charset="0"/>
                <a:cs typeface="Arial" panose="020B0604020202020204" pitchFamily="34" charset="0"/>
              </a:rPr>
              <a:t>54</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tour operators;</a:t>
            </a:r>
            <a:r>
              <a:rPr lang="en-US" altLang="es-MX" sz="1050" dirty="0">
                <a:solidFill>
                  <a:schemeClr val="accent4">
                    <a:lumMod val="75000"/>
                  </a:schemeClr>
                </a:solidFill>
                <a:latin typeface="Avenir Book" panose="02000503020000020003" pitchFamily="2" charset="0"/>
                <a:cs typeface="Arial" panose="020B0604020202020204" pitchFamily="34" charset="0"/>
              </a:rPr>
              <a:t> </a:t>
            </a:r>
            <a:r>
              <a:rPr lang="en-US" altLang="es-MX" sz="1050" b="1" dirty="0">
                <a:solidFill>
                  <a:schemeClr val="accent4">
                    <a:lumMod val="75000"/>
                  </a:schemeClr>
                </a:solidFill>
                <a:latin typeface="Avenir Black" panose="02000503020000020003" pitchFamily="2" charset="0"/>
                <a:cs typeface="Arial" panose="020B0604020202020204" pitchFamily="34" charset="0"/>
              </a:rPr>
              <a:t>42</a:t>
            </a:r>
            <a:r>
              <a:rPr lang="en-US" altLang="es-MX" sz="1050" dirty="0">
                <a:solidFill>
                  <a:schemeClr val="accent4">
                    <a:lumMod val="75000"/>
                  </a:schemeClr>
                </a:solidFill>
                <a:latin typeface="Avenir Book" panose="02000503020000020003" pitchFamily="2" charset="0"/>
                <a:cs typeface="Arial" panose="020B0604020202020204" pitchFamily="34" charset="0"/>
              </a:rPr>
              <a:t> </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in Mexico City. </a:t>
            </a:r>
          </a:p>
          <a:p>
            <a:endParaRPr lang="en-US" altLang="es-MX" sz="1050" dirty="0">
              <a:solidFill>
                <a:srgbClr val="000000">
                  <a:lumMod val="65000"/>
                  <a:lumOff val="35000"/>
                </a:srgbClr>
              </a:solidFill>
              <a:latin typeface="Avenir Book" panose="02000503020000020003" pitchFamily="2" charset="0"/>
              <a:cs typeface="Arial" panose="020B0604020202020204" pitchFamily="34" charset="0"/>
            </a:endParaRPr>
          </a:p>
          <a:p>
            <a:r>
              <a:rPr lang="en-US" altLang="es-MX" sz="1050" b="1" dirty="0">
                <a:solidFill>
                  <a:schemeClr val="accent4">
                    <a:lumMod val="75000"/>
                  </a:schemeClr>
                </a:solidFill>
                <a:latin typeface="Avenir Black" panose="02000503020000020003" pitchFamily="2" charset="0"/>
                <a:cs typeface="Arial" panose="020B0604020202020204" pitchFamily="34" charset="0"/>
              </a:rPr>
              <a:t>Main wholesalers</a:t>
            </a:r>
            <a:r>
              <a:rPr lang="en-US" altLang="es-MX" sz="1050" b="1" dirty="0">
                <a:solidFill>
                  <a:srgbClr val="425961"/>
                </a:solidFill>
                <a:latin typeface="Avenir Black" panose="02000503020000020003" pitchFamily="2" charset="0"/>
                <a:cs typeface="Arial" panose="020B0604020202020204" pitchFamily="34" charset="0"/>
              </a:rPr>
              <a:t>: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Megatravel</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Pe-</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Tra</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Julia Tours, NAO Travel Collection,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Euromundo</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Dream Destinations, Travel Shop</a:t>
            </a:r>
          </a:p>
          <a:p>
            <a:endParaRPr lang="en-US" altLang="es-MX" sz="1050" dirty="0">
              <a:solidFill>
                <a:schemeClr val="accent6">
                  <a:lumMod val="75000"/>
                </a:schemeClr>
              </a:solidFill>
              <a:latin typeface="Avenir Book" panose="02000503020000020003" pitchFamily="2" charset="0"/>
              <a:cs typeface="Arial" panose="020B0604020202020204" pitchFamily="34" charset="0"/>
            </a:endParaRPr>
          </a:p>
          <a:p>
            <a:r>
              <a:rPr lang="en-US" altLang="es-MX" sz="1050" b="1" dirty="0">
                <a:solidFill>
                  <a:schemeClr val="accent4">
                    <a:lumMod val="75000"/>
                  </a:schemeClr>
                </a:solidFill>
                <a:latin typeface="Avenir Black" panose="02000503020000020003" pitchFamily="2" charset="0"/>
                <a:cs typeface="Arial" panose="020B0604020202020204" pitchFamily="34" charset="0"/>
              </a:rPr>
              <a:t>Main OTAs: </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Price Travel, Expedia,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Booking.com</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Despegar.com</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Google Hotel Ads,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Hoteles.com</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and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Bestday.com</a:t>
            </a:r>
            <a:endParaRPr lang="en-US" altLang="es-MX" sz="1050" dirty="0">
              <a:solidFill>
                <a:srgbClr val="000000">
                  <a:lumMod val="65000"/>
                  <a:lumOff val="35000"/>
                </a:srgbClr>
              </a:solidFill>
              <a:latin typeface="Avenir Book" panose="02000503020000020003" pitchFamily="2" charset="0"/>
              <a:cs typeface="Arial" panose="020B0604020202020204" pitchFamily="34" charset="0"/>
            </a:endParaRPr>
          </a:p>
          <a:p>
            <a:endParaRPr lang="en-US" altLang="es-MX" sz="1050" dirty="0">
              <a:solidFill>
                <a:srgbClr val="000000">
                  <a:lumMod val="65000"/>
                  <a:lumOff val="35000"/>
                </a:srgbClr>
              </a:solidFill>
              <a:latin typeface="Avenir Book" panose="02000503020000020003" pitchFamily="2" charset="0"/>
              <a:cs typeface="Arial" panose="020B0604020202020204" pitchFamily="34" charset="0"/>
            </a:endParaRPr>
          </a:p>
          <a:p>
            <a:r>
              <a:rPr lang="en-US" altLang="es-MX" sz="1050" b="1" dirty="0">
                <a:solidFill>
                  <a:schemeClr val="accent4">
                    <a:lumMod val="75000"/>
                  </a:schemeClr>
                </a:solidFill>
                <a:latin typeface="Avenir Black" panose="02000503020000020003" pitchFamily="2" charset="0"/>
                <a:cs typeface="Arial" panose="020B0604020202020204" pitchFamily="34" charset="0"/>
              </a:rPr>
              <a:t>Wholesalers with owned agencies and final Consumer exposition: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Viajes</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Palacio,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Viajes</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El Corte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Inglés</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Mundo Joven, &amp; </a:t>
            </a:r>
            <a:r>
              <a:rPr lang="en-US" altLang="es-MX" sz="1050" dirty="0" err="1">
                <a:solidFill>
                  <a:srgbClr val="000000">
                    <a:lumMod val="65000"/>
                    <a:lumOff val="35000"/>
                  </a:srgbClr>
                </a:solidFill>
                <a:latin typeface="Avenir Book" panose="02000503020000020003" pitchFamily="2" charset="0"/>
                <a:cs typeface="Arial" panose="020B0604020202020204" pitchFamily="34" charset="0"/>
              </a:rPr>
              <a:t>Viajes</a:t>
            </a:r>
            <a:r>
              <a:rPr lang="en-US" altLang="es-MX" sz="1050" dirty="0">
                <a:solidFill>
                  <a:srgbClr val="000000">
                    <a:lumMod val="65000"/>
                    <a:lumOff val="35000"/>
                  </a:srgbClr>
                </a:solidFill>
                <a:latin typeface="Avenir Book" panose="02000503020000020003" pitchFamily="2" charset="0"/>
                <a:cs typeface="Arial" panose="020B0604020202020204" pitchFamily="34" charset="0"/>
              </a:rPr>
              <a:t> Sears.</a:t>
            </a:r>
            <a:endParaRPr lang="en-US" sz="1050" dirty="0">
              <a:latin typeface="Avenir Book" panose="02000503020000020003" pitchFamily="2" charset="0"/>
              <a:cs typeface="Arial" panose="020B0604020202020204" pitchFamily="34" charset="0"/>
            </a:endParaRPr>
          </a:p>
        </p:txBody>
      </p:sp>
      <p:sp>
        <p:nvSpPr>
          <p:cNvPr id="6" name="Marcador de contenido 3">
            <a:extLst>
              <a:ext uri="{FF2B5EF4-FFF2-40B4-BE49-F238E27FC236}">
                <a16:creationId xmlns:a16="http://schemas.microsoft.com/office/drawing/2014/main" id="{DEEEEB36-4CE7-B640-82B7-A91448D9DFE9}"/>
              </a:ext>
            </a:extLst>
          </p:cNvPr>
          <p:cNvSpPr txBox="1">
            <a:spLocks/>
          </p:cNvSpPr>
          <p:nvPr/>
        </p:nvSpPr>
        <p:spPr>
          <a:xfrm>
            <a:off x="4627721" y="2263381"/>
            <a:ext cx="3294062" cy="469235"/>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350"/>
              </a:spcAft>
            </a:pPr>
            <a:r>
              <a:rPr lang="en-US" altLang="es-MX" sz="1050" b="1" dirty="0">
                <a:solidFill>
                  <a:schemeClr val="bg1"/>
                </a:solidFill>
                <a:latin typeface="Avenir Black" panose="02000503020000020003" pitchFamily="2" charset="0"/>
              </a:rPr>
              <a:t>18 Tour operators and OTAs included Arizona </a:t>
            </a:r>
            <a:r>
              <a:rPr lang="en-US" altLang="es-MX" sz="1050" dirty="0">
                <a:solidFill>
                  <a:schemeClr val="bg1"/>
                </a:solidFill>
                <a:latin typeface="Avenir Light" panose="020B0402020203020204" pitchFamily="34" charset="77"/>
              </a:rPr>
              <a:t>in their U.S. product (multi-cities itineraries).</a:t>
            </a:r>
          </a:p>
          <a:p>
            <a:pPr>
              <a:spcAft>
                <a:spcPts val="1350"/>
              </a:spcAft>
            </a:pPr>
            <a:endParaRPr lang="en-US" sz="788" dirty="0">
              <a:solidFill>
                <a:schemeClr val="bg1"/>
              </a:solidFill>
              <a:latin typeface="Avenir Light" panose="020B0402020203020204" pitchFamily="34" charset="77"/>
              <a:cs typeface="Arial" panose="020B0604020202020204" pitchFamily="34" charset="0"/>
            </a:endParaRPr>
          </a:p>
        </p:txBody>
      </p:sp>
      <p:sp>
        <p:nvSpPr>
          <p:cNvPr id="13" name="CuadroTexto 12">
            <a:extLst>
              <a:ext uri="{FF2B5EF4-FFF2-40B4-BE49-F238E27FC236}">
                <a16:creationId xmlns:a16="http://schemas.microsoft.com/office/drawing/2014/main" id="{A4DEDD28-D6E9-8E4B-B8DF-A8CA522DEE12}"/>
              </a:ext>
            </a:extLst>
          </p:cNvPr>
          <p:cNvSpPr txBox="1"/>
          <p:nvPr/>
        </p:nvSpPr>
        <p:spPr>
          <a:xfrm>
            <a:off x="650049" y="4170330"/>
            <a:ext cx="3137157" cy="300082"/>
          </a:xfrm>
          <a:prstGeom prst="rect">
            <a:avLst/>
          </a:prstGeom>
          <a:noFill/>
        </p:spPr>
        <p:txBody>
          <a:bodyPr wrap="square" rtlCol="0">
            <a:spAutoFit/>
          </a:bodyPr>
          <a:lstStyle/>
          <a:p>
            <a:pPr>
              <a:buClr>
                <a:srgbClr val="000000"/>
              </a:buClr>
              <a:buFont typeface="Arial"/>
              <a:buNone/>
            </a:pPr>
            <a:r>
              <a:rPr lang="es-MX" sz="675" i="1" dirty="0">
                <a:solidFill>
                  <a:srgbClr val="002060"/>
                </a:solidFill>
                <a:latin typeface="Avenir Light Oblique" panose="020B0402020203090204" pitchFamily="34" charset="77"/>
              </a:rPr>
              <a:t>Source:  - Radar Turistico, 2022</a:t>
            </a:r>
          </a:p>
          <a:p>
            <a:pPr>
              <a:buClr>
                <a:srgbClr val="000000"/>
              </a:buClr>
              <a:buFont typeface="Arial"/>
              <a:buNone/>
            </a:pPr>
            <a:r>
              <a:rPr lang="es-MX" sz="675" i="1" dirty="0">
                <a:solidFill>
                  <a:srgbClr val="002060"/>
                </a:solidFill>
                <a:latin typeface="Avenir Light Oblique" panose="020B0402020203090204" pitchFamily="34" charset="77"/>
              </a:rPr>
              <a:t>- Entorno Turístico 2022</a:t>
            </a:r>
          </a:p>
        </p:txBody>
      </p:sp>
      <p:sp>
        <p:nvSpPr>
          <p:cNvPr id="16" name="TextBox 18">
            <a:extLst>
              <a:ext uri="{FF2B5EF4-FFF2-40B4-BE49-F238E27FC236}">
                <a16:creationId xmlns:a16="http://schemas.microsoft.com/office/drawing/2014/main" id="{24112192-6C08-09A8-6F65-D9CEEED24DF5}"/>
              </a:ext>
            </a:extLst>
          </p:cNvPr>
          <p:cNvSpPr txBox="1"/>
          <p:nvPr/>
        </p:nvSpPr>
        <p:spPr>
          <a:xfrm>
            <a:off x="448750" y="583173"/>
            <a:ext cx="2443398"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17" name="Rectángulo 16">
            <a:extLst>
              <a:ext uri="{FF2B5EF4-FFF2-40B4-BE49-F238E27FC236}">
                <a16:creationId xmlns:a16="http://schemas.microsoft.com/office/drawing/2014/main" id="{BD983004-E717-1CD1-45FE-0922C78BAF13}"/>
              </a:ext>
            </a:extLst>
          </p:cNvPr>
          <p:cNvSpPr/>
          <p:nvPr/>
        </p:nvSpPr>
        <p:spPr>
          <a:xfrm>
            <a:off x="418336" y="168727"/>
            <a:ext cx="2653355" cy="646331"/>
          </a:xfrm>
          <a:prstGeom prst="rect">
            <a:avLst/>
          </a:prstGeom>
        </p:spPr>
        <p:txBody>
          <a:bodyPr wrap="none">
            <a:spAutoFit/>
          </a:bodyPr>
          <a:lstStyle/>
          <a:p>
            <a:r>
              <a:rPr lang="en-US" sz="3600" dirty="0">
                <a:solidFill>
                  <a:schemeClr val="accent4">
                    <a:lumMod val="75000"/>
                  </a:schemeClr>
                </a:solidFill>
                <a:latin typeface="Avenir Light" panose="020B0402020203020204" pitchFamily="34" charset="77"/>
              </a:rPr>
              <a:t>Travel Trade</a:t>
            </a:r>
          </a:p>
        </p:txBody>
      </p:sp>
      <p:grpSp>
        <p:nvGrpSpPr>
          <p:cNvPr id="14"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18" name="Rectángulo 17">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9" name="Rectángulo 18">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50040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4">
            <a:extLst>
              <a:ext uri="{FF2B5EF4-FFF2-40B4-BE49-F238E27FC236}">
                <a16:creationId xmlns:a16="http://schemas.microsoft.com/office/drawing/2014/main" id="{E387AD54-5F31-DB7F-E6AB-690026386CF2}"/>
              </a:ext>
            </a:extLst>
          </p:cNvPr>
          <p:cNvSpPr txBox="1">
            <a:spLocks/>
          </p:cNvSpPr>
          <p:nvPr/>
        </p:nvSpPr>
        <p:spPr>
          <a:xfrm>
            <a:off x="3971053" y="930095"/>
            <a:ext cx="1195925" cy="396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FFC000"/>
              </a:buClr>
              <a:buSzPct val="120000"/>
              <a:buFont typeface="Arial" panose="020B0604020202020204" pitchFamily="34" charset="0"/>
              <a:buChar char="•"/>
            </a:pPr>
            <a:endParaRPr lang="en-US" sz="1400" b="1" dirty="0">
              <a:solidFill>
                <a:srgbClr val="1E2B52"/>
              </a:solidFill>
              <a:latin typeface="Avenir-Black"/>
            </a:endParaRPr>
          </a:p>
        </p:txBody>
      </p:sp>
      <p:sp>
        <p:nvSpPr>
          <p:cNvPr id="2" name="Rectángulo 1"/>
          <p:cNvSpPr/>
          <p:nvPr/>
        </p:nvSpPr>
        <p:spPr>
          <a:xfrm rot="360460">
            <a:off x="6032854" y="-210537"/>
            <a:ext cx="3375391" cy="55635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itle 1">
            <a:extLst>
              <a:ext uri="{FF2B5EF4-FFF2-40B4-BE49-F238E27FC236}">
                <a16:creationId xmlns:a16="http://schemas.microsoft.com/office/drawing/2014/main" id="{5E4DDF69-02D4-3FFF-F087-792141BD8ADE}"/>
              </a:ext>
            </a:extLst>
          </p:cNvPr>
          <p:cNvSpPr txBox="1">
            <a:spLocks/>
          </p:cNvSpPr>
          <p:nvPr/>
        </p:nvSpPr>
        <p:spPr>
          <a:xfrm>
            <a:off x="6075887" y="1019083"/>
            <a:ext cx="297300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b="1" dirty="0">
                <a:solidFill>
                  <a:srgbClr val="1E2B52"/>
                </a:solidFill>
                <a:latin typeface="Avenir Heavy" charset="0"/>
                <a:ea typeface="Avenir Heavy" charset="0"/>
                <a:cs typeface="Avenir Heavy" charset="0"/>
              </a:rPr>
              <a:t>Currency exchange</a:t>
            </a:r>
          </a:p>
          <a:p>
            <a:pPr algn="ctr"/>
            <a:r>
              <a:rPr lang="en-US" sz="1050" dirty="0">
                <a:solidFill>
                  <a:srgbClr val="1E2B52"/>
                </a:solidFill>
                <a:latin typeface="Avenir Book" charset="0"/>
                <a:ea typeface="Avenir Book" charset="0"/>
                <a:cs typeface="Avenir Book" charset="0"/>
              </a:rPr>
              <a:t>MXN vs USD is determined by market forces (floating exchange rate/free float regime)</a:t>
            </a:r>
          </a:p>
          <a:p>
            <a:endParaRPr lang="en-US" sz="1050" dirty="0">
              <a:solidFill>
                <a:srgbClr val="1E2B52"/>
              </a:solidFill>
              <a:latin typeface="Avenir Black"/>
            </a:endParaRPr>
          </a:p>
        </p:txBody>
      </p:sp>
      <p:grpSp>
        <p:nvGrpSpPr>
          <p:cNvPr id="18" name="Grupo 17">
            <a:extLst>
              <a:ext uri="{FF2B5EF4-FFF2-40B4-BE49-F238E27FC236}">
                <a16:creationId xmlns:a16="http://schemas.microsoft.com/office/drawing/2014/main" id="{EC502BDA-DD4F-D5AE-6AA7-C1B6FD5A66A8}"/>
              </a:ext>
            </a:extLst>
          </p:cNvPr>
          <p:cNvGrpSpPr/>
          <p:nvPr/>
        </p:nvGrpSpPr>
        <p:grpSpPr>
          <a:xfrm>
            <a:off x="0" y="-653"/>
            <a:ext cx="810771" cy="5143764"/>
            <a:chOff x="0" y="-1"/>
            <a:chExt cx="810771" cy="5143764"/>
          </a:xfrm>
        </p:grpSpPr>
        <p:sp>
          <p:nvSpPr>
            <p:cNvPr id="19" name="Rectángulo 1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0" name="Rectángulo 1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2" name="Imagen 21">
            <a:extLst>
              <a:ext uri="{FF2B5EF4-FFF2-40B4-BE49-F238E27FC236}">
                <a16:creationId xmlns:a16="http://schemas.microsoft.com/office/drawing/2014/main" id="{1A4DADDF-DCB5-C89F-DCEF-47CE4AEBD749}"/>
              </a:ext>
            </a:extLst>
          </p:cNvPr>
          <p:cNvPicPr>
            <a:picLocks noChangeAspect="1"/>
          </p:cNvPicPr>
          <p:nvPr/>
        </p:nvPicPr>
        <p:blipFill>
          <a:blip r:embed="rId2"/>
          <a:stretch>
            <a:fillRect/>
          </a:stretch>
        </p:blipFill>
        <p:spPr>
          <a:xfrm>
            <a:off x="7461668" y="4583969"/>
            <a:ext cx="1587222" cy="382777"/>
          </a:xfrm>
          <a:prstGeom prst="rect">
            <a:avLst/>
          </a:prstGeom>
        </p:spPr>
      </p:pic>
      <p:sp>
        <p:nvSpPr>
          <p:cNvPr id="3" name="CuadroTexto 2"/>
          <p:cNvSpPr txBox="1"/>
          <p:nvPr/>
        </p:nvSpPr>
        <p:spPr>
          <a:xfrm>
            <a:off x="859790" y="235318"/>
            <a:ext cx="1490023" cy="954107"/>
          </a:xfrm>
          <a:prstGeom prst="rect">
            <a:avLst/>
          </a:prstGeom>
          <a:noFill/>
        </p:spPr>
        <p:txBody>
          <a:bodyPr wrap="none" rtlCol="0">
            <a:spAutoFit/>
          </a:bodyPr>
          <a:lstStyle/>
          <a:p>
            <a:r>
              <a:rPr lang="es-ES_tradnl" sz="2800" dirty="0">
                <a:solidFill>
                  <a:srgbClr val="1F2F5B"/>
                </a:solidFill>
                <a:latin typeface="Avenir Next" charset="0"/>
                <a:ea typeface="Avenir Next" charset="0"/>
                <a:cs typeface="Avenir Next" charset="0"/>
              </a:rPr>
              <a:t>General</a:t>
            </a:r>
          </a:p>
          <a:p>
            <a:r>
              <a:rPr lang="es-ES_tradnl" sz="2800" b="1" dirty="0" err="1">
                <a:solidFill>
                  <a:srgbClr val="1F2F5B"/>
                </a:solidFill>
                <a:latin typeface="Avenir Next" charset="0"/>
                <a:ea typeface="Avenir Next" charset="0"/>
                <a:cs typeface="Avenir Next" charset="0"/>
              </a:rPr>
              <a:t>Facts</a:t>
            </a:r>
            <a:endParaRPr lang="es-ES_tradnl" sz="2800" b="1" dirty="0">
              <a:solidFill>
                <a:srgbClr val="1F2F5B"/>
              </a:solidFill>
              <a:latin typeface="Avenir Next" charset="0"/>
              <a:ea typeface="Avenir Next" charset="0"/>
              <a:cs typeface="Avenir Next" charset="0"/>
            </a:endParaRPr>
          </a:p>
        </p:txBody>
      </p:sp>
      <p:sp>
        <p:nvSpPr>
          <p:cNvPr id="4" name="Rectángulo 3"/>
          <p:cNvSpPr/>
          <p:nvPr/>
        </p:nvSpPr>
        <p:spPr>
          <a:xfrm>
            <a:off x="4450813" y="2387084"/>
            <a:ext cx="242374" cy="369332"/>
          </a:xfrm>
          <a:prstGeom prst="rect">
            <a:avLst/>
          </a:prstGeom>
        </p:spPr>
        <p:txBody>
          <a:bodyPr wrap="none">
            <a:spAutoFit/>
          </a:bodyPr>
          <a:lstStyle/>
          <a:p>
            <a:r>
              <a:rPr lang="sk-SK" dirty="0">
                <a:solidFill>
                  <a:srgbClr val="000000"/>
                </a:solidFill>
                <a:latin typeface="Times" charset="0"/>
              </a:rPr>
              <a:t> </a:t>
            </a:r>
            <a:endParaRPr lang="es-ES_tradnl" dirty="0"/>
          </a:p>
        </p:txBody>
      </p:sp>
      <p:sp>
        <p:nvSpPr>
          <p:cNvPr id="5" name="Rectángulo 4"/>
          <p:cNvSpPr/>
          <p:nvPr/>
        </p:nvSpPr>
        <p:spPr>
          <a:xfrm>
            <a:off x="4450813" y="2387084"/>
            <a:ext cx="242374" cy="369332"/>
          </a:xfrm>
          <a:prstGeom prst="rect">
            <a:avLst/>
          </a:prstGeom>
        </p:spPr>
        <p:txBody>
          <a:bodyPr wrap="none">
            <a:spAutoFit/>
          </a:bodyPr>
          <a:lstStyle/>
          <a:p>
            <a:r>
              <a:rPr lang="sk-SK" dirty="0">
                <a:solidFill>
                  <a:srgbClr val="000000"/>
                </a:solidFill>
                <a:latin typeface="Times-Roman" charset="0"/>
              </a:rPr>
              <a:t> </a:t>
            </a:r>
            <a:endParaRPr lang="es-ES_tradnl" dirty="0"/>
          </a:p>
        </p:txBody>
      </p:sp>
      <p:sp>
        <p:nvSpPr>
          <p:cNvPr id="7" name="AutoShape 2" descr="data:image/png;base64,%20iVBORw0KGgoAAAANSUhEUgAAAcoAAAE/CAMAAADxHXNEAAAAAXNSR0IArs4c6QAAAARnQU1BAACxjwv8YQUAAAF9UExURQAAAP///4CAgP///7+/v8zMzKqqqtXV1b+/v8bGxrOzs8zMzL+/v8TExMjIyM/Pz8PDw9XGxtXV1czMzMLCwrm5ucXFxdHR0crKyszMzM7OzsjIyMrKyszMzMfHx8nJycPDw8vLy83Gxs3NzcjIyMPDw8nJyczMzMfHx8LCws7OzsvLy8bGxs3NzcrKysvLy8fHx8zMzMnJycrKysvLy8jIyM3IyMnJycbGxszMzMnJycXFxc7OzsvLy8jIyMXFxc3NzcrKysvLy8zMzMnJycrKys/Ly8zJycnJyc7OzsvLy8nJycrKys3NzcvLy8rKys3NzcrKysvLy8zMzMrKysrKysnJycnJycrKys7Ly8vJycnJycvLy83NzcvLy8nJycrKyszMzMvLy8vLy8rKyszMzMrKysvLy8nJyczMzMrKysrKysnJycvLy8nJycrKysnJycvLy8nJycrKysrKyszMzMvLy8nJycLCwre3t7Kysqurq6enp5+fn52dnZ+ihnoAAAB/dFJOUwABAgIEBQYGCAkKCgwNDhAREhIUFRYWFhgZGhwdHiAhIiIkJCUmJigpKiosLS4wMTIyNDU2ODg5Ojw9Pj9AQUJCQ0RGR0hKS0xOT1BSUlRWVldYWltcXl9gYmNkZmZnaGpqa2xubm9wcnJzdHZ2d3h6ent8fn5/gIWNkZeaoqSDUMpzAAAACXBIWXMAAA7DAAAOwwHHb6hkAAASqUlEQVR4Xu2d64PqRhXAqTcqtSgqPrBoVFpFRaly3bZUUxWLXbuKynVt6qrYbhU1aqy5iu+/XQIHSDKPzIQkM5M5vy+994Ys2ZzOzHmfFo2u6049z/fDbQz8I2IMrjv0vIXv3+/ll2AGH0A0Z+x5K9+PQGxU/AF8FtGaFciLy/20DR9H9MUFaeUQLYdwA6ItaxBWLptZB25B9GQEkhLhdgw3IVoSgJyECOZduA3RjyuQkih3EwfuRDTDkVqWMeF1D+5F9GIGEpIBzRMtkV+WMdGNC/cj+jAB6ciC5ol+3IFs5FmO4EcgetDj+mD5oHmiF7IGSZrb8YXmycijM0ZNWR4fpELjNn/NXmae9OGnUFihMGWZwqujMegsBDbgu+LmCc+lH2KETRKeErs7CweHhAI+0U3B186NzkQoSznG8OJoxAdhVyyAUsw84QfaNmjxSNGF90Yh2n/AWcJf81jKR09yYqZrdCxJQaT0nIFPzEQtFmnzJC/8fYv+exmG8NoowCdaXc8PAkoeFwW56EmeKLc+rksZ2Ek+8IETHvw7l/BaXF3hHdQHNn34KCJAh7l/wgfOCOaQhP4STH0+cwF3foj2pQRMjw+hQQ4v8PMV5R7PSwlYTnUymNWdCyd3lcYNfDciAMt/NoXrKTqTuqVJfQyEDkPzmcPlLDxnXxVM4HuRfBjL8h4uExTJJLkElKU4t/DOMrC0R0fEM1smC/hiJBeGgefBZQIRb0GpoK9AFEbCFnOH5UU5qwF9BaIs4I1lYPlU6xflNkJFVowevLAMLH1DqKKvbG5wkxWCLpwlXM1yDdfrJcAEXBHo9gjrsOSEUyqFZekiSajL8hB9JqndGjmCXjwBBvCy0rByMm7geu1gJrUAG3hZKVixR1U77PYOHgDhQFVlmPk6hSqHygDV2HyoOQJXcJFAjQ67A3fYfGYRRZdhqoy5aTlVcQ0PgLDpdSnrcgUXSVTtsBv4foQHRZdZwyWSOXyidrB+TIA2vKwELMNyZ1rWnxpyAIOXIlCkw14DMn1/ygS9BCJQ4iPs9pMOfKJu8LAUgbLQAnbuYu3xZwAPSwEohyXbsmyJ1gWVDR6WIlAWGntZFu0vcinouxOB5iVnJvjQ1nAtYG6IALSFFjErVlWFRzD/TgBq4SzzzTmKFJ+QW0bSXfg7bvf1RfGffN/OJvC0AHTEzMO4pO3PJbBVsVZrSPEks92PDYYah4yYOuNlbX+Kw24C3qH6hq1MJBlSy7pYW1SxhoeXw666ZGSB2tllundN2aJYaqwqzWfDiECz6n5t7RzTpmQsM2Spyrbcrul6NbPGPrDUR+RQdln6ccPpFVMxAW2dcTb8taXV07TGS0vqu6Amd9UCrfKAp4ZZqcbG9MhuPdQuOqocsTE3xANx/8eyNx+aDJPQZNlXZFruWWcOwJwQKs8cbTakdkqL+rqqEtVjwrT3Ii+xwdrBN21Sh6BlLg5UrsvUSqMn2CeIrJ0vRrp+buFKCoZVXhPLs4WZXyoYWhtUIbdY2qtgt+Oqhfuj54fT8/mEtY1J28ThQ82RUqnFxiwPJ6ZQ/a61AbJOVrunxpeUZaqf8b2RmA8xej88tHV0s7KkKg7q/ATy2Bu37mVsjRXNl6nUuJQkeDc8tH30s3bjHcX5qaIlZVEsLgUjxXRNHpj5TXq1gWpQWQJFlnAlgaoKkgJYq/jsIDpNUpLwVFWQFMDqhD2ixJkSXyo+dK9uQnsVnxZZgEcpuxTxtWiCvRGSHcT2SVEDldXOSrOxeVkSWg0tvcIcWVrdlItIxwrIEH5rYIwaa2n+3R5KOhatqafaeJc49zZvsaSblZr2JBSd0ACbt1gyNTaEKykomQd6YnE/Uspyo0bkTXEVBPb6fCjRQLp5ZsoW68Pz2gdlfAU9R5jMPNAUW1O2aFEs6mFpjiwtzVanxyMZ1pkzMcMf+xF4Xrugy4YdYujNVvqrsnZGSOjJOwFcpdNVVXspij0ZW7B9Duf+ZsY4/nJyK3RfmCta+mATiX/Zjc9N2mHVHgMKZgTJsbZk+jD8ulz4XSB132F3Svgn4VGbzawnYFVw+83pL8ptZElxl5Mvi5BX4q+qNaUMkS0xklFu8STH/6WuT4EM1gzgozUlSMN5FSasyu36CXjaxkNr/JIiZJe5qeq1JccH4WmbT24mHXvwh8O1ZHTBovy73C2WXUlsRH7IrTU7LLtB1RF212RlAyxksEaHbbU6uU4btnHZNSFG8iw8rA04I/4wNV6zhiuMkGgGXxnlydK5UtnYR4SNPYflHv6JyW280dF9l/0EPKgt9G54pgU/r1TZsEsx7JujSLSYSJAzXUnvdWmRDnvkJMs5qcvwqzCUjYYWw8IqvfZhda0oTZfmrRknJq+qx7ogNnYNcRY7o3/pkCXt2/tWsObkFGhesGdn8awTK6uU+FVvze1prbcPL3gSHtNCSI/c4pavCnan3rW+2+wSntJCyP5ZUSxdjqtgj74pIhZPUqS7DHKT97X1r4f2hC2zMIIeectSgyaVDHzL3HcJiN53e3JnaueGzJRhcWcmqiyj3IRvbbdYxiAVK6DKMjevVOPGhmt7z8vOgvSw5yo+WveoXM/zDvvGQgoz4peR6LzBHghubG0Y286aijkGGuny04/N1NJTM9OlgK/DKh5kIUpw6w0tnJKYmblDaUqZwJR2WzHB8sq2BmqZ0w/+lYoZSc4JotXEpiEzGZ2Ud87o6+zh4F9Zs9dm4sq831vZPOELWX8afoGmk3bG8c4XU0VpTVJeetvkReSN3GB3bJ7IM5cbggO/8IEN57A0Tu0BFt2FJYGTtA5LnQkNHPK7KA3z9ObZt24sEWXGWuTM12nPPG/WM26fvd++AL9A08k2gc1L9zZQ+7GlIR6xymZwgYHmhQcUVrbkGBCiZFfP7jFuVW6siWQSomS0ij0x1r/q8sjD7sTz7HGtk2pMnhnW9kwxS+xonXaCFGV+SKGjeti3IJblrZNnX47es2ew3G60b5ofWJZTSUYh7+FKLvomUx6wqBXMHkolrHCCjOba7EvwmLZAUWHEx3hoLUt7mnIfoPZOE89C1LkVnm2LkppFJ1Hmpm8+pXXl0NRARwQXBdB3WdriRD/CCEKKpzdpOyY6sq0Yuj9ota9IcYonHmrbznlpmSVygGznIt5gvgN3aMcX4AEtg/DbSHTd0LULnk09KRMQB54HFwTQ1X1nSxZIlvF12umTWwB9ps1puaaS0FJR7lTZ1EYZSJRD9TSVpb3tfNJudZnBOprOL7W3DDotEF5CLIGj5XlprygzApHrs6pjeyaLRdlqzZK+gtgeGbiHC/loGLq0WpStXlKPnTrz7fZWtN5Cv+J2u0WZWZgx96ITPyd0b646bKnFY0KYFuEQruQx1MzvY6m7JwHZZV20sWO/zATZf/33P/+APxbkITyWxRCyjESVn1LnBf3zf/+GPxXEs9bdc4aQJb9xSBKdenNbUyrCg2iAJ96jaqiP8mPbYCA6KaNkh/iybM3gFg2w3RoBMia/+LLUaJTFc/BItjNIiYQ7tyuNPselnSkhFNLudd7sijT6pODZM9Q7j3ZqCLuwe90p0yK5CHuDzwTdlCIr6sBrtUa6xKJRlCdSLnKRUj2ALNlUg8VjgQiSe6VE5hZlgpsS0Bo5k0yQlZlipkkTYBRlgoTmI5Pto4mjAEWZ4GxZyOTg7dTYlParChRlgnMZgeSUyGyPLiWgKJMca/YkcpwP6OD0QVEmgdUlLUktkvBQlCn2GZWSu+sB9d1GUZQpOsE2KDbmwfHhjSoDRZmmPZbSXRMoL0BAUZaGo3iPRR9seThKdZ97FGWZqBz+hHla5aIwEm3LIIPaUNc7DXOay0ZZYZD1RSPloyqpwLJuhXWgSo3Fo7J0FJXRYnZ6+ShSYlGU5aNqBD+KsnR68Grrxpa5lXWiqBwaCyzLR1FbHzwsy0dVos+X4fuR0kj3z6sP67qn14Aq3x061MtHVXUXumFLR1Wz/AD9sKWjqqxdm7FcHXdHI0ZpKmszqsW0kWdeeQse5/6Lxh/f5NCEmojUz+x234Bnibl/0Bo8Ctf+whuZWv6pLMlHdUeC/qO/w5Ps2TyY/g3+uF19DD5jFo6ypFiFbQt77vR1eIojm5dPktxu7x7AB81CWW1X3adl2515C9/3ReoSvw73GIaqZVnrqnRf/QN8rRDCA3z1QtFpWeNZ6cyk5BgDdxqGomSC+tqjub+Hr5QAbjUMRQmxtdUAPfMOfKMMcK9hKGo1UZf11v8LfKEUcLNhKGrmU9fwwx+lzEdR4GazUNVd9K4etaf7GL5PigDuNgtlfSbqWZajQqJcwN1GMVDWYKueXILvFNpfPw53mwTRjr1GXoJnqJTvFxHl4l1wt0monKUX1RF//hl8mQx374WbjUJl9XMts4ILiHL9FNxrFo7SvqI15Kn/Gr5KHEMluUNl55caDJLfwVcJszFWkiOlLWKrz6KUtUXCD8GNptFTqfbEVJ2oLu0h+Ep9AZtSUar07IkqPi6HkqJcmZk/oMXokU21bvWZpFn5NNxnGjqIcutXuqP9UE6Upi7KVhd+AbVUqvr8Ar5EEFMXZaqbvkIqVH0cuaPS0Ey7GD1GroXVOfD6cqI0dn/VZhxQdcelJ3dUXpvoRgcUxkWSVNb17m34AkHMPSq16IkfU1V3goE1+6u61j1ZKsoo+LHc/vopuM1I2ppM867mtJRUetYmL0p9pnlX4r97BD9ckC9V6qyoHkU9C7NcV/Aa25L+V1M96ScmWuyx0XvgcUrElRRlZLICu8fVwiKpwB55XjZDyzf7sNyhrIg9SQUJBZKudOP1nhgtIiSlKz6ObC7I3YfhTpPRwVNQeoBEdn+NjDYrj6ie7BQTlqz4SC/KbfgBuNVolE9c21Fy7WyBtPQXTbdG9qjNh91TbkW7ZExkz7cMDowkmarqkXZiXqIsC1X9mO7uOeFMV4otzJfLepXum/AT5TA1BZaKe6NUmuXI0ilUvdUIszJFV6kCVIrq80oxSZpZisdDqQJUSoZzwUW5/XxTjsozM4UO9rCEHlvfKybKyMiqyhy6CitJohfa8BSFkcxIf3H0x/1/zXemUxkqzJANrwfwFIK4rpsaRj9J9JDMZ/Wg9c39Dd9o3v66x1E13HJPuJx04EFyGLx6UNPC1blVsNyqfLoFojQ+WslCeYrs2vfzJj61p8d+2TuOpkTb+yv8ixBxlt13Y9mHzdxfYzTwsPNnWPRfS8ts3/3cef7P8FdB4rX4g1iUN80VZV+5I2+7Dd4HD5PBHXlLwv4Nn3uiM5HtFrpPfR3FrSm/1tCjMqajgSyXmffbHs39Eh/rbnmwY3uPG+a1y6JDcsELSVmOSzaS/JMl+bhxXrs0qhoZpjjnrU8lT8FcolOouf24eV67NOr63yWYH1rhDX4Ofy+Ps/S6j5votUvTdWfXquW5WXqeV4E+fV6UO1E20mtH0FGfYFAJybqtt28bfVSeGaiajVgpSe/Ot0dN319PjH34/ZtDqpiyl3LiNpzORHXjrXIJGpEpWRRnvNSk4P1CIt+f1zYbQ1vc2dTpalL2zmftH9kpwCemrisYc7GEvg6+9hw+C8+K5KBqdrs4KEpR9OjexAFFKYzuCi2KUhgnEcHXERSlOI7eeyyKUoaBzj4gFKUcIx1CminuXwYLEn0AknQ0qLFN8zl4MkQWHeqlU0Qoy6Jop/2Ejc1Nrh7dfLIoywvoKs8aSYGyvIT2lU6ZBijLy2hPrvWYkLAjRN3nUjpjTbba6CVrknWqo6OJEnT3UXggpDgDPUzN0MTZ29ox0uLQXFuRplw5/YUG3tlU7RBSHMXtnHY0oy2oHoyXavXZjdXJriXjTDxPYc0JHpcl48qWlZcHHpcl0ym/OFKQhvZVUoijakD4BkVZOmOpbjqlYUvdZK30fwVvt1bwrKyEsVyztdXk0OtuUKAcMPB9f+558BOQ0nGuxJ0Gq+QA6M5MWAcOb8aHPhRItbSnYt7ZINsW1pmIJcNvmjDBxxQGN/keoNsn4cNJRq/DVR6fgQ8jteBMbri+9ughQ1dxfwKfYLJqdiMlPXHdobegFSqE8+QpmaH/U/gUnQi3V2V0vMz63DzM6dUx4bVHK31EGyLD5Lcghx3BC/CPHLpsJ2DwFHwGUYNzdbQ3FzRth4Q5pAn9AerpL3x/Ne3C33JhjE5bVzAvGqkY+nyffcdtxDBeo8jyFg0RE3EegfwSYHGBmThvgABPXOP2aijtX4IIgUSjXsQwur8BIR7AGhGD6f4JpBgTYGqdyfQTskSXndkM3wFBbrdfRVGazeg03hBFaTqTo6sARWk8x7Gj6B8wn4MsGzx80iImca40JoI0Andnk2Ckshl038Sjsim0Xyl5UbZa/wc3Cv7gnyfAa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Rectángulo 7"/>
          <p:cNvSpPr/>
          <p:nvPr/>
        </p:nvSpPr>
        <p:spPr>
          <a:xfrm>
            <a:off x="738344" y="2381423"/>
            <a:ext cx="4941300" cy="1569660"/>
          </a:xfrm>
          <a:prstGeom prst="rect">
            <a:avLst/>
          </a:prstGeom>
        </p:spPr>
        <p:txBody>
          <a:bodyPr wrap="square">
            <a:spAutoFit/>
          </a:bodyPr>
          <a:lstStyle/>
          <a:p>
            <a:pPr algn="just" fontAlgn="base">
              <a:buFont typeface="Arial" charset="0"/>
              <a:buChar char="•"/>
            </a:pPr>
            <a:r>
              <a:rPr lang="en-US" sz="1200" dirty="0">
                <a:solidFill>
                  <a:srgbClr val="595959"/>
                </a:solidFill>
                <a:latin typeface="Avenir Book" charset="0"/>
              </a:rPr>
              <a:t>Mexico is among the world's </a:t>
            </a:r>
            <a:r>
              <a:rPr lang="en-US" sz="1200" b="1" dirty="0">
                <a:solidFill>
                  <a:srgbClr val="1F2F5B"/>
                </a:solidFill>
                <a:latin typeface="Avenir Book" charset="0"/>
              </a:rPr>
              <a:t>14 largest</a:t>
            </a:r>
            <a:r>
              <a:rPr lang="en-US" sz="1200" b="1" dirty="0">
                <a:solidFill>
                  <a:srgbClr val="548235"/>
                </a:solidFill>
                <a:latin typeface="Avenir Book" charset="0"/>
              </a:rPr>
              <a:t> </a:t>
            </a:r>
            <a:r>
              <a:rPr lang="en-US" sz="1200" dirty="0">
                <a:solidFill>
                  <a:srgbClr val="595959"/>
                </a:solidFill>
                <a:latin typeface="Avenir Book" charset="0"/>
              </a:rPr>
              <a:t>economies; 2nd in </a:t>
            </a:r>
            <a:r>
              <a:rPr lang="en-US" sz="1200" dirty="0">
                <a:solidFill>
                  <a:srgbClr val="595959"/>
                </a:solidFill>
                <a:latin typeface="Avenir Book" charset="0"/>
                <a:ea typeface="Avenir Book" charset="0"/>
                <a:cs typeface="Avenir Book" charset="0"/>
              </a:rPr>
              <a:t>Latin</a:t>
            </a:r>
            <a:r>
              <a:rPr lang="en-US" sz="1200" dirty="0">
                <a:solidFill>
                  <a:srgbClr val="595959"/>
                </a:solidFill>
                <a:latin typeface="Avenir Book" charset="0"/>
              </a:rPr>
              <a:t> America.</a:t>
            </a:r>
          </a:p>
          <a:p>
            <a:pPr algn="just" fontAlgn="base">
              <a:buFont typeface="Arial" charset="0"/>
              <a:buChar char="•"/>
            </a:pPr>
            <a:endParaRPr lang="en-US" sz="1200" dirty="0">
              <a:solidFill>
                <a:srgbClr val="000000"/>
              </a:solidFill>
              <a:latin typeface="Arial" charset="0"/>
            </a:endParaRPr>
          </a:p>
          <a:p>
            <a:pPr algn="just" fontAlgn="base">
              <a:buFont typeface="Arial" charset="0"/>
              <a:buChar char="•"/>
            </a:pPr>
            <a:r>
              <a:rPr lang="en-US" sz="1200" dirty="0">
                <a:solidFill>
                  <a:srgbClr val="595959"/>
                </a:solidFill>
                <a:latin typeface="Avenir Book" charset="0"/>
              </a:rPr>
              <a:t>Mexico is the </a:t>
            </a:r>
            <a:r>
              <a:rPr lang="en-US" sz="1200" b="1" dirty="0">
                <a:solidFill>
                  <a:srgbClr val="1F2F5B"/>
                </a:solidFill>
                <a:latin typeface="Avenir Book" charset="0"/>
              </a:rPr>
              <a:t>2nd inbound market for U.S.A</a:t>
            </a:r>
            <a:r>
              <a:rPr lang="en-US" sz="1200" dirty="0">
                <a:solidFill>
                  <a:srgbClr val="1F2F5B"/>
                </a:solidFill>
                <a:latin typeface="Avenir Book" charset="0"/>
              </a:rPr>
              <a:t>. with </a:t>
            </a:r>
            <a:r>
              <a:rPr lang="en-US" sz="1200" b="1" dirty="0">
                <a:solidFill>
                  <a:srgbClr val="1F2F5B"/>
                </a:solidFill>
                <a:latin typeface="Avenir Book" charset="0"/>
              </a:rPr>
              <a:t>12,534,501</a:t>
            </a:r>
            <a:r>
              <a:rPr lang="en-US" sz="1200" dirty="0">
                <a:solidFill>
                  <a:srgbClr val="FFC000"/>
                </a:solidFill>
                <a:latin typeface="Avenir Book" charset="0"/>
              </a:rPr>
              <a:t> </a:t>
            </a:r>
            <a:r>
              <a:rPr lang="en-US" sz="1200" dirty="0">
                <a:solidFill>
                  <a:srgbClr val="595959"/>
                </a:solidFill>
                <a:latin typeface="Avenir Book" charset="0"/>
              </a:rPr>
              <a:t>arrivals in 2022.</a:t>
            </a:r>
          </a:p>
          <a:p>
            <a:pPr algn="just" fontAlgn="base">
              <a:buFont typeface="Arial" charset="0"/>
              <a:buChar char="•"/>
            </a:pPr>
            <a:endParaRPr lang="en-US" sz="1200" dirty="0">
              <a:solidFill>
                <a:srgbClr val="000000"/>
              </a:solidFill>
              <a:latin typeface="Arial" charset="0"/>
            </a:endParaRPr>
          </a:p>
          <a:p>
            <a:pPr algn="just" fontAlgn="base">
              <a:buFont typeface="Arial" charset="0"/>
              <a:buChar char="•"/>
            </a:pPr>
            <a:r>
              <a:rPr lang="en-US" sz="1200" dirty="0">
                <a:solidFill>
                  <a:srgbClr val="526067"/>
                </a:solidFill>
                <a:latin typeface="Avenir Book" charset="0"/>
              </a:rPr>
              <a:t>Arizona is the</a:t>
            </a:r>
            <a:r>
              <a:rPr lang="en-US" sz="1200" dirty="0">
                <a:solidFill>
                  <a:srgbClr val="FFC000"/>
                </a:solidFill>
                <a:latin typeface="Avenir Book" charset="0"/>
              </a:rPr>
              <a:t> </a:t>
            </a:r>
            <a:r>
              <a:rPr lang="en-US" sz="1200" b="1" dirty="0">
                <a:solidFill>
                  <a:srgbClr val="1F2F5B"/>
                </a:solidFill>
                <a:latin typeface="Avenir Book" charset="0"/>
              </a:rPr>
              <a:t>9th  destination for Mexicans</a:t>
            </a:r>
            <a:r>
              <a:rPr lang="en-US" sz="1200" dirty="0">
                <a:solidFill>
                  <a:srgbClr val="1F2F5B"/>
                </a:solidFill>
                <a:latin typeface="Avenir Book" charset="0"/>
              </a:rPr>
              <a:t>, </a:t>
            </a:r>
            <a:r>
              <a:rPr lang="en-US" sz="1200" dirty="0">
                <a:solidFill>
                  <a:srgbClr val="526067"/>
                </a:solidFill>
                <a:latin typeface="Avenir Book" charset="0"/>
              </a:rPr>
              <a:t>and Phoenix is the</a:t>
            </a:r>
            <a:r>
              <a:rPr lang="en-US" sz="1200" dirty="0">
                <a:solidFill>
                  <a:srgbClr val="FFC000"/>
                </a:solidFill>
                <a:latin typeface="Avenir Book" charset="0"/>
              </a:rPr>
              <a:t> </a:t>
            </a:r>
            <a:r>
              <a:rPr lang="en-US" sz="1200" dirty="0">
                <a:solidFill>
                  <a:srgbClr val="1F2F5B"/>
                </a:solidFill>
                <a:latin typeface="Avenir Book" charset="0"/>
              </a:rPr>
              <a:t>14</a:t>
            </a:r>
            <a:r>
              <a:rPr lang="en-US" sz="1200" baseline="30000" dirty="0">
                <a:solidFill>
                  <a:srgbClr val="1F2F5B"/>
                </a:solidFill>
                <a:latin typeface="Avenir Book" charset="0"/>
              </a:rPr>
              <a:t>th</a:t>
            </a:r>
            <a:r>
              <a:rPr lang="en-US" sz="1200" dirty="0">
                <a:solidFill>
                  <a:srgbClr val="1F2F5B"/>
                </a:solidFill>
                <a:latin typeface="Avenir Book" charset="0"/>
              </a:rPr>
              <a:t> </a:t>
            </a:r>
            <a:r>
              <a:rPr lang="en-US" sz="1200" dirty="0">
                <a:solidFill>
                  <a:srgbClr val="526067"/>
                </a:solidFill>
                <a:latin typeface="Avenir Book" charset="0"/>
              </a:rPr>
              <a:t>top city.</a:t>
            </a:r>
            <a:endParaRPr lang="en-US" sz="1200" b="0" i="0" dirty="0">
              <a:solidFill>
                <a:srgbClr val="000000"/>
              </a:solidFill>
              <a:effectLst/>
              <a:latin typeface="Arial" charset="0"/>
            </a:endParaRPr>
          </a:p>
        </p:txBody>
      </p:sp>
      <p:sp>
        <p:nvSpPr>
          <p:cNvPr id="9" name="CuadroTexto 8"/>
          <p:cNvSpPr txBox="1"/>
          <p:nvPr/>
        </p:nvSpPr>
        <p:spPr>
          <a:xfrm>
            <a:off x="738344" y="1393694"/>
            <a:ext cx="4029758" cy="584775"/>
          </a:xfrm>
          <a:prstGeom prst="rect">
            <a:avLst/>
          </a:prstGeom>
          <a:noFill/>
        </p:spPr>
        <p:txBody>
          <a:bodyPr wrap="none" rtlCol="0">
            <a:spAutoFit/>
          </a:bodyPr>
          <a:lstStyle/>
          <a:p>
            <a:r>
              <a:rPr lang="es-ES_tradnl" sz="1600" dirty="0" err="1">
                <a:solidFill>
                  <a:srgbClr val="1F2F5B"/>
                </a:solidFill>
                <a:latin typeface="Avenir Next" charset="0"/>
                <a:ea typeface="Avenir Next" charset="0"/>
                <a:cs typeface="Avenir Next" charset="0"/>
              </a:rPr>
              <a:t>Official</a:t>
            </a:r>
            <a:r>
              <a:rPr lang="es-ES_tradnl" sz="1600" dirty="0">
                <a:solidFill>
                  <a:srgbClr val="1F2F5B"/>
                </a:solidFill>
                <a:latin typeface="Avenir Next" charset="0"/>
                <a:ea typeface="Avenir Next" charset="0"/>
                <a:cs typeface="Avenir Next" charset="0"/>
              </a:rPr>
              <a:t> </a:t>
            </a:r>
            <a:r>
              <a:rPr lang="es-ES_tradnl" sz="1600" dirty="0" err="1">
                <a:solidFill>
                  <a:srgbClr val="1F2F5B"/>
                </a:solidFill>
                <a:latin typeface="Avenir Next" charset="0"/>
                <a:ea typeface="Avenir Next" charset="0"/>
                <a:cs typeface="Avenir Next" charset="0"/>
              </a:rPr>
              <a:t>name</a:t>
            </a:r>
            <a:r>
              <a:rPr lang="es-ES_tradnl" sz="1600" dirty="0">
                <a:solidFill>
                  <a:srgbClr val="1F2F5B"/>
                </a:solidFill>
                <a:latin typeface="Avenir Next" charset="0"/>
                <a:ea typeface="Avenir Next" charset="0"/>
                <a:cs typeface="Avenir Next" charset="0"/>
              </a:rPr>
              <a:t>: </a:t>
            </a:r>
            <a:r>
              <a:rPr lang="es-ES_tradnl" sz="1600" dirty="0">
                <a:solidFill>
                  <a:srgbClr val="FFC000"/>
                </a:solidFill>
                <a:latin typeface="Avenir Next" charset="0"/>
                <a:ea typeface="Avenir Next" charset="0"/>
                <a:cs typeface="Avenir Next" charset="0"/>
              </a:rPr>
              <a:t>Estados Unidos Mexicanos</a:t>
            </a:r>
          </a:p>
          <a:p>
            <a:r>
              <a:rPr lang="es-ES_tradnl" sz="1600" dirty="0" err="1">
                <a:solidFill>
                  <a:srgbClr val="1F2F5B"/>
                </a:solidFill>
                <a:latin typeface="Avenir Next" charset="0"/>
                <a:ea typeface="Avenir Next" charset="0"/>
                <a:cs typeface="Avenir Next" charset="0"/>
              </a:rPr>
              <a:t>Population</a:t>
            </a:r>
            <a:r>
              <a:rPr lang="es-ES_tradnl" sz="1600" dirty="0">
                <a:solidFill>
                  <a:srgbClr val="1F2F5B"/>
                </a:solidFill>
                <a:latin typeface="Avenir Next" charset="0"/>
                <a:ea typeface="Avenir Next" charset="0"/>
                <a:cs typeface="Avenir Next" charset="0"/>
              </a:rPr>
              <a:t>: </a:t>
            </a:r>
            <a:r>
              <a:rPr lang="es-ES_tradnl" sz="1600" dirty="0">
                <a:solidFill>
                  <a:srgbClr val="FFC000"/>
                </a:solidFill>
                <a:latin typeface="Avenir Next" charset="0"/>
                <a:ea typeface="Avenir Next" charset="0"/>
                <a:cs typeface="Avenir Next" charset="0"/>
              </a:rPr>
              <a:t>132.9 </a:t>
            </a:r>
            <a:r>
              <a:rPr lang="es-ES_tradnl" sz="1600" dirty="0" err="1">
                <a:solidFill>
                  <a:srgbClr val="FFC000"/>
                </a:solidFill>
                <a:latin typeface="Avenir Next" charset="0"/>
                <a:ea typeface="Avenir Next" charset="0"/>
                <a:cs typeface="Avenir Next" charset="0"/>
              </a:rPr>
              <a:t>million</a:t>
            </a:r>
            <a:endParaRPr lang="es-ES_tradnl" sz="1600" dirty="0">
              <a:solidFill>
                <a:srgbClr val="FFC000"/>
              </a:solidFill>
              <a:latin typeface="Avenir Next" charset="0"/>
              <a:ea typeface="Avenir Next" charset="0"/>
              <a:cs typeface="Avenir Next" charset="0"/>
            </a:endParaRPr>
          </a:p>
        </p:txBody>
      </p:sp>
      <p:sp>
        <p:nvSpPr>
          <p:cNvPr id="11" name="Rectángulo 10"/>
          <p:cNvSpPr/>
          <p:nvPr/>
        </p:nvSpPr>
        <p:spPr>
          <a:xfrm>
            <a:off x="4450812" y="2387084"/>
            <a:ext cx="1886613" cy="369332"/>
          </a:xfrm>
          <a:prstGeom prst="rect">
            <a:avLst/>
          </a:prstGeom>
        </p:spPr>
        <p:txBody>
          <a:bodyPr wrap="square">
            <a:spAutoFit/>
          </a:bodyPr>
          <a:lstStyle/>
          <a:p>
            <a:r>
              <a:rPr lang="sk-SK" dirty="0">
                <a:solidFill>
                  <a:srgbClr val="FFC000"/>
                </a:solidFill>
                <a:latin typeface="Times" charset="0"/>
              </a:rPr>
              <a:t> </a:t>
            </a:r>
            <a:endParaRPr lang="es-ES_tradnl" dirty="0">
              <a:solidFill>
                <a:srgbClr val="FFC000"/>
              </a:solidFill>
            </a:endParaRPr>
          </a:p>
        </p:txBody>
      </p:sp>
      <p:sp>
        <p:nvSpPr>
          <p:cNvPr id="12" name="CuadroTexto 11"/>
          <p:cNvSpPr txBox="1"/>
          <p:nvPr/>
        </p:nvSpPr>
        <p:spPr>
          <a:xfrm>
            <a:off x="785387" y="3969964"/>
            <a:ext cx="3546164" cy="338554"/>
          </a:xfrm>
          <a:prstGeom prst="rect">
            <a:avLst/>
          </a:prstGeom>
          <a:noFill/>
        </p:spPr>
        <p:txBody>
          <a:bodyPr wrap="none" rtlCol="0">
            <a:spAutoFit/>
          </a:bodyPr>
          <a:lstStyle/>
          <a:p>
            <a:r>
              <a:rPr lang="es-ES_tradnl" sz="800" i="1" dirty="0" err="1">
                <a:solidFill>
                  <a:schemeClr val="bg1">
                    <a:lumMod val="50000"/>
                  </a:schemeClr>
                </a:solidFill>
              </a:rPr>
              <a:t>Sources</a:t>
            </a:r>
            <a:r>
              <a:rPr lang="es-ES_tradnl" sz="800" i="1" dirty="0">
                <a:solidFill>
                  <a:schemeClr val="bg1">
                    <a:lumMod val="50000"/>
                  </a:schemeClr>
                </a:solidFill>
              </a:rPr>
              <a:t>: </a:t>
            </a:r>
            <a:r>
              <a:rPr lang="es-ES_tradnl" sz="800" i="1" dirty="0" err="1">
                <a:solidFill>
                  <a:schemeClr val="bg1">
                    <a:lumMod val="50000"/>
                  </a:schemeClr>
                </a:solidFill>
              </a:rPr>
              <a:t>National</a:t>
            </a:r>
            <a:r>
              <a:rPr lang="es-ES_tradnl" sz="800" i="1" dirty="0">
                <a:solidFill>
                  <a:schemeClr val="bg1">
                    <a:lumMod val="50000"/>
                  </a:schemeClr>
                </a:solidFill>
              </a:rPr>
              <a:t> </a:t>
            </a:r>
            <a:r>
              <a:rPr lang="es-ES_tradnl" sz="800" i="1" dirty="0" err="1">
                <a:solidFill>
                  <a:schemeClr val="bg1">
                    <a:lumMod val="50000"/>
                  </a:schemeClr>
                </a:solidFill>
              </a:rPr>
              <a:t>Travel</a:t>
            </a:r>
            <a:r>
              <a:rPr lang="es-ES_tradnl" sz="800" i="1" dirty="0">
                <a:solidFill>
                  <a:schemeClr val="bg1">
                    <a:lumMod val="50000"/>
                  </a:schemeClr>
                </a:solidFill>
              </a:rPr>
              <a:t> and </a:t>
            </a:r>
            <a:r>
              <a:rPr lang="es-ES_tradnl" sz="800" i="1" dirty="0" err="1">
                <a:solidFill>
                  <a:schemeClr val="bg1">
                    <a:lumMod val="50000"/>
                  </a:schemeClr>
                </a:solidFill>
              </a:rPr>
              <a:t>Tourism</a:t>
            </a:r>
            <a:r>
              <a:rPr lang="es-ES_tradnl" sz="800" i="1" dirty="0">
                <a:solidFill>
                  <a:schemeClr val="bg1">
                    <a:lumMod val="50000"/>
                  </a:schemeClr>
                </a:solidFill>
              </a:rPr>
              <a:t> Office 2022, </a:t>
            </a:r>
            <a:r>
              <a:rPr lang="es-ES_tradnl" sz="800" i="1" dirty="0" err="1">
                <a:solidFill>
                  <a:schemeClr val="bg1">
                    <a:lumMod val="50000"/>
                  </a:schemeClr>
                </a:solidFill>
              </a:rPr>
              <a:t>Destination</a:t>
            </a:r>
            <a:r>
              <a:rPr lang="es-ES_tradnl" sz="800" i="1" dirty="0">
                <a:solidFill>
                  <a:schemeClr val="bg1">
                    <a:lumMod val="50000"/>
                  </a:schemeClr>
                </a:solidFill>
              </a:rPr>
              <a:t> </a:t>
            </a:r>
            <a:r>
              <a:rPr lang="es-ES_tradnl" sz="800" i="1" dirty="0" err="1">
                <a:solidFill>
                  <a:schemeClr val="bg1">
                    <a:lumMod val="50000"/>
                  </a:schemeClr>
                </a:solidFill>
              </a:rPr>
              <a:t>Insights</a:t>
            </a:r>
            <a:r>
              <a:rPr lang="es-ES_tradnl" sz="800" i="1" dirty="0">
                <a:solidFill>
                  <a:schemeClr val="bg1">
                    <a:lumMod val="50000"/>
                  </a:schemeClr>
                </a:solidFill>
              </a:rPr>
              <a:t> </a:t>
            </a:r>
            <a:r>
              <a:rPr lang="es-ES_tradnl" sz="800" i="1" dirty="0" err="1">
                <a:solidFill>
                  <a:schemeClr val="bg1">
                    <a:lumMod val="50000"/>
                  </a:schemeClr>
                </a:solidFill>
              </a:rPr>
              <a:t>by</a:t>
            </a:r>
            <a:r>
              <a:rPr lang="es-ES_tradnl" sz="800" i="1" dirty="0">
                <a:solidFill>
                  <a:schemeClr val="bg1">
                    <a:lumMod val="50000"/>
                  </a:schemeClr>
                </a:solidFill>
              </a:rPr>
              <a:t> Google</a:t>
            </a:r>
          </a:p>
          <a:p>
            <a:endParaRPr lang="es-ES_tradnl" sz="800" i="1" dirty="0"/>
          </a:p>
        </p:txBody>
      </p:sp>
      <p:sp>
        <p:nvSpPr>
          <p:cNvPr id="13" name="Rectángulo 12"/>
          <p:cNvSpPr/>
          <p:nvPr/>
        </p:nvSpPr>
        <p:spPr>
          <a:xfrm>
            <a:off x="4450813" y="2387084"/>
            <a:ext cx="242374" cy="369332"/>
          </a:xfrm>
          <a:prstGeom prst="rect">
            <a:avLst/>
          </a:prstGeom>
        </p:spPr>
        <p:txBody>
          <a:bodyPr wrap="none">
            <a:spAutoFit/>
          </a:bodyPr>
          <a:lstStyle/>
          <a:p>
            <a:r>
              <a:rPr lang="sk-SK" dirty="0">
                <a:solidFill>
                  <a:srgbClr val="000000"/>
                </a:solidFill>
                <a:latin typeface="Times" charset="0"/>
              </a:rPr>
              <a:t> </a:t>
            </a:r>
            <a:endParaRPr lang="es-ES_tradnl" dirty="0"/>
          </a:p>
        </p:txBody>
      </p:sp>
      <p:sp>
        <p:nvSpPr>
          <p:cNvPr id="14" name="Rectángulo 13"/>
          <p:cNvSpPr/>
          <p:nvPr/>
        </p:nvSpPr>
        <p:spPr>
          <a:xfrm>
            <a:off x="4453217" y="2387084"/>
            <a:ext cx="237566" cy="369332"/>
          </a:xfrm>
          <a:prstGeom prst="rect">
            <a:avLst/>
          </a:prstGeom>
        </p:spPr>
        <p:txBody>
          <a:bodyPr wrap="none">
            <a:spAutoFit/>
          </a:bodyPr>
          <a:lstStyle/>
          <a:p>
            <a:r>
              <a:rPr lang="es-ES_tradnl" dirty="0"/>
              <a:t> </a:t>
            </a:r>
          </a:p>
        </p:txBody>
      </p:sp>
      <p:sp>
        <p:nvSpPr>
          <p:cNvPr id="23" name="Title 1">
            <a:extLst>
              <a:ext uri="{FF2B5EF4-FFF2-40B4-BE49-F238E27FC236}">
                <a16:creationId xmlns:a16="http://schemas.microsoft.com/office/drawing/2014/main" id="{5E4DDF69-02D4-3FFF-F087-792141BD8ADE}"/>
              </a:ext>
            </a:extLst>
          </p:cNvPr>
          <p:cNvSpPr txBox="1">
            <a:spLocks/>
          </p:cNvSpPr>
          <p:nvPr/>
        </p:nvSpPr>
        <p:spPr>
          <a:xfrm>
            <a:off x="6095606" y="2007246"/>
            <a:ext cx="297300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b="1" dirty="0">
                <a:solidFill>
                  <a:srgbClr val="1E2B52"/>
                </a:solidFill>
                <a:latin typeface="Avenir Heavy" charset="0"/>
                <a:ea typeface="Avenir Heavy" charset="0"/>
                <a:cs typeface="Avenir Heavy" charset="0"/>
              </a:rPr>
              <a:t>80 million</a:t>
            </a:r>
          </a:p>
          <a:p>
            <a:pPr algn="ctr"/>
            <a:r>
              <a:rPr lang="en-US" sz="1050" dirty="0">
                <a:solidFill>
                  <a:srgbClr val="1E2B52"/>
                </a:solidFill>
                <a:latin typeface="Avenir Book" charset="0"/>
                <a:ea typeface="Avenir Book" charset="0"/>
                <a:cs typeface="Avenir Book" charset="0"/>
              </a:rPr>
              <a:t>Labor force</a:t>
            </a:r>
          </a:p>
          <a:p>
            <a:endParaRPr lang="en-US" sz="1050" dirty="0">
              <a:solidFill>
                <a:srgbClr val="1E2B52"/>
              </a:solidFill>
              <a:latin typeface="Avenir Black"/>
            </a:endParaRPr>
          </a:p>
        </p:txBody>
      </p:sp>
      <p:sp>
        <p:nvSpPr>
          <p:cNvPr id="24" name="Title 1">
            <a:extLst>
              <a:ext uri="{FF2B5EF4-FFF2-40B4-BE49-F238E27FC236}">
                <a16:creationId xmlns:a16="http://schemas.microsoft.com/office/drawing/2014/main" id="{5E4DDF69-02D4-3FFF-F087-792141BD8ADE}"/>
              </a:ext>
            </a:extLst>
          </p:cNvPr>
          <p:cNvSpPr txBox="1">
            <a:spLocks/>
          </p:cNvSpPr>
          <p:nvPr/>
        </p:nvSpPr>
        <p:spPr>
          <a:xfrm>
            <a:off x="5237009" y="2850503"/>
            <a:ext cx="297300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b="1" dirty="0">
                <a:solidFill>
                  <a:srgbClr val="1E2B52"/>
                </a:solidFill>
                <a:latin typeface="Avenir Heavy" charset="0"/>
                <a:ea typeface="Avenir Heavy" charset="0"/>
                <a:cs typeface="Avenir Heavy" charset="0"/>
              </a:rPr>
              <a:t>29 Average age</a:t>
            </a:r>
          </a:p>
          <a:p>
            <a:pPr algn="ctr"/>
            <a:r>
              <a:rPr lang="en-US" sz="1050" dirty="0">
                <a:solidFill>
                  <a:srgbClr val="1E2B52"/>
                </a:solidFill>
                <a:latin typeface="Avenir Book" charset="0"/>
                <a:ea typeface="Avenir Book" charset="0"/>
                <a:cs typeface="Avenir Book" charset="0"/>
              </a:rPr>
              <a:t>52% Female</a:t>
            </a:r>
          </a:p>
          <a:p>
            <a:pPr algn="ctr"/>
            <a:r>
              <a:rPr lang="en-US" sz="1050" dirty="0">
                <a:solidFill>
                  <a:srgbClr val="1E2B52"/>
                </a:solidFill>
                <a:latin typeface="Avenir Book" charset="0"/>
                <a:ea typeface="Avenir Book" charset="0"/>
                <a:cs typeface="Avenir Book" charset="0"/>
              </a:rPr>
              <a:t>48% Male</a:t>
            </a:r>
          </a:p>
          <a:p>
            <a:endParaRPr lang="en-US" sz="1050" dirty="0">
              <a:solidFill>
                <a:srgbClr val="1E2B52"/>
              </a:solidFill>
              <a:latin typeface="Avenir Black"/>
            </a:endParaRPr>
          </a:p>
        </p:txBody>
      </p:sp>
      <p:sp>
        <p:nvSpPr>
          <p:cNvPr id="25" name="Title 1">
            <a:extLst>
              <a:ext uri="{FF2B5EF4-FFF2-40B4-BE49-F238E27FC236}">
                <a16:creationId xmlns:a16="http://schemas.microsoft.com/office/drawing/2014/main" id="{5E4DDF69-02D4-3FFF-F087-792141BD8ADE}"/>
              </a:ext>
            </a:extLst>
          </p:cNvPr>
          <p:cNvSpPr txBox="1">
            <a:spLocks/>
          </p:cNvSpPr>
          <p:nvPr/>
        </p:nvSpPr>
        <p:spPr>
          <a:xfrm>
            <a:off x="6977007" y="2791175"/>
            <a:ext cx="297300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b="1" dirty="0">
                <a:solidFill>
                  <a:srgbClr val="1E2B52"/>
                </a:solidFill>
                <a:latin typeface="Avenir Heavy" charset="0"/>
                <a:ea typeface="Avenir Heavy" charset="0"/>
                <a:cs typeface="Avenir Heavy" charset="0"/>
              </a:rPr>
              <a:t>2.8%</a:t>
            </a:r>
          </a:p>
          <a:p>
            <a:pPr algn="ctr"/>
            <a:r>
              <a:rPr lang="en-US" sz="1050" dirty="0">
                <a:solidFill>
                  <a:srgbClr val="1E2B52"/>
                </a:solidFill>
                <a:latin typeface="Avenir Book" charset="0"/>
                <a:ea typeface="Avenir Book" charset="0"/>
                <a:cs typeface="Avenir Book" charset="0"/>
              </a:rPr>
              <a:t>Unemployment</a:t>
            </a:r>
          </a:p>
          <a:p>
            <a:endParaRPr lang="en-US" sz="1050" dirty="0">
              <a:solidFill>
                <a:srgbClr val="1E2B52"/>
              </a:solidFill>
              <a:latin typeface="Avenir Black"/>
            </a:endParaRPr>
          </a:p>
        </p:txBody>
      </p:sp>
      <p:sp>
        <p:nvSpPr>
          <p:cNvPr id="26" name="Title 1">
            <a:extLst>
              <a:ext uri="{FF2B5EF4-FFF2-40B4-BE49-F238E27FC236}">
                <a16:creationId xmlns:a16="http://schemas.microsoft.com/office/drawing/2014/main" id="{5E4DDF69-02D4-3FFF-F087-792141BD8ADE}"/>
              </a:ext>
            </a:extLst>
          </p:cNvPr>
          <p:cNvSpPr txBox="1">
            <a:spLocks/>
          </p:cNvSpPr>
          <p:nvPr/>
        </p:nvSpPr>
        <p:spPr>
          <a:xfrm>
            <a:off x="6248503" y="3800040"/>
            <a:ext cx="297300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b="1" dirty="0">
                <a:solidFill>
                  <a:srgbClr val="1E2B52"/>
                </a:solidFill>
                <a:latin typeface="Avenir Heavy"/>
                <a:ea typeface="Avenir Heavy" charset="0"/>
                <a:cs typeface="Avenir Heavy" charset="0"/>
              </a:rPr>
              <a:t>7.82%</a:t>
            </a:r>
          </a:p>
          <a:p>
            <a:pPr algn="ctr"/>
            <a:r>
              <a:rPr lang="en-US" sz="1050" dirty="0">
                <a:solidFill>
                  <a:srgbClr val="1E2B52"/>
                </a:solidFill>
                <a:latin typeface="Avenir Book" charset="0"/>
                <a:ea typeface="Avenir Book" charset="0"/>
                <a:cs typeface="Avenir Book" charset="0"/>
              </a:rPr>
              <a:t>2022 Inflation rate</a:t>
            </a:r>
          </a:p>
          <a:p>
            <a:endParaRPr lang="en-US" sz="1050" dirty="0">
              <a:solidFill>
                <a:srgbClr val="1E2B52"/>
              </a:solidFill>
              <a:latin typeface="Avenir Black"/>
            </a:endParaRPr>
          </a:p>
        </p:txBody>
      </p:sp>
      <p:pic>
        <p:nvPicPr>
          <p:cNvPr id="28" name="Imagen 27"/>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84107" y="557031"/>
            <a:ext cx="396000" cy="396000"/>
          </a:xfrm>
          <a:prstGeom prst="rect">
            <a:avLst/>
          </a:prstGeom>
        </p:spPr>
      </p:pic>
      <p:pic>
        <p:nvPicPr>
          <p:cNvPr id="30" name="Imagen 29"/>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71352" y="1670551"/>
            <a:ext cx="397632" cy="397632"/>
          </a:xfrm>
          <a:prstGeom prst="rect">
            <a:avLst/>
          </a:prstGeom>
        </p:spPr>
      </p:pic>
      <p:pic>
        <p:nvPicPr>
          <p:cNvPr id="32" name="Imagen 31"/>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5510" y="2444141"/>
            <a:ext cx="396000" cy="396000"/>
          </a:xfrm>
          <a:prstGeom prst="rect">
            <a:avLst/>
          </a:prstGeom>
        </p:spPr>
      </p:pic>
      <p:pic>
        <p:nvPicPr>
          <p:cNvPr id="33" name="Imagen 32"/>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265508" y="2414477"/>
            <a:ext cx="396000" cy="396000"/>
          </a:xfrm>
          <a:prstGeom prst="rect">
            <a:avLst/>
          </a:prstGeom>
        </p:spPr>
      </p:pic>
      <p:pic>
        <p:nvPicPr>
          <p:cNvPr id="34" name="Imagen 33"/>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22549" y="3485449"/>
            <a:ext cx="396000" cy="396000"/>
          </a:xfrm>
          <a:prstGeom prst="rect">
            <a:avLst/>
          </a:prstGeom>
        </p:spPr>
      </p:pic>
    </p:spTree>
    <p:extLst>
      <p:ext uri="{BB962C8B-B14F-4D97-AF65-F5344CB8AC3E}">
        <p14:creationId xmlns:p14="http://schemas.microsoft.com/office/powerpoint/2010/main" val="6753610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8">
            <a:extLst>
              <a:ext uri="{FF2B5EF4-FFF2-40B4-BE49-F238E27FC236}">
                <a16:creationId xmlns:a16="http://schemas.microsoft.com/office/drawing/2014/main" id="{C0F01E7A-C63D-226F-3A4E-8052A9205975}"/>
              </a:ext>
            </a:extLst>
          </p:cNvPr>
          <p:cNvSpPr txBox="1"/>
          <p:nvPr/>
        </p:nvSpPr>
        <p:spPr>
          <a:xfrm>
            <a:off x="6518489" y="2499324"/>
            <a:ext cx="1003944" cy="276999"/>
          </a:xfrm>
          <a:prstGeom prst="rect">
            <a:avLst/>
          </a:prstGeom>
          <a:noFill/>
        </p:spPr>
        <p:txBody>
          <a:bodyPr wrap="square" lIns="68580" tIns="34290" rIns="68580" bIns="34290" rtlCol="0" anchor="t">
            <a:spAutoFit/>
          </a:bodyPr>
          <a:lstStyle/>
          <a:p>
            <a:r>
              <a:rPr lang="en-US" sz="1350" b="1" dirty="0">
                <a:solidFill>
                  <a:schemeClr val="bg1"/>
                </a:solidFill>
                <a:latin typeface="Avenir Black" panose="02000503020000020003" pitchFamily="2" charset="0"/>
              </a:rPr>
              <a:t>45.5 %</a:t>
            </a:r>
          </a:p>
        </p:txBody>
      </p:sp>
      <p:sp>
        <p:nvSpPr>
          <p:cNvPr id="20" name="Rectángulo 19">
            <a:extLst>
              <a:ext uri="{FF2B5EF4-FFF2-40B4-BE49-F238E27FC236}">
                <a16:creationId xmlns:a16="http://schemas.microsoft.com/office/drawing/2014/main" id="{7ED3EADB-79CE-8F2F-A4A6-4B9BBCDFA147}"/>
              </a:ext>
            </a:extLst>
          </p:cNvPr>
          <p:cNvSpPr/>
          <p:nvPr/>
        </p:nvSpPr>
        <p:spPr>
          <a:xfrm>
            <a:off x="810772" y="347410"/>
            <a:ext cx="3100977" cy="646331"/>
          </a:xfrm>
          <a:prstGeom prst="rect">
            <a:avLst/>
          </a:prstGeom>
        </p:spPr>
        <p:txBody>
          <a:bodyPr wrap="none">
            <a:spAutoFit/>
          </a:bodyPr>
          <a:lstStyle/>
          <a:p>
            <a:r>
              <a:rPr lang="en-US" sz="3600" dirty="0">
                <a:solidFill>
                  <a:schemeClr val="accent4">
                    <a:lumMod val="75000"/>
                  </a:schemeClr>
                </a:solidFill>
                <a:latin typeface="Avenir Light" panose="020B0402020203020204" pitchFamily="34" charset="77"/>
              </a:rPr>
              <a:t>Flights to PHX</a:t>
            </a:r>
          </a:p>
        </p:txBody>
      </p:sp>
      <p:grpSp>
        <p:nvGrpSpPr>
          <p:cNvPr id="13"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4" name="Rectángulo 13">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5" name="Rectángulo 14">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1" name="Imagen 20">
            <a:extLst>
              <a:ext uri="{FF2B5EF4-FFF2-40B4-BE49-F238E27FC236}">
                <a16:creationId xmlns:a16="http://schemas.microsoft.com/office/drawing/2014/main" id="{1A4DADDF-DCB5-C89F-DCEF-47CE4AEBD749}"/>
              </a:ext>
            </a:extLst>
          </p:cNvPr>
          <p:cNvPicPr>
            <a:picLocks noChangeAspect="1"/>
          </p:cNvPicPr>
          <p:nvPr/>
        </p:nvPicPr>
        <p:blipFill>
          <a:blip r:embed="rId2"/>
          <a:stretch>
            <a:fillRect/>
          </a:stretch>
        </p:blipFill>
        <p:spPr>
          <a:xfrm>
            <a:off x="7461668" y="4583969"/>
            <a:ext cx="1587222" cy="382777"/>
          </a:xfrm>
          <a:prstGeom prst="rect">
            <a:avLst/>
          </a:prstGeom>
        </p:spPr>
      </p:pic>
      <p:sp>
        <p:nvSpPr>
          <p:cNvPr id="2" name="Rectángulo 1"/>
          <p:cNvSpPr/>
          <p:nvPr/>
        </p:nvSpPr>
        <p:spPr>
          <a:xfrm>
            <a:off x="859790" y="1412161"/>
            <a:ext cx="7958285" cy="2523768"/>
          </a:xfrm>
          <a:prstGeom prst="rect">
            <a:avLst/>
          </a:prstGeom>
        </p:spPr>
        <p:txBody>
          <a:bodyPr wrap="square" lIns="91440" tIns="45720" rIns="91440" bIns="45720" anchor="t">
            <a:spAutoFit/>
          </a:bodyPr>
          <a:lstStyle/>
          <a:p>
            <a:r>
              <a:rPr lang="es-ES_tradnl" sz="1600" dirty="0" err="1"/>
              <a:t>Cities</a:t>
            </a:r>
            <a:r>
              <a:rPr lang="es-ES_tradnl" sz="1600" dirty="0"/>
              <a:t> </a:t>
            </a:r>
            <a:r>
              <a:rPr lang="es-ES_tradnl" sz="1600" dirty="0" err="1"/>
              <a:t>with</a:t>
            </a:r>
            <a:r>
              <a:rPr lang="es-ES_tradnl" sz="1600" dirty="0"/>
              <a:t> non-stop </a:t>
            </a:r>
            <a:r>
              <a:rPr lang="es-ES_tradnl" sz="1600" dirty="0" err="1"/>
              <a:t>service</a:t>
            </a:r>
            <a:r>
              <a:rPr lang="es-ES_tradnl" sz="1600" dirty="0"/>
              <a:t> to PHX:</a:t>
            </a:r>
          </a:p>
          <a:p>
            <a:endParaRPr lang="es-ES_tradnl" sz="1600" dirty="0"/>
          </a:p>
          <a:p>
            <a:r>
              <a:rPr lang="es-ES_tradnl" sz="1600" dirty="0">
                <a:solidFill>
                  <a:srgbClr val="FFC000"/>
                </a:solidFill>
              </a:rPr>
              <a:t>•</a:t>
            </a:r>
            <a:r>
              <a:rPr lang="es-ES_tradnl" sz="1600" dirty="0"/>
              <a:t> MEX: American Airlines (1 </a:t>
            </a:r>
            <a:r>
              <a:rPr lang="es-ES_tradnl" sz="1600" dirty="0" err="1"/>
              <a:t>Daily</a:t>
            </a:r>
            <a:r>
              <a:rPr lang="es-ES_tradnl" sz="1600" dirty="0"/>
              <a:t>)                                     </a:t>
            </a:r>
            <a:endParaRPr lang="es-ES_tradnl" sz="1600" dirty="0">
              <a:cs typeface="Calibri"/>
            </a:endParaRPr>
          </a:p>
          <a:p>
            <a:r>
              <a:rPr lang="es-ES_tradnl" sz="1600" dirty="0">
                <a:solidFill>
                  <a:srgbClr val="FFC000"/>
                </a:solidFill>
              </a:rPr>
              <a:t>•</a:t>
            </a:r>
            <a:r>
              <a:rPr lang="es-ES_tradnl" sz="1600" dirty="0"/>
              <a:t> GDL: American Airlines &amp; Volaris (1 </a:t>
            </a:r>
            <a:r>
              <a:rPr lang="es-ES_tradnl" sz="1600" dirty="0" err="1"/>
              <a:t>Daily</a:t>
            </a:r>
            <a:r>
              <a:rPr lang="es-ES_tradnl" sz="1600" dirty="0"/>
              <a:t>/</a:t>
            </a:r>
            <a:r>
              <a:rPr lang="es-ES_tradnl" sz="1600" dirty="0" err="1"/>
              <a:t>ea</a:t>
            </a:r>
            <a:r>
              <a:rPr lang="es-ES_tradnl" sz="1600" dirty="0"/>
              <a:t>)</a:t>
            </a:r>
            <a:endParaRPr lang="es-ES_tradnl" sz="1600" dirty="0">
              <a:cs typeface="Calibri"/>
            </a:endParaRPr>
          </a:p>
          <a:p>
            <a:r>
              <a:rPr lang="es-ES_tradnl" sz="1600" dirty="0">
                <a:solidFill>
                  <a:srgbClr val="FFC000"/>
                </a:solidFill>
              </a:rPr>
              <a:t>•</a:t>
            </a:r>
            <a:r>
              <a:rPr lang="es-ES_tradnl" sz="1600" dirty="0"/>
              <a:t> MTY: American Airlines (1 </a:t>
            </a:r>
            <a:r>
              <a:rPr lang="es-ES_tradnl" sz="1600" dirty="0" err="1"/>
              <a:t>Daily</a:t>
            </a:r>
            <a:r>
              <a:rPr lang="es-ES_tradnl" sz="1600" dirty="0"/>
              <a:t>)</a:t>
            </a:r>
            <a:endParaRPr lang="es-ES_tradnl" sz="1600" dirty="0">
              <a:cs typeface="Calibri"/>
            </a:endParaRPr>
          </a:p>
          <a:p>
            <a:r>
              <a:rPr lang="es-ES_tradnl" sz="1600" dirty="0">
                <a:solidFill>
                  <a:srgbClr val="FFC000"/>
                </a:solidFill>
              </a:rPr>
              <a:t>•</a:t>
            </a:r>
            <a:r>
              <a:rPr lang="es-ES_tradnl" sz="1600" dirty="0"/>
              <a:t> CUL: Volaris (1 </a:t>
            </a:r>
            <a:r>
              <a:rPr lang="es-ES_tradnl" sz="1600" dirty="0" err="1"/>
              <a:t>Weekly</a:t>
            </a:r>
            <a:r>
              <a:rPr lang="es-ES_tradnl" sz="1600" dirty="0"/>
              <a:t>)</a:t>
            </a:r>
          </a:p>
          <a:p>
            <a:r>
              <a:rPr lang="es-ES_tradnl" sz="1600" dirty="0">
                <a:solidFill>
                  <a:srgbClr val="FFC000"/>
                </a:solidFill>
              </a:rPr>
              <a:t>•</a:t>
            </a:r>
            <a:r>
              <a:rPr lang="es-ES_tradnl" sz="1600" dirty="0"/>
              <a:t> HMO: American Airlines (1 </a:t>
            </a:r>
            <a:r>
              <a:rPr lang="es-ES_tradnl" sz="1600" dirty="0" err="1"/>
              <a:t>Weekly</a:t>
            </a:r>
            <a:r>
              <a:rPr lang="es-ES_tradnl" sz="1600" dirty="0"/>
              <a:t>)</a:t>
            </a:r>
            <a:endParaRPr lang="es-ES_tradnl" sz="1600" dirty="0">
              <a:cs typeface="Calibri"/>
            </a:endParaRPr>
          </a:p>
          <a:p>
            <a:r>
              <a:rPr lang="es-ES_tradnl" sz="1600" dirty="0">
                <a:solidFill>
                  <a:srgbClr val="FFC000"/>
                </a:solidFill>
              </a:rPr>
              <a:t>•</a:t>
            </a:r>
            <a:r>
              <a:rPr lang="es-ES_tradnl" sz="1600" dirty="0"/>
              <a:t> LTO: American Airlines (1 </a:t>
            </a:r>
            <a:r>
              <a:rPr lang="es-ES_tradnl" sz="1600" dirty="0" err="1"/>
              <a:t>Weekly</a:t>
            </a:r>
            <a:r>
              <a:rPr lang="es-ES_tradnl" sz="1600" dirty="0"/>
              <a:t>)</a:t>
            </a:r>
            <a:endParaRPr lang="es-ES_tradnl" sz="1600" dirty="0">
              <a:cs typeface="Calibri"/>
            </a:endParaRPr>
          </a:p>
          <a:p>
            <a:endParaRPr lang="es-ES_tradnl" sz="1600" dirty="0"/>
          </a:p>
          <a:p>
            <a:endParaRPr lang="es-ES_tradnl" sz="1400" dirty="0"/>
          </a:p>
        </p:txBody>
      </p:sp>
      <p:sp>
        <p:nvSpPr>
          <p:cNvPr id="3" name="CuadroTexto 2"/>
          <p:cNvSpPr txBox="1"/>
          <p:nvPr/>
        </p:nvSpPr>
        <p:spPr>
          <a:xfrm>
            <a:off x="4979406" y="1856856"/>
            <a:ext cx="3830488" cy="1600438"/>
          </a:xfrm>
          <a:prstGeom prst="rect">
            <a:avLst/>
          </a:prstGeom>
          <a:noFill/>
        </p:spPr>
        <p:txBody>
          <a:bodyPr wrap="square" lIns="91440" tIns="45720" rIns="91440" bIns="45720" rtlCol="0" anchor="t">
            <a:spAutoFit/>
          </a:bodyPr>
          <a:lstStyle/>
          <a:p>
            <a:r>
              <a:rPr lang="es-ES_tradnl" sz="1600" dirty="0">
                <a:solidFill>
                  <a:srgbClr val="FFC000"/>
                </a:solidFill>
              </a:rPr>
              <a:t>•</a:t>
            </a:r>
            <a:r>
              <a:rPr lang="es-ES_tradnl" sz="1600" dirty="0"/>
              <a:t> CUN: American Airlines (1 </a:t>
            </a:r>
            <a:r>
              <a:rPr lang="es-ES_tradnl" sz="1600" dirty="0" err="1"/>
              <a:t>Daily</a:t>
            </a:r>
            <a:r>
              <a:rPr lang="es-ES_tradnl" sz="1600" dirty="0"/>
              <a:t>)</a:t>
            </a:r>
          </a:p>
          <a:p>
            <a:r>
              <a:rPr lang="es-ES_tradnl" sz="1600" dirty="0">
                <a:solidFill>
                  <a:srgbClr val="FFC000"/>
                </a:solidFill>
              </a:rPr>
              <a:t>•</a:t>
            </a:r>
            <a:r>
              <a:rPr lang="es-ES_tradnl" sz="1600" dirty="0"/>
              <a:t> MZT: American Airlines (1 </a:t>
            </a:r>
            <a:r>
              <a:rPr lang="es-ES_tradnl" sz="1600" dirty="0" err="1"/>
              <a:t>Daily</a:t>
            </a:r>
            <a:r>
              <a:rPr lang="es-ES_tradnl" sz="1600" dirty="0"/>
              <a:t>)</a:t>
            </a:r>
            <a:endParaRPr lang="es-ES_tradnl" sz="1600" dirty="0">
              <a:cs typeface="Calibri"/>
            </a:endParaRPr>
          </a:p>
          <a:p>
            <a:r>
              <a:rPr lang="es-ES_tradnl" sz="1600" dirty="0">
                <a:solidFill>
                  <a:srgbClr val="FFC000"/>
                </a:solidFill>
              </a:rPr>
              <a:t>•</a:t>
            </a:r>
            <a:r>
              <a:rPr lang="es-ES_tradnl" sz="1600" dirty="0"/>
              <a:t> PVR: American Airlines (1 / 2 </a:t>
            </a:r>
            <a:r>
              <a:rPr lang="es-ES_tradnl" sz="1600" dirty="0" err="1"/>
              <a:t>Daily</a:t>
            </a:r>
            <a:r>
              <a:rPr lang="es-ES_tradnl" sz="1600" dirty="0"/>
              <a:t>)</a:t>
            </a:r>
            <a:endParaRPr lang="es-ES_tradnl" sz="1600" dirty="0">
              <a:cs typeface="Calibri"/>
            </a:endParaRPr>
          </a:p>
          <a:p>
            <a:r>
              <a:rPr lang="es-ES_tradnl" sz="1600" dirty="0">
                <a:solidFill>
                  <a:srgbClr val="FFC000"/>
                </a:solidFill>
              </a:rPr>
              <a:t>•</a:t>
            </a:r>
            <a:r>
              <a:rPr lang="es-ES_tradnl" sz="1600" dirty="0"/>
              <a:t> ZIH: American Airlines (1 </a:t>
            </a:r>
            <a:r>
              <a:rPr lang="es-ES_tradnl" sz="1600" dirty="0" err="1"/>
              <a:t>Weekly</a:t>
            </a:r>
            <a:r>
              <a:rPr lang="es-ES_tradnl" sz="1600" dirty="0"/>
              <a:t>)</a:t>
            </a:r>
            <a:endParaRPr lang="es-ES_tradnl" sz="1600" dirty="0">
              <a:cs typeface="Calibri"/>
            </a:endParaRPr>
          </a:p>
          <a:p>
            <a:r>
              <a:rPr lang="es-ES_tradnl" sz="1600" dirty="0">
                <a:solidFill>
                  <a:srgbClr val="FFC000"/>
                </a:solidFill>
              </a:rPr>
              <a:t>•</a:t>
            </a:r>
            <a:r>
              <a:rPr lang="es-ES_tradnl" sz="1600" dirty="0"/>
              <a:t> SJD: American Airlines (1 / 2 </a:t>
            </a:r>
            <a:r>
              <a:rPr lang="es-ES_tradnl" sz="1600" dirty="0" err="1"/>
              <a:t>Daily</a:t>
            </a:r>
            <a:r>
              <a:rPr lang="es-ES_tradnl" sz="1600" dirty="0"/>
              <a:t>)</a:t>
            </a:r>
            <a:endParaRPr lang="es-ES_tradnl" sz="1600" dirty="0">
              <a:cs typeface="Calibri"/>
            </a:endParaRPr>
          </a:p>
          <a:p>
            <a:endParaRPr lang="es-ES_tradnl" dirty="0"/>
          </a:p>
        </p:txBody>
      </p:sp>
    </p:spTree>
    <p:extLst>
      <p:ext uri="{BB962C8B-B14F-4D97-AF65-F5344CB8AC3E}">
        <p14:creationId xmlns:p14="http://schemas.microsoft.com/office/powerpoint/2010/main" val="72803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86F3BF7-3C97-D54C-A4A3-13354659E0CF}"/>
              </a:ext>
            </a:extLst>
          </p:cNvPr>
          <p:cNvPicPr>
            <a:picLocks noChangeAspect="1"/>
          </p:cNvPicPr>
          <p:nvPr/>
        </p:nvPicPr>
        <p:blipFill>
          <a:blip r:embed="rId3"/>
          <a:stretch>
            <a:fillRect/>
          </a:stretch>
        </p:blipFill>
        <p:spPr>
          <a:xfrm>
            <a:off x="1397953" y="620183"/>
            <a:ext cx="1781317" cy="1781316"/>
          </a:xfrm>
          <a:prstGeom prst="rect">
            <a:avLst/>
          </a:prstGeom>
        </p:spPr>
      </p:pic>
      <p:pic>
        <p:nvPicPr>
          <p:cNvPr id="9" name="Imagen 8">
            <a:extLst>
              <a:ext uri="{FF2B5EF4-FFF2-40B4-BE49-F238E27FC236}">
                <a16:creationId xmlns:a16="http://schemas.microsoft.com/office/drawing/2014/main" id="{DF0E1618-CE8C-934E-B50F-F6F54E1E1318}"/>
              </a:ext>
            </a:extLst>
          </p:cNvPr>
          <p:cNvPicPr>
            <a:picLocks noChangeAspect="1"/>
          </p:cNvPicPr>
          <p:nvPr/>
        </p:nvPicPr>
        <p:blipFill>
          <a:blip r:embed="rId4">
            <a:duotone>
              <a:prstClr val="black"/>
              <a:schemeClr val="accent4">
                <a:tint val="45000"/>
                <a:satMod val="400000"/>
              </a:schemeClr>
            </a:duotone>
          </a:blip>
          <a:stretch>
            <a:fillRect/>
          </a:stretch>
        </p:blipFill>
        <p:spPr>
          <a:xfrm>
            <a:off x="1730227" y="920049"/>
            <a:ext cx="1159910" cy="1159910"/>
          </a:xfrm>
          <a:prstGeom prst="rect">
            <a:avLst/>
          </a:prstGeom>
        </p:spPr>
      </p:pic>
      <p:sp>
        <p:nvSpPr>
          <p:cNvPr id="13" name="Rectángulo 12">
            <a:extLst>
              <a:ext uri="{FF2B5EF4-FFF2-40B4-BE49-F238E27FC236}">
                <a16:creationId xmlns:a16="http://schemas.microsoft.com/office/drawing/2014/main" id="{10BED894-BC83-9A41-AB60-7EC8EE9CFBCE}"/>
              </a:ext>
            </a:extLst>
          </p:cNvPr>
          <p:cNvSpPr/>
          <p:nvPr/>
        </p:nvSpPr>
        <p:spPr>
          <a:xfrm>
            <a:off x="4146530" y="2733069"/>
            <a:ext cx="2682851" cy="461665"/>
          </a:xfrm>
          <a:prstGeom prst="rect">
            <a:avLst/>
          </a:prstGeom>
        </p:spPr>
        <p:txBody>
          <a:bodyPr wrap="square">
            <a:spAutoFit/>
          </a:bodyPr>
          <a:lstStyle/>
          <a:p>
            <a:r>
              <a:rPr lang="en-US" sz="1200" dirty="0">
                <a:solidFill>
                  <a:schemeClr val="accent6">
                    <a:lumMod val="75000"/>
                  </a:schemeClr>
                </a:solidFill>
                <a:latin typeface="Avenir Light" panose="020B0402020203020204" pitchFamily="34" charset="77"/>
                <a:ea typeface="Helvetica Neue" panose="02000503000000020004" pitchFamily="2" charset="0"/>
                <a:cs typeface="Helvetica Neue" panose="02000503000000020004" pitchFamily="2" charset="0"/>
              </a:rPr>
              <a:t>Positive Growth in Sales to </a:t>
            </a:r>
          </a:p>
          <a:p>
            <a:r>
              <a:rPr lang="en-US" sz="1200" dirty="0">
                <a:solidFill>
                  <a:schemeClr val="accent6">
                    <a:lumMod val="75000"/>
                  </a:schemeClr>
                </a:solidFill>
                <a:latin typeface="Avenir Light" panose="020B0402020203020204" pitchFamily="34" charset="77"/>
                <a:ea typeface="Helvetica Neue" panose="02000503000000020004" pitchFamily="2" charset="0"/>
                <a:cs typeface="Helvetica Neue" panose="02000503000000020004" pitchFamily="2" charset="0"/>
              </a:rPr>
              <a:t>North America and Europe</a:t>
            </a:r>
          </a:p>
        </p:txBody>
      </p:sp>
      <p:sp>
        <p:nvSpPr>
          <p:cNvPr id="18" name="Rectángulo 17">
            <a:extLst>
              <a:ext uri="{FF2B5EF4-FFF2-40B4-BE49-F238E27FC236}">
                <a16:creationId xmlns:a16="http://schemas.microsoft.com/office/drawing/2014/main" id="{A4AEFCEC-BDA2-A942-B125-C79E316D7871}"/>
              </a:ext>
            </a:extLst>
          </p:cNvPr>
          <p:cNvSpPr/>
          <p:nvPr/>
        </p:nvSpPr>
        <p:spPr>
          <a:xfrm>
            <a:off x="650444" y="2861557"/>
            <a:ext cx="3276332" cy="276999"/>
          </a:xfrm>
          <a:prstGeom prst="rect">
            <a:avLst/>
          </a:prstGeom>
        </p:spPr>
        <p:txBody>
          <a:bodyPr wrap="square">
            <a:spAutoFit/>
          </a:bodyPr>
          <a:lstStyle/>
          <a:p>
            <a:pPr algn="ctr"/>
            <a:r>
              <a:rPr lang="en-US" sz="1200" b="1" dirty="0">
                <a:solidFill>
                  <a:srgbClr val="FFAF4B"/>
                </a:solidFill>
                <a:latin typeface="Avenir Black" panose="02000503020000020003" pitchFamily="2" charset="0"/>
                <a:ea typeface="Helvetica Neue" panose="02000503000000020004" pitchFamily="2" charset="0"/>
                <a:cs typeface="Helvetica Neue" panose="02000503000000020004" pitchFamily="2" charset="0"/>
              </a:rPr>
              <a:t>39% </a:t>
            </a:r>
            <a:r>
              <a:rPr lang="en-US" sz="1200" b="1" dirty="0">
                <a:solidFill>
                  <a:schemeClr val="bg2">
                    <a:lumMod val="50000"/>
                  </a:schemeClr>
                </a:solidFill>
                <a:latin typeface="Avenir Black" panose="02000503020000020003" pitchFamily="2" charset="0"/>
                <a:ea typeface="Helvetica Neue" panose="02000503000000020004" pitchFamily="2" charset="0"/>
                <a:cs typeface="Helvetica Neue" panose="02000503000000020004" pitchFamily="2" charset="0"/>
              </a:rPr>
              <a:t>North America</a:t>
            </a:r>
          </a:p>
        </p:txBody>
      </p:sp>
      <p:sp>
        <p:nvSpPr>
          <p:cNvPr id="19" name="Rectángulo 18">
            <a:extLst>
              <a:ext uri="{FF2B5EF4-FFF2-40B4-BE49-F238E27FC236}">
                <a16:creationId xmlns:a16="http://schemas.microsoft.com/office/drawing/2014/main" id="{666A0091-A1BC-3645-803E-0C1FC2B4A4DA}"/>
              </a:ext>
            </a:extLst>
          </p:cNvPr>
          <p:cNvSpPr/>
          <p:nvPr/>
        </p:nvSpPr>
        <p:spPr>
          <a:xfrm>
            <a:off x="1005081" y="3088342"/>
            <a:ext cx="2042702" cy="276999"/>
          </a:xfrm>
          <a:prstGeom prst="rect">
            <a:avLst/>
          </a:prstGeom>
        </p:spPr>
        <p:txBody>
          <a:bodyPr wrap="square">
            <a:spAutoFit/>
          </a:bodyPr>
          <a:lstStyle/>
          <a:p>
            <a:pPr algn="ctr"/>
            <a:r>
              <a:rPr lang="en-US" sz="1200" b="1" dirty="0">
                <a:solidFill>
                  <a:schemeClr val="accent6">
                    <a:lumMod val="75000"/>
                  </a:schemeClr>
                </a:solidFill>
                <a:latin typeface="Avenir Black" panose="02000503020000020003" pitchFamily="2" charset="0"/>
                <a:ea typeface="Helvetica Neue" panose="02000503000000020004" pitchFamily="2" charset="0"/>
                <a:cs typeface="Helvetica Neue" panose="02000503000000020004" pitchFamily="2" charset="0"/>
              </a:rPr>
              <a:t>37% </a:t>
            </a:r>
            <a:r>
              <a:rPr lang="en-US" sz="1200" b="1" dirty="0">
                <a:solidFill>
                  <a:schemeClr val="bg2">
                    <a:lumMod val="50000"/>
                  </a:schemeClr>
                </a:solidFill>
                <a:latin typeface="Avenir Black" panose="02000503020000020003" pitchFamily="2" charset="0"/>
                <a:ea typeface="Helvetica Neue" panose="02000503000000020004" pitchFamily="2" charset="0"/>
                <a:cs typeface="Helvetica Neue" panose="02000503000000020004" pitchFamily="2" charset="0"/>
              </a:rPr>
              <a:t>Europe</a:t>
            </a:r>
          </a:p>
        </p:txBody>
      </p:sp>
      <p:sp>
        <p:nvSpPr>
          <p:cNvPr id="20" name="Rectángulo 19">
            <a:extLst>
              <a:ext uri="{FF2B5EF4-FFF2-40B4-BE49-F238E27FC236}">
                <a16:creationId xmlns:a16="http://schemas.microsoft.com/office/drawing/2014/main" id="{8F69ACAF-7FC1-684B-80D5-D70643C9FA59}"/>
              </a:ext>
            </a:extLst>
          </p:cNvPr>
          <p:cNvSpPr/>
          <p:nvPr/>
        </p:nvSpPr>
        <p:spPr>
          <a:xfrm>
            <a:off x="1288933" y="3320780"/>
            <a:ext cx="2042702" cy="276999"/>
          </a:xfrm>
          <a:prstGeom prst="rect">
            <a:avLst/>
          </a:prstGeom>
        </p:spPr>
        <p:txBody>
          <a:bodyPr wrap="square">
            <a:spAutoFit/>
          </a:bodyPr>
          <a:lstStyle/>
          <a:p>
            <a:pPr algn="ctr"/>
            <a:r>
              <a:rPr lang="en-US" sz="1200" b="1" dirty="0">
                <a:solidFill>
                  <a:srgbClr val="C00000"/>
                </a:solidFill>
                <a:latin typeface="Avenir Black" panose="02000503020000020003" pitchFamily="2" charset="0"/>
                <a:ea typeface="Helvetica Neue" panose="02000503000000020004" pitchFamily="2" charset="0"/>
                <a:cs typeface="Helvetica Neue" panose="02000503000000020004" pitchFamily="2" charset="0"/>
              </a:rPr>
              <a:t>18% </a:t>
            </a:r>
            <a:r>
              <a:rPr lang="en-US" sz="1200" b="1" dirty="0">
                <a:solidFill>
                  <a:schemeClr val="bg2">
                    <a:lumMod val="50000"/>
                  </a:schemeClr>
                </a:solidFill>
                <a:latin typeface="Avenir Black" panose="02000503020000020003" pitchFamily="2" charset="0"/>
                <a:ea typeface="Helvetica Neue" panose="02000503000000020004" pitchFamily="2" charset="0"/>
                <a:cs typeface="Helvetica Neue" panose="02000503000000020004" pitchFamily="2" charset="0"/>
              </a:rPr>
              <a:t>South America</a:t>
            </a:r>
          </a:p>
        </p:txBody>
      </p:sp>
      <p:sp>
        <p:nvSpPr>
          <p:cNvPr id="21" name="Rectángulo 20">
            <a:extLst>
              <a:ext uri="{FF2B5EF4-FFF2-40B4-BE49-F238E27FC236}">
                <a16:creationId xmlns:a16="http://schemas.microsoft.com/office/drawing/2014/main" id="{6EAEF094-7C37-8C41-AA86-DE59372013FD}"/>
              </a:ext>
            </a:extLst>
          </p:cNvPr>
          <p:cNvSpPr/>
          <p:nvPr/>
        </p:nvSpPr>
        <p:spPr>
          <a:xfrm>
            <a:off x="772547" y="3553217"/>
            <a:ext cx="2550778" cy="276999"/>
          </a:xfrm>
          <a:prstGeom prst="rect">
            <a:avLst/>
          </a:prstGeom>
        </p:spPr>
        <p:txBody>
          <a:bodyPr wrap="square">
            <a:spAutoFit/>
          </a:bodyPr>
          <a:lstStyle/>
          <a:p>
            <a:pPr algn="ctr"/>
            <a:r>
              <a:rPr lang="en-US" sz="1200" b="1" dirty="0">
                <a:solidFill>
                  <a:srgbClr val="1F2F5B"/>
                </a:solidFill>
                <a:latin typeface="Avenir Black" panose="02000503020000020003" pitchFamily="2" charset="0"/>
                <a:ea typeface="Helvetica Neue" panose="02000503000000020004" pitchFamily="2" charset="0"/>
                <a:cs typeface="Helvetica Neue" panose="02000503000000020004" pitchFamily="2" charset="0"/>
              </a:rPr>
              <a:t>6% </a:t>
            </a:r>
            <a:r>
              <a:rPr lang="en-US" sz="1200" b="1" dirty="0">
                <a:solidFill>
                  <a:schemeClr val="bg2">
                    <a:lumMod val="50000"/>
                  </a:schemeClr>
                </a:solidFill>
                <a:latin typeface="Avenir Black" panose="02000503020000020003" pitchFamily="2" charset="0"/>
                <a:ea typeface="Helvetica Neue" panose="02000503000000020004" pitchFamily="2" charset="0"/>
                <a:cs typeface="Helvetica Neue" panose="02000503000000020004" pitchFamily="2" charset="0"/>
              </a:rPr>
              <a:t>Pacific</a:t>
            </a:r>
          </a:p>
        </p:txBody>
      </p:sp>
      <p:sp>
        <p:nvSpPr>
          <p:cNvPr id="23" name="Rectángulo 22">
            <a:extLst>
              <a:ext uri="{FF2B5EF4-FFF2-40B4-BE49-F238E27FC236}">
                <a16:creationId xmlns:a16="http://schemas.microsoft.com/office/drawing/2014/main" id="{EBF847E6-60C5-5347-9284-6CB494986949}"/>
              </a:ext>
            </a:extLst>
          </p:cNvPr>
          <p:cNvSpPr/>
          <p:nvPr/>
        </p:nvSpPr>
        <p:spPr>
          <a:xfrm>
            <a:off x="4154840" y="3200173"/>
            <a:ext cx="3333750" cy="415498"/>
          </a:xfrm>
          <a:prstGeom prst="rect">
            <a:avLst/>
          </a:prstGeom>
        </p:spPr>
        <p:txBody>
          <a:bodyPr wrap="square">
            <a:spAutoFit/>
          </a:bodyPr>
          <a:lstStyle/>
          <a:p>
            <a:r>
              <a:rPr lang="en-US" sz="1050" i="1" dirty="0">
                <a:solidFill>
                  <a:schemeClr val="tx1">
                    <a:lumMod val="75000"/>
                    <a:lumOff val="25000"/>
                  </a:schemeClr>
                </a:solidFill>
                <a:latin typeface="Avenir Medium Oblique" panose="02000503020000020003" pitchFamily="2" charset="0"/>
                <a:ea typeface="Helvetica Neue" panose="02000503000000020004" pitchFamily="2" charset="0"/>
                <a:cs typeface="Helvetica Neue" panose="02000503000000020004" pitchFamily="2" charset="0"/>
              </a:rPr>
              <a:t>According to Expedia, USA was the number one destination for Mexicans traveling abroad in 2022</a:t>
            </a:r>
            <a:endParaRPr lang="es-MX" sz="1050" i="1" dirty="0">
              <a:solidFill>
                <a:schemeClr val="tx1">
                  <a:lumMod val="75000"/>
                  <a:lumOff val="25000"/>
                </a:schemeClr>
              </a:solidFill>
              <a:latin typeface="Avenir Medium Oblique" panose="02000503020000020003" pitchFamily="2" charset="0"/>
            </a:endParaRPr>
          </a:p>
        </p:txBody>
      </p:sp>
      <p:sp>
        <p:nvSpPr>
          <p:cNvPr id="5" name="Rectangle 4">
            <a:extLst>
              <a:ext uri="{FF2B5EF4-FFF2-40B4-BE49-F238E27FC236}">
                <a16:creationId xmlns:a16="http://schemas.microsoft.com/office/drawing/2014/main" id="{6E0F7938-E62F-9780-3489-D63E3737B018}"/>
              </a:ext>
            </a:extLst>
          </p:cNvPr>
          <p:cNvSpPr/>
          <p:nvPr/>
        </p:nvSpPr>
        <p:spPr>
          <a:xfrm>
            <a:off x="4231040" y="3842823"/>
            <a:ext cx="3333750" cy="34289"/>
          </a:xfrm>
          <a:prstGeom prst="rect">
            <a:avLst/>
          </a:prstGeom>
          <a:solidFill>
            <a:srgbClr val="002060"/>
          </a:solidFill>
          <a:ln>
            <a:solidFill>
              <a:srgbClr val="7B6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18">
            <a:extLst>
              <a:ext uri="{FF2B5EF4-FFF2-40B4-BE49-F238E27FC236}">
                <a16:creationId xmlns:a16="http://schemas.microsoft.com/office/drawing/2014/main" id="{435461C6-2458-15AA-8657-04178ED409BB}"/>
              </a:ext>
            </a:extLst>
          </p:cNvPr>
          <p:cNvSpPr txBox="1"/>
          <p:nvPr/>
        </p:nvSpPr>
        <p:spPr>
          <a:xfrm>
            <a:off x="4146529" y="1894522"/>
            <a:ext cx="4997471" cy="515520"/>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000" b="1" dirty="0">
                <a:solidFill>
                  <a:schemeClr val="tx1"/>
                </a:solidFill>
                <a:latin typeface="Avenir Black" panose="02000503020000020003" pitchFamily="2" charset="0"/>
              </a:rPr>
              <a:t>Outbound Market Share</a:t>
            </a:r>
            <a:endParaRPr lang="en-US" sz="3000" b="1" dirty="0">
              <a:solidFill>
                <a:schemeClr val="accent6"/>
              </a:solidFill>
              <a:latin typeface="Avenir Black" panose="02000503020000020003" pitchFamily="2" charset="0"/>
            </a:endParaRPr>
          </a:p>
        </p:txBody>
      </p:sp>
      <p:sp>
        <p:nvSpPr>
          <p:cNvPr id="25" name="Rectángulo 24">
            <a:extLst>
              <a:ext uri="{FF2B5EF4-FFF2-40B4-BE49-F238E27FC236}">
                <a16:creationId xmlns:a16="http://schemas.microsoft.com/office/drawing/2014/main" id="{9E57D75B-8905-9BE0-CD43-3CF1662B9385}"/>
              </a:ext>
            </a:extLst>
          </p:cNvPr>
          <p:cNvSpPr/>
          <p:nvPr/>
        </p:nvSpPr>
        <p:spPr>
          <a:xfrm>
            <a:off x="4078282" y="1400511"/>
            <a:ext cx="3783408" cy="646331"/>
          </a:xfrm>
          <a:prstGeom prst="rect">
            <a:avLst/>
          </a:prstGeom>
        </p:spPr>
        <p:txBody>
          <a:bodyPr wrap="none">
            <a:spAutoFit/>
          </a:bodyPr>
          <a:lstStyle/>
          <a:p>
            <a:r>
              <a:rPr lang="en-US" sz="3600" dirty="0">
                <a:solidFill>
                  <a:schemeClr val="accent4">
                    <a:lumMod val="75000"/>
                  </a:schemeClr>
                </a:solidFill>
                <a:latin typeface="Avenir Light" panose="020B0402020203020204" pitchFamily="34" charset="77"/>
              </a:rPr>
              <a:t>Booking Demand</a:t>
            </a:r>
          </a:p>
        </p:txBody>
      </p:sp>
      <p:pic>
        <p:nvPicPr>
          <p:cNvPr id="6" name="Imagen 5">
            <a:extLst>
              <a:ext uri="{FF2B5EF4-FFF2-40B4-BE49-F238E27FC236}">
                <a16:creationId xmlns:a16="http://schemas.microsoft.com/office/drawing/2014/main" id="{0BE90B08-DC1F-1144-77AD-244C50E48ED1}"/>
              </a:ext>
            </a:extLst>
          </p:cNvPr>
          <p:cNvPicPr>
            <a:picLocks noChangeAspect="1"/>
          </p:cNvPicPr>
          <p:nvPr/>
        </p:nvPicPr>
        <p:blipFill>
          <a:blip r:embed="rId5"/>
          <a:stretch>
            <a:fillRect/>
          </a:stretch>
        </p:blipFill>
        <p:spPr>
          <a:xfrm>
            <a:off x="1005081" y="260684"/>
            <a:ext cx="2567060" cy="2567060"/>
          </a:xfrm>
          <a:prstGeom prst="rect">
            <a:avLst/>
          </a:prstGeom>
        </p:spPr>
      </p:pic>
      <p:grpSp>
        <p:nvGrpSpPr>
          <p:cNvPr id="22"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26" name="Rectángulo 25">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7" name="Rectángulo 26">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ángulo 27">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9" name="Imagen 28">
            <a:extLst>
              <a:ext uri="{FF2B5EF4-FFF2-40B4-BE49-F238E27FC236}">
                <a16:creationId xmlns:a16="http://schemas.microsoft.com/office/drawing/2014/main" id="{1A4DADDF-DCB5-C89F-DCEF-47CE4AEBD749}"/>
              </a:ext>
            </a:extLst>
          </p:cNvPr>
          <p:cNvPicPr>
            <a:picLocks noChangeAspect="1"/>
          </p:cNvPicPr>
          <p:nvPr/>
        </p:nvPicPr>
        <p:blipFill>
          <a:blip r:embed="rId6"/>
          <a:stretch>
            <a:fillRect/>
          </a:stretch>
        </p:blipFill>
        <p:spPr>
          <a:xfrm>
            <a:off x="7461668" y="4583969"/>
            <a:ext cx="1587222" cy="382777"/>
          </a:xfrm>
          <a:prstGeom prst="rect">
            <a:avLst/>
          </a:prstGeom>
        </p:spPr>
      </p:pic>
      <p:sp>
        <p:nvSpPr>
          <p:cNvPr id="30" name="CuadroTexto 29"/>
          <p:cNvSpPr txBox="1"/>
          <p:nvPr/>
        </p:nvSpPr>
        <p:spPr>
          <a:xfrm>
            <a:off x="1288933" y="4667635"/>
            <a:ext cx="2786340" cy="215444"/>
          </a:xfrm>
          <a:prstGeom prst="rect">
            <a:avLst/>
          </a:prstGeom>
          <a:noFill/>
        </p:spPr>
        <p:txBody>
          <a:bodyPr wrap="none" rtlCol="0">
            <a:spAutoFit/>
          </a:bodyPr>
          <a:lstStyle/>
          <a:p>
            <a:r>
              <a:rPr lang="es-ES_tradnl" sz="800" dirty="0" err="1">
                <a:solidFill>
                  <a:schemeClr val="bg1">
                    <a:lumMod val="50000"/>
                  </a:schemeClr>
                </a:solidFill>
              </a:rPr>
              <a:t>Source</a:t>
            </a:r>
            <a:r>
              <a:rPr lang="es-ES_tradnl" sz="800" dirty="0">
                <a:solidFill>
                  <a:schemeClr val="bg1">
                    <a:lumMod val="50000"/>
                  </a:schemeClr>
                </a:solidFill>
              </a:rPr>
              <a:t>: 1st </a:t>
            </a:r>
            <a:r>
              <a:rPr lang="es-ES_tradnl" sz="800" dirty="0" err="1">
                <a:solidFill>
                  <a:schemeClr val="bg1">
                    <a:lumMod val="50000"/>
                  </a:schemeClr>
                </a:solidFill>
              </a:rPr>
              <a:t>Party</a:t>
            </a:r>
            <a:r>
              <a:rPr lang="es-ES_tradnl" sz="800" dirty="0">
                <a:solidFill>
                  <a:schemeClr val="bg1">
                    <a:lumMod val="50000"/>
                  </a:schemeClr>
                </a:solidFill>
              </a:rPr>
              <a:t> Expedia </a:t>
            </a:r>
            <a:r>
              <a:rPr lang="es-ES_tradnl" sz="800" dirty="0" err="1">
                <a:solidFill>
                  <a:schemeClr val="bg1">
                    <a:lumMod val="50000"/>
                  </a:schemeClr>
                </a:solidFill>
              </a:rPr>
              <a:t>Group</a:t>
            </a:r>
            <a:r>
              <a:rPr lang="es-ES_tradnl" sz="800" dirty="0">
                <a:solidFill>
                  <a:schemeClr val="bg1">
                    <a:lumMod val="50000"/>
                  </a:schemeClr>
                </a:solidFill>
              </a:rPr>
              <a:t> </a:t>
            </a:r>
            <a:r>
              <a:rPr lang="es-ES_tradnl" sz="800" dirty="0" err="1">
                <a:solidFill>
                  <a:schemeClr val="bg1">
                    <a:lumMod val="50000"/>
                  </a:schemeClr>
                </a:solidFill>
              </a:rPr>
              <a:t>Booking</a:t>
            </a:r>
            <a:r>
              <a:rPr lang="es-ES_tradnl" sz="800" dirty="0">
                <a:solidFill>
                  <a:schemeClr val="bg1">
                    <a:lumMod val="50000"/>
                  </a:schemeClr>
                </a:solidFill>
              </a:rPr>
              <a:t> data (</a:t>
            </a:r>
            <a:r>
              <a:rPr lang="es-ES_tradnl" sz="800" dirty="0" err="1">
                <a:solidFill>
                  <a:schemeClr val="bg1">
                    <a:lumMod val="50000"/>
                  </a:schemeClr>
                </a:solidFill>
              </a:rPr>
              <a:t>Travelers</a:t>
            </a:r>
            <a:r>
              <a:rPr lang="es-ES_tradnl" sz="800" dirty="0">
                <a:solidFill>
                  <a:schemeClr val="bg1">
                    <a:lumMod val="50000"/>
                  </a:schemeClr>
                </a:solidFill>
              </a:rPr>
              <a:t>) 2022</a:t>
            </a:r>
          </a:p>
        </p:txBody>
      </p:sp>
    </p:spTree>
    <p:extLst>
      <p:ext uri="{BB962C8B-B14F-4D97-AF65-F5344CB8AC3E}">
        <p14:creationId xmlns:p14="http://schemas.microsoft.com/office/powerpoint/2010/main" val="341080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Mexico City, Monterrey and Guadalajara generate more than…"/>
          <p:cNvSpPr txBox="1"/>
          <p:nvPr/>
        </p:nvSpPr>
        <p:spPr>
          <a:xfrm>
            <a:off x="711605" y="2840983"/>
            <a:ext cx="2122387" cy="232075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p>
            <a:pPr algn="just" defTabSz="171450">
              <a:lnSpc>
                <a:spcPts val="2550"/>
              </a:lnSpc>
              <a:defRPr sz="3500">
                <a:solidFill>
                  <a:srgbClr val="53585F"/>
                </a:solidFill>
                <a:latin typeface="Avenir Heavy"/>
                <a:ea typeface="Avenir Heavy"/>
                <a:cs typeface="Avenir Heavy"/>
                <a:sym typeface="Avenir Heavy"/>
              </a:defRPr>
            </a:pPr>
            <a:endParaRPr sz="1313" dirty="0">
              <a:solidFill>
                <a:srgbClr val="19235C"/>
              </a:solidFill>
              <a:latin typeface="Avenir" panose="02000503020000020003" pitchFamily="2" charset="0"/>
              <a:ea typeface="Helvetica Neue" panose="02000503000000020004" pitchFamily="2" charset="0"/>
              <a:cs typeface="Helvetica Neue" panose="02000503000000020004" pitchFamily="2" charset="0"/>
            </a:endParaRPr>
          </a:p>
        </p:txBody>
      </p:sp>
      <p:grpSp>
        <p:nvGrpSpPr>
          <p:cNvPr id="30" name="Grupo 29">
            <a:extLst>
              <a:ext uri="{FF2B5EF4-FFF2-40B4-BE49-F238E27FC236}">
                <a16:creationId xmlns:a16="http://schemas.microsoft.com/office/drawing/2014/main" id="{0F0701BB-8F32-5903-A7D2-2F596094B08E}"/>
              </a:ext>
            </a:extLst>
          </p:cNvPr>
          <p:cNvGrpSpPr/>
          <p:nvPr/>
        </p:nvGrpSpPr>
        <p:grpSpPr>
          <a:xfrm>
            <a:off x="622627" y="1123715"/>
            <a:ext cx="2308095" cy="2332913"/>
            <a:chOff x="887168" y="1409441"/>
            <a:chExt cx="3077460" cy="3110551"/>
          </a:xfrm>
        </p:grpSpPr>
        <p:pic>
          <p:nvPicPr>
            <p:cNvPr id="21" name="Imagen 20">
              <a:extLst>
                <a:ext uri="{FF2B5EF4-FFF2-40B4-BE49-F238E27FC236}">
                  <a16:creationId xmlns:a16="http://schemas.microsoft.com/office/drawing/2014/main" id="{491B8855-09CD-9EBC-35F4-404C13E55A84}"/>
                </a:ext>
              </a:extLst>
            </p:cNvPr>
            <p:cNvPicPr>
              <a:picLocks noChangeAspect="1"/>
            </p:cNvPicPr>
            <p:nvPr/>
          </p:nvPicPr>
          <p:blipFill>
            <a:blip r:embed="rId3"/>
            <a:stretch>
              <a:fillRect/>
            </a:stretch>
          </p:blipFill>
          <p:spPr>
            <a:xfrm>
              <a:off x="887168" y="1409441"/>
              <a:ext cx="3077460" cy="3110551"/>
            </a:xfrm>
            <a:prstGeom prst="rect">
              <a:avLst/>
            </a:prstGeom>
          </p:spPr>
        </p:pic>
        <p:pic>
          <p:nvPicPr>
            <p:cNvPr id="10" name="Imagen 9">
              <a:extLst>
                <a:ext uri="{FF2B5EF4-FFF2-40B4-BE49-F238E27FC236}">
                  <a16:creationId xmlns:a16="http://schemas.microsoft.com/office/drawing/2014/main" id="{D7142BEB-3539-BF4E-BE47-E9B1174243D1}"/>
                </a:ext>
              </a:extLst>
            </p:cNvPr>
            <p:cNvPicPr>
              <a:picLocks noChangeAspect="1"/>
            </p:cNvPicPr>
            <p:nvPr/>
          </p:nvPicPr>
          <p:blipFill>
            <a:blip r:embed="rId4"/>
            <a:stretch>
              <a:fillRect/>
            </a:stretch>
          </p:blipFill>
          <p:spPr>
            <a:xfrm>
              <a:off x="1257223" y="1845610"/>
              <a:ext cx="2287899" cy="2287898"/>
            </a:xfrm>
            <a:prstGeom prst="rect">
              <a:avLst/>
            </a:prstGeom>
          </p:spPr>
        </p:pic>
        <p:sp>
          <p:nvSpPr>
            <p:cNvPr id="14" name="Rectángulo 13">
              <a:extLst>
                <a:ext uri="{FF2B5EF4-FFF2-40B4-BE49-F238E27FC236}">
                  <a16:creationId xmlns:a16="http://schemas.microsoft.com/office/drawing/2014/main" id="{4D8E9533-24AB-8944-BB9F-01BE12A9CD22}"/>
                </a:ext>
              </a:extLst>
            </p:cNvPr>
            <p:cNvSpPr/>
            <p:nvPr/>
          </p:nvSpPr>
          <p:spPr>
            <a:xfrm>
              <a:off x="1349739" y="2685250"/>
              <a:ext cx="2082049"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lvetica Neue" panose="02000503000000020004" pitchFamily="2" charset="0"/>
                  <a:cs typeface="Helvetica Neue" panose="02000503000000020004" pitchFamily="2" charset="0"/>
                </a:rPr>
                <a:t> 45%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International</a:t>
              </a:r>
            </a:p>
          </p:txBody>
        </p:sp>
        <p:sp>
          <p:nvSpPr>
            <p:cNvPr id="6" name="Rectángulo 5">
              <a:extLst>
                <a:ext uri="{FF2B5EF4-FFF2-40B4-BE49-F238E27FC236}">
                  <a16:creationId xmlns:a16="http://schemas.microsoft.com/office/drawing/2014/main" id="{00777F60-481C-D74F-9259-EA7E799B9288}"/>
                </a:ext>
              </a:extLst>
            </p:cNvPr>
            <p:cNvSpPr/>
            <p:nvPr/>
          </p:nvSpPr>
          <p:spPr>
            <a:xfrm>
              <a:off x="1659889" y="2961950"/>
              <a:ext cx="2232859" cy="338555"/>
            </a:xfrm>
            <a:prstGeom prst="rect">
              <a:avLst/>
            </a:prstGeom>
          </p:spPr>
          <p:txBody>
            <a:bodyPr wrap="square">
              <a:spAutoFit/>
            </a:bodyPr>
            <a:lstStyle/>
            <a:p>
              <a:r>
                <a:rPr lang="en-US" sz="1050" b="1" dirty="0">
                  <a:solidFill>
                    <a:srgbClr val="FFAF4B"/>
                  </a:solidFill>
                  <a:latin typeface="Avenir Black" panose="02000503020000020003" pitchFamily="2" charset="0"/>
                  <a:ea typeface="Helvetica Neue" panose="02000503000000020004" pitchFamily="2" charset="0"/>
                  <a:cs typeface="Helvetica Neue" panose="02000503000000020004" pitchFamily="2" charset="0"/>
                </a:rPr>
                <a:t>55%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Domestic</a:t>
              </a:r>
            </a:p>
          </p:txBody>
        </p:sp>
      </p:grpSp>
      <p:sp>
        <p:nvSpPr>
          <p:cNvPr id="9" name="CuadroTexto 8">
            <a:extLst>
              <a:ext uri="{FF2B5EF4-FFF2-40B4-BE49-F238E27FC236}">
                <a16:creationId xmlns:a16="http://schemas.microsoft.com/office/drawing/2014/main" id="{9D030BEE-F725-AE46-B7EA-A458941E51B4}"/>
              </a:ext>
            </a:extLst>
          </p:cNvPr>
          <p:cNvSpPr txBox="1"/>
          <p:nvPr/>
        </p:nvSpPr>
        <p:spPr>
          <a:xfrm>
            <a:off x="666514" y="528004"/>
            <a:ext cx="2100392" cy="507831"/>
          </a:xfrm>
          <a:prstGeom prst="rect">
            <a:avLst/>
          </a:prstGeom>
          <a:noFill/>
        </p:spPr>
        <p:txBody>
          <a:bodyPr wrap="square" rtlCol="0">
            <a:spAutoFit/>
          </a:bodyPr>
          <a:lstStyle/>
          <a:p>
            <a:pPr algn="ctr"/>
            <a:r>
              <a:rPr lang="es-MX" sz="1350" dirty="0">
                <a:solidFill>
                  <a:schemeClr val="accent6">
                    <a:lumMod val="75000"/>
                  </a:schemeClr>
                </a:solidFill>
                <a:latin typeface="Avenir Medium" panose="02000503020000020003" pitchFamily="2" charset="0"/>
              </a:rPr>
              <a:t>Mexican travel destinations are…</a:t>
            </a:r>
          </a:p>
        </p:txBody>
      </p:sp>
      <p:sp>
        <p:nvSpPr>
          <p:cNvPr id="36" name="CuadroTexto 35">
            <a:extLst>
              <a:ext uri="{FF2B5EF4-FFF2-40B4-BE49-F238E27FC236}">
                <a16:creationId xmlns:a16="http://schemas.microsoft.com/office/drawing/2014/main" id="{782E9B99-36AC-DD4C-A99A-E29645263DE0}"/>
              </a:ext>
            </a:extLst>
          </p:cNvPr>
          <p:cNvSpPr txBox="1"/>
          <p:nvPr/>
        </p:nvSpPr>
        <p:spPr>
          <a:xfrm>
            <a:off x="6554074" y="528005"/>
            <a:ext cx="2109780" cy="507831"/>
          </a:xfrm>
          <a:prstGeom prst="rect">
            <a:avLst/>
          </a:prstGeom>
          <a:noFill/>
        </p:spPr>
        <p:txBody>
          <a:bodyPr wrap="square" lIns="91440" tIns="45720" rIns="91440" bIns="45720" rtlCol="0" anchor="t">
            <a:spAutoFit/>
          </a:bodyPr>
          <a:lstStyle/>
          <a:p>
            <a:pPr algn="ctr"/>
            <a:r>
              <a:rPr lang="es-MX" sz="1350" dirty="0" err="1">
                <a:solidFill>
                  <a:schemeClr val="accent6">
                    <a:lumMod val="75000"/>
                  </a:schemeClr>
                </a:solidFill>
                <a:latin typeface="Avenir Medium"/>
              </a:rPr>
              <a:t>Revenue</a:t>
            </a:r>
            <a:r>
              <a:rPr lang="es-MX" sz="1350" dirty="0">
                <a:solidFill>
                  <a:schemeClr val="accent6">
                    <a:lumMod val="75000"/>
                  </a:schemeClr>
                </a:solidFill>
                <a:latin typeface="Avenir Medium"/>
              </a:rPr>
              <a:t> </a:t>
            </a:r>
            <a:r>
              <a:rPr lang="es-MX" sz="1350" dirty="0" err="1">
                <a:solidFill>
                  <a:schemeClr val="accent6">
                    <a:lumMod val="75000"/>
                  </a:schemeClr>
                </a:solidFill>
                <a:latin typeface="Avenir Medium"/>
              </a:rPr>
              <a:t>for</a:t>
            </a:r>
            <a:r>
              <a:rPr lang="es-MX" sz="1350" dirty="0">
                <a:solidFill>
                  <a:schemeClr val="accent6">
                    <a:lumMod val="75000"/>
                  </a:schemeClr>
                </a:solidFill>
                <a:latin typeface="Avenir Medium"/>
              </a:rPr>
              <a:t> </a:t>
            </a:r>
            <a:r>
              <a:rPr lang="es-MX" sz="1350" dirty="0" err="1">
                <a:solidFill>
                  <a:schemeClr val="accent6">
                    <a:lumMod val="75000"/>
                  </a:schemeClr>
                </a:solidFill>
                <a:latin typeface="Avenir Medium"/>
              </a:rPr>
              <a:t>travel</a:t>
            </a:r>
            <a:r>
              <a:rPr lang="es-MX" sz="1350" dirty="0">
                <a:solidFill>
                  <a:schemeClr val="accent6">
                    <a:lumMod val="75000"/>
                  </a:schemeClr>
                </a:solidFill>
                <a:latin typeface="Avenir Medium"/>
              </a:rPr>
              <a:t> sales </a:t>
            </a:r>
            <a:r>
              <a:rPr lang="es-MX" sz="1350" dirty="0" err="1">
                <a:solidFill>
                  <a:schemeClr val="accent6">
                    <a:lumMod val="75000"/>
                  </a:schemeClr>
                </a:solidFill>
                <a:latin typeface="Avenir Medium"/>
              </a:rPr>
              <a:t>is</a:t>
            </a:r>
            <a:r>
              <a:rPr lang="es-MX" sz="1350" dirty="0">
                <a:solidFill>
                  <a:schemeClr val="accent6">
                    <a:lumMod val="75000"/>
                  </a:schemeClr>
                </a:solidFill>
                <a:latin typeface="Avenir Medium"/>
              </a:rPr>
              <a:t> </a:t>
            </a:r>
            <a:r>
              <a:rPr lang="es-MX" sz="1350" dirty="0" err="1">
                <a:solidFill>
                  <a:schemeClr val="accent6">
                    <a:lumMod val="75000"/>
                  </a:schemeClr>
                </a:solidFill>
                <a:latin typeface="Avenir Medium"/>
              </a:rPr>
              <a:t>generated</a:t>
            </a:r>
            <a:r>
              <a:rPr lang="es-MX" sz="1350" dirty="0">
                <a:solidFill>
                  <a:schemeClr val="accent6">
                    <a:lumMod val="75000"/>
                  </a:schemeClr>
                </a:solidFill>
                <a:latin typeface="Avenir Medium"/>
              </a:rPr>
              <a:t> in…</a:t>
            </a:r>
          </a:p>
        </p:txBody>
      </p:sp>
      <p:sp>
        <p:nvSpPr>
          <p:cNvPr id="40" name="Rectángulo 39">
            <a:extLst>
              <a:ext uri="{FF2B5EF4-FFF2-40B4-BE49-F238E27FC236}">
                <a16:creationId xmlns:a16="http://schemas.microsoft.com/office/drawing/2014/main" id="{EEE2714D-74F5-E64A-9381-291BE6550D67}"/>
              </a:ext>
            </a:extLst>
          </p:cNvPr>
          <p:cNvSpPr/>
          <p:nvPr/>
        </p:nvSpPr>
        <p:spPr>
          <a:xfrm>
            <a:off x="1842012" y="4028541"/>
            <a:ext cx="5658773" cy="1142620"/>
          </a:xfrm>
          <a:prstGeom prst="rect">
            <a:avLst/>
          </a:prstGeom>
        </p:spPr>
        <p:txBody>
          <a:bodyPr wrap="square">
            <a:spAutoFit/>
          </a:bodyPr>
          <a:lstStyle/>
          <a:p>
            <a:pPr algn="ctr" defTabSz="171450">
              <a:defRPr sz="3500">
                <a:solidFill>
                  <a:srgbClr val="53585F"/>
                </a:solidFill>
                <a:latin typeface="Avenir Heavy"/>
                <a:ea typeface="Avenir Heavy"/>
                <a:cs typeface="Avenir Heavy"/>
                <a:sym typeface="Avenir Heavy"/>
              </a:defRPr>
            </a:pPr>
            <a:r>
              <a:rPr lang="en" sz="1600" b="1" dirty="0">
                <a:latin typeface="Avenir" panose="02000503020000020003" pitchFamily="2" charset="0"/>
                <a:ea typeface="Helvetica Neue" panose="02000503000000020004" pitchFamily="2" charset="0"/>
                <a:cs typeface="Helvetica Neue" panose="02000503000000020004" pitchFamily="2" charset="0"/>
              </a:rPr>
              <a:t>Mexico city, Monterrey and Guadalajara</a:t>
            </a:r>
          </a:p>
          <a:p>
            <a:pPr algn="ctr" defTabSz="171450">
              <a:defRPr sz="3500">
                <a:solidFill>
                  <a:srgbClr val="53585F"/>
                </a:solidFill>
                <a:latin typeface="Avenir Heavy"/>
                <a:ea typeface="Avenir Heavy"/>
                <a:cs typeface="Avenir Heavy"/>
                <a:sym typeface="Avenir Heavy"/>
              </a:defRPr>
            </a:pPr>
            <a:r>
              <a:rPr lang="en" sz="1600" dirty="0">
                <a:latin typeface="Avenir Light" panose="020B0402020203020204" pitchFamily="34" charset="77"/>
                <a:ea typeface="Helvetica Neue" panose="02000503000000020004" pitchFamily="2" charset="0"/>
                <a:cs typeface="Helvetica Neue" panose="02000503000000020004" pitchFamily="2" charset="0"/>
              </a:rPr>
              <a:t>generate more than</a:t>
            </a:r>
          </a:p>
          <a:p>
            <a:pPr algn="ctr" defTabSz="171450">
              <a:defRPr sz="3500">
                <a:solidFill>
                  <a:srgbClr val="53585F"/>
                </a:solidFill>
                <a:latin typeface="Avenir Heavy"/>
                <a:ea typeface="Avenir Heavy"/>
                <a:cs typeface="Avenir Heavy"/>
                <a:sym typeface="Avenir Heavy"/>
              </a:defRPr>
            </a:pPr>
            <a:r>
              <a:rPr lang="en" sz="1600" b="1" dirty="0">
                <a:solidFill>
                  <a:schemeClr val="accent6">
                    <a:lumMod val="75000"/>
                  </a:schemeClr>
                </a:solidFill>
                <a:latin typeface="Avenir Black" panose="02000503020000020003" pitchFamily="2" charset="0"/>
                <a:ea typeface="Helvetica Neue" panose="02000503000000020004" pitchFamily="2" charset="0"/>
                <a:cs typeface="Helvetica Neue" panose="02000503000000020004" pitchFamily="2" charset="0"/>
              </a:rPr>
              <a:t>77% of total sales. </a:t>
            </a:r>
          </a:p>
          <a:p>
            <a:pPr algn="ctr" defTabSz="171450">
              <a:lnSpc>
                <a:spcPts val="2550"/>
              </a:lnSpc>
              <a:defRPr sz="3500">
                <a:solidFill>
                  <a:schemeClr val="accent1"/>
                </a:solidFill>
                <a:latin typeface="Avenir Heavy"/>
                <a:ea typeface="Avenir Heavy"/>
                <a:cs typeface="Avenir Heavy"/>
                <a:sym typeface="Avenir Heavy"/>
              </a:defRPr>
            </a:pPr>
            <a:r>
              <a:rPr lang="en" sz="1600" dirty="0">
                <a:solidFill>
                  <a:srgbClr val="19235C"/>
                </a:solidFill>
                <a:latin typeface="Avenir" panose="02000503020000020003" pitchFamily="2" charset="0"/>
                <a:ea typeface="Helvetica Neue" panose="02000503000000020004" pitchFamily="2" charset="0"/>
                <a:cs typeface="Helvetica Neue" panose="02000503000000020004" pitchFamily="2" charset="0"/>
              </a:rPr>
              <a:t> </a:t>
            </a:r>
          </a:p>
        </p:txBody>
      </p:sp>
      <p:grpSp>
        <p:nvGrpSpPr>
          <p:cNvPr id="27" name="Grupo 26">
            <a:extLst>
              <a:ext uri="{FF2B5EF4-FFF2-40B4-BE49-F238E27FC236}">
                <a16:creationId xmlns:a16="http://schemas.microsoft.com/office/drawing/2014/main" id="{A4A03BAF-C9E7-B5C4-B0A4-0EF12D0D48EC}"/>
              </a:ext>
            </a:extLst>
          </p:cNvPr>
          <p:cNvGrpSpPr/>
          <p:nvPr/>
        </p:nvGrpSpPr>
        <p:grpSpPr>
          <a:xfrm>
            <a:off x="3498716" y="1134126"/>
            <a:ext cx="2345368" cy="2307942"/>
            <a:chOff x="4803738" y="1393431"/>
            <a:chExt cx="3127157" cy="3077256"/>
          </a:xfrm>
        </p:grpSpPr>
        <p:pic>
          <p:nvPicPr>
            <p:cNvPr id="8" name="Imagen 7">
              <a:extLst>
                <a:ext uri="{FF2B5EF4-FFF2-40B4-BE49-F238E27FC236}">
                  <a16:creationId xmlns:a16="http://schemas.microsoft.com/office/drawing/2014/main" id="{6F73A10C-0BEC-C222-065B-2AA5E39CFBDD}"/>
                </a:ext>
              </a:extLst>
            </p:cNvPr>
            <p:cNvPicPr>
              <a:picLocks noChangeAspect="1"/>
            </p:cNvPicPr>
            <p:nvPr/>
          </p:nvPicPr>
          <p:blipFill>
            <a:blip r:embed="rId5"/>
            <a:stretch>
              <a:fillRect/>
            </a:stretch>
          </p:blipFill>
          <p:spPr>
            <a:xfrm>
              <a:off x="4803738" y="1393431"/>
              <a:ext cx="3127157" cy="3077256"/>
            </a:xfrm>
            <a:prstGeom prst="rect">
              <a:avLst/>
            </a:prstGeom>
          </p:spPr>
        </p:pic>
        <p:pic>
          <p:nvPicPr>
            <p:cNvPr id="11" name="Imagen 10">
              <a:extLst>
                <a:ext uri="{FF2B5EF4-FFF2-40B4-BE49-F238E27FC236}">
                  <a16:creationId xmlns:a16="http://schemas.microsoft.com/office/drawing/2014/main" id="{536D8EB2-D378-2743-8EA5-9D6C8B79189C}"/>
                </a:ext>
              </a:extLst>
            </p:cNvPr>
            <p:cNvPicPr>
              <a:picLocks noChangeAspect="1"/>
            </p:cNvPicPr>
            <p:nvPr/>
          </p:nvPicPr>
          <p:blipFill>
            <a:blip r:embed="rId4"/>
            <a:stretch>
              <a:fillRect/>
            </a:stretch>
          </p:blipFill>
          <p:spPr>
            <a:xfrm>
              <a:off x="5295550" y="1873505"/>
              <a:ext cx="2143534" cy="2143534"/>
            </a:xfrm>
            <a:prstGeom prst="rect">
              <a:avLst/>
            </a:prstGeom>
          </p:spPr>
        </p:pic>
        <p:sp>
          <p:nvSpPr>
            <p:cNvPr id="17" name="Rectángulo 16">
              <a:extLst>
                <a:ext uri="{FF2B5EF4-FFF2-40B4-BE49-F238E27FC236}">
                  <a16:creationId xmlns:a16="http://schemas.microsoft.com/office/drawing/2014/main" id="{17F67427-1057-9040-8DC7-6CA2DA0334AF}"/>
                </a:ext>
              </a:extLst>
            </p:cNvPr>
            <p:cNvSpPr/>
            <p:nvPr/>
          </p:nvSpPr>
          <p:spPr>
            <a:xfrm>
              <a:off x="5632945" y="2432735"/>
              <a:ext cx="1867700" cy="338555"/>
            </a:xfrm>
            <a:prstGeom prst="rect">
              <a:avLst/>
            </a:prstGeom>
          </p:spPr>
          <p:txBody>
            <a:bodyPr wrap="square">
              <a:spAutoFit/>
            </a:bodyPr>
            <a:lstStyle/>
            <a:p>
              <a:r>
                <a:rPr lang="en-US" sz="1050" b="1" dirty="0">
                  <a:solidFill>
                    <a:srgbClr val="FFAF4B"/>
                  </a:solidFill>
                  <a:latin typeface="Avenir Black" panose="02000503020000020003" pitchFamily="2" charset="0"/>
                  <a:ea typeface="Helvetica Neue" panose="02000503000000020004" pitchFamily="2" charset="0"/>
                  <a:cs typeface="Helvetica Neue" panose="02000503000000020004" pitchFamily="2" charset="0"/>
                </a:rPr>
                <a:t>68%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Mexico City</a:t>
              </a:r>
            </a:p>
          </p:txBody>
        </p:sp>
        <p:sp>
          <p:nvSpPr>
            <p:cNvPr id="18" name="Rectángulo 17">
              <a:extLst>
                <a:ext uri="{FF2B5EF4-FFF2-40B4-BE49-F238E27FC236}">
                  <a16:creationId xmlns:a16="http://schemas.microsoft.com/office/drawing/2014/main" id="{C3041900-9152-844B-96A6-36A3F7C9E4FD}"/>
                </a:ext>
              </a:extLst>
            </p:cNvPr>
            <p:cNvSpPr/>
            <p:nvPr/>
          </p:nvSpPr>
          <p:spPr>
            <a:xfrm>
              <a:off x="5652070" y="2707306"/>
              <a:ext cx="1937042" cy="338555"/>
            </a:xfrm>
            <a:prstGeom prst="rect">
              <a:avLst/>
            </a:prstGeom>
          </p:spPr>
          <p:txBody>
            <a:bodyPr wrap="square">
              <a:spAutoFit/>
            </a:bodyPr>
            <a:lstStyle/>
            <a:p>
              <a:r>
                <a:rPr lang="en-US" sz="1050" b="1" dirty="0">
                  <a:solidFill>
                    <a:srgbClr val="002060"/>
                  </a:solidFill>
                  <a:latin typeface="Avenir Black" panose="02000503020000020003" pitchFamily="2" charset="0"/>
                  <a:ea typeface="Helvetica Neue" panose="02000503000000020004" pitchFamily="2" charset="0"/>
                  <a:cs typeface="Helvetica Neue" panose="02000503000000020004" pitchFamily="2" charset="0"/>
                </a:rPr>
                <a:t>12%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Monterrey</a:t>
              </a:r>
            </a:p>
          </p:txBody>
        </p:sp>
        <p:sp>
          <p:nvSpPr>
            <p:cNvPr id="19" name="Rectángulo 18">
              <a:extLst>
                <a:ext uri="{FF2B5EF4-FFF2-40B4-BE49-F238E27FC236}">
                  <a16:creationId xmlns:a16="http://schemas.microsoft.com/office/drawing/2014/main" id="{8A63A765-B4F6-C140-BC32-90E332C4DBDA}"/>
                </a:ext>
              </a:extLst>
            </p:cNvPr>
            <p:cNvSpPr/>
            <p:nvPr/>
          </p:nvSpPr>
          <p:spPr>
            <a:xfrm>
              <a:off x="5775705" y="2967650"/>
              <a:ext cx="2080978" cy="338555"/>
            </a:xfrm>
            <a:prstGeom prst="rect">
              <a:avLst/>
            </a:prstGeom>
          </p:spPr>
          <p:txBody>
            <a:bodyPr wrap="square">
              <a:spAutoFit/>
            </a:bodyPr>
            <a:lstStyle/>
            <a:p>
              <a:r>
                <a:rPr lang="en-US" sz="1050" b="1" dirty="0">
                  <a:solidFill>
                    <a:schemeClr val="accent2"/>
                  </a:solidFill>
                  <a:latin typeface="Avenir Black" panose="02000503020000020003" pitchFamily="2" charset="0"/>
                  <a:ea typeface="Helvetica Neue" panose="02000503000000020004" pitchFamily="2" charset="0"/>
                  <a:cs typeface="Helvetica Neue" panose="02000503000000020004" pitchFamily="2" charset="0"/>
                </a:rPr>
                <a:t>8%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Guadalajara</a:t>
              </a:r>
            </a:p>
          </p:txBody>
        </p:sp>
        <p:sp>
          <p:nvSpPr>
            <p:cNvPr id="20" name="Rectángulo 19">
              <a:extLst>
                <a:ext uri="{FF2B5EF4-FFF2-40B4-BE49-F238E27FC236}">
                  <a16:creationId xmlns:a16="http://schemas.microsoft.com/office/drawing/2014/main" id="{AC038F77-A87B-4046-94E1-DC0C49F3D93D}"/>
                </a:ext>
              </a:extLst>
            </p:cNvPr>
            <p:cNvSpPr/>
            <p:nvPr/>
          </p:nvSpPr>
          <p:spPr>
            <a:xfrm>
              <a:off x="5668623" y="3235519"/>
              <a:ext cx="1646712" cy="338555"/>
            </a:xfrm>
            <a:prstGeom prst="rect">
              <a:avLst/>
            </a:prstGeom>
          </p:spPr>
          <p:txBody>
            <a:bodyPr wrap="square">
              <a:spAutoFit/>
            </a:bodyPr>
            <a:lstStyle/>
            <a:p>
              <a:r>
                <a:rPr lang="en-US" sz="1050" b="1" dirty="0">
                  <a:solidFill>
                    <a:schemeClr val="accent6">
                      <a:lumMod val="75000"/>
                    </a:schemeClr>
                  </a:solidFill>
                  <a:latin typeface="Avenir Black" panose="02000503020000020003" pitchFamily="2" charset="0"/>
                  <a:ea typeface="Helvetica Neue" panose="02000503000000020004" pitchFamily="2" charset="0"/>
                  <a:cs typeface="Helvetica Neue" panose="02000503000000020004" pitchFamily="2" charset="0"/>
                </a:rPr>
                <a:t>12%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Other</a:t>
              </a:r>
            </a:p>
          </p:txBody>
        </p:sp>
      </p:grpSp>
      <p:grpSp>
        <p:nvGrpSpPr>
          <p:cNvPr id="31" name="Grupo 30">
            <a:extLst>
              <a:ext uri="{FF2B5EF4-FFF2-40B4-BE49-F238E27FC236}">
                <a16:creationId xmlns:a16="http://schemas.microsoft.com/office/drawing/2014/main" id="{FB6173CF-38AC-1282-2DB2-533A61DBD778}"/>
              </a:ext>
            </a:extLst>
          </p:cNvPr>
          <p:cNvGrpSpPr/>
          <p:nvPr/>
        </p:nvGrpSpPr>
        <p:grpSpPr>
          <a:xfrm>
            <a:off x="6356694" y="1108506"/>
            <a:ext cx="2403849" cy="2301286"/>
            <a:chOff x="8475592" y="1478007"/>
            <a:chExt cx="3205132" cy="3068381"/>
          </a:xfrm>
        </p:grpSpPr>
        <p:pic>
          <p:nvPicPr>
            <p:cNvPr id="4" name="Imagen 3">
              <a:extLst>
                <a:ext uri="{FF2B5EF4-FFF2-40B4-BE49-F238E27FC236}">
                  <a16:creationId xmlns:a16="http://schemas.microsoft.com/office/drawing/2014/main" id="{33DBECE4-16C2-3CF3-9176-521690F60C67}"/>
                </a:ext>
              </a:extLst>
            </p:cNvPr>
            <p:cNvPicPr>
              <a:picLocks noChangeAspect="1"/>
            </p:cNvPicPr>
            <p:nvPr/>
          </p:nvPicPr>
          <p:blipFill>
            <a:blip r:embed="rId6"/>
            <a:stretch>
              <a:fillRect/>
            </a:stretch>
          </p:blipFill>
          <p:spPr>
            <a:xfrm>
              <a:off x="8475592" y="1478007"/>
              <a:ext cx="3085057" cy="3068381"/>
            </a:xfrm>
            <a:prstGeom prst="rect">
              <a:avLst/>
            </a:prstGeom>
          </p:spPr>
        </p:pic>
        <p:pic>
          <p:nvPicPr>
            <p:cNvPr id="12" name="Imagen 11">
              <a:extLst>
                <a:ext uri="{FF2B5EF4-FFF2-40B4-BE49-F238E27FC236}">
                  <a16:creationId xmlns:a16="http://schemas.microsoft.com/office/drawing/2014/main" id="{93E60658-C876-2840-B548-CB9980A32393}"/>
                </a:ext>
              </a:extLst>
            </p:cNvPr>
            <p:cNvPicPr>
              <a:picLocks noChangeAspect="1"/>
            </p:cNvPicPr>
            <p:nvPr/>
          </p:nvPicPr>
          <p:blipFill>
            <a:blip r:embed="rId4"/>
            <a:stretch>
              <a:fillRect/>
            </a:stretch>
          </p:blipFill>
          <p:spPr>
            <a:xfrm>
              <a:off x="8946356" y="1940431"/>
              <a:ext cx="2143535" cy="2143534"/>
            </a:xfrm>
            <a:prstGeom prst="rect">
              <a:avLst/>
            </a:prstGeom>
          </p:spPr>
        </p:pic>
        <p:sp>
          <p:nvSpPr>
            <p:cNvPr id="32" name="Rectángulo 31">
              <a:extLst>
                <a:ext uri="{FF2B5EF4-FFF2-40B4-BE49-F238E27FC236}">
                  <a16:creationId xmlns:a16="http://schemas.microsoft.com/office/drawing/2014/main" id="{3BDC1C97-B9E8-5442-9E04-877C21064D59}"/>
                </a:ext>
              </a:extLst>
            </p:cNvPr>
            <p:cNvSpPr/>
            <p:nvPr/>
          </p:nvSpPr>
          <p:spPr>
            <a:xfrm>
              <a:off x="9336667" y="2490966"/>
              <a:ext cx="2143535" cy="338555"/>
            </a:xfrm>
            <a:prstGeom prst="rect">
              <a:avLst/>
            </a:prstGeom>
          </p:spPr>
          <p:txBody>
            <a:bodyPr wrap="square">
              <a:spAutoFit/>
            </a:bodyPr>
            <a:lstStyle/>
            <a:p>
              <a:r>
                <a:rPr lang="en-US" sz="1050" b="1" dirty="0">
                  <a:solidFill>
                    <a:srgbClr val="FFAF4B"/>
                  </a:solidFill>
                  <a:latin typeface="Avenir Black" panose="02000503020000020003" pitchFamily="2" charset="0"/>
                  <a:ea typeface="Helvetica Neue" panose="02000503000000020004" pitchFamily="2" charset="0"/>
                  <a:cs typeface="Helvetica Neue" panose="02000503000000020004" pitchFamily="2" charset="0"/>
                </a:rPr>
                <a:t>40%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Mexico City</a:t>
              </a:r>
            </a:p>
          </p:txBody>
        </p:sp>
        <p:sp>
          <p:nvSpPr>
            <p:cNvPr id="33" name="Rectángulo 32">
              <a:extLst>
                <a:ext uri="{FF2B5EF4-FFF2-40B4-BE49-F238E27FC236}">
                  <a16:creationId xmlns:a16="http://schemas.microsoft.com/office/drawing/2014/main" id="{01C9FCE0-0991-6E46-8952-71E70B96D7EC}"/>
                </a:ext>
              </a:extLst>
            </p:cNvPr>
            <p:cNvSpPr/>
            <p:nvPr/>
          </p:nvSpPr>
          <p:spPr>
            <a:xfrm>
              <a:off x="9344483" y="2779546"/>
              <a:ext cx="1951455" cy="338555"/>
            </a:xfrm>
            <a:prstGeom prst="rect">
              <a:avLst/>
            </a:prstGeom>
          </p:spPr>
          <p:txBody>
            <a:bodyPr wrap="square">
              <a:spAutoFit/>
            </a:bodyPr>
            <a:lstStyle/>
            <a:p>
              <a:r>
                <a:rPr lang="en-US" sz="1050" b="1" dirty="0">
                  <a:solidFill>
                    <a:srgbClr val="002060"/>
                  </a:solidFill>
                  <a:latin typeface="Avenir Black" panose="02000503020000020003" pitchFamily="2" charset="0"/>
                  <a:ea typeface="Helvetica Neue" panose="02000503000000020004" pitchFamily="2" charset="0"/>
                  <a:cs typeface="Helvetica Neue" panose="02000503000000020004" pitchFamily="2" charset="0"/>
                </a:rPr>
                <a:t>22%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Monterrey</a:t>
              </a:r>
            </a:p>
          </p:txBody>
        </p:sp>
        <p:sp>
          <p:nvSpPr>
            <p:cNvPr id="35" name="Rectángulo 34">
              <a:extLst>
                <a:ext uri="{FF2B5EF4-FFF2-40B4-BE49-F238E27FC236}">
                  <a16:creationId xmlns:a16="http://schemas.microsoft.com/office/drawing/2014/main" id="{6F9ED9C8-7C03-9F42-84DF-1A475FAA5EA2}"/>
                </a:ext>
              </a:extLst>
            </p:cNvPr>
            <p:cNvSpPr/>
            <p:nvPr/>
          </p:nvSpPr>
          <p:spPr>
            <a:xfrm>
              <a:off x="9361813" y="3319700"/>
              <a:ext cx="1640292" cy="338555"/>
            </a:xfrm>
            <a:prstGeom prst="rect">
              <a:avLst/>
            </a:prstGeom>
          </p:spPr>
          <p:txBody>
            <a:bodyPr wrap="square">
              <a:spAutoFit/>
            </a:bodyPr>
            <a:lstStyle/>
            <a:p>
              <a:r>
                <a:rPr lang="en-US" sz="1050" b="1" dirty="0">
                  <a:solidFill>
                    <a:schemeClr val="accent6">
                      <a:lumMod val="75000"/>
                    </a:schemeClr>
                  </a:solidFill>
                  <a:latin typeface="Avenir Black" panose="02000503020000020003" pitchFamily="2" charset="0"/>
                  <a:ea typeface="Helvetica Neue" panose="02000503000000020004" pitchFamily="2" charset="0"/>
                  <a:cs typeface="Helvetica Neue" panose="02000503000000020004" pitchFamily="2" charset="0"/>
                </a:rPr>
                <a:t>21%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Other</a:t>
              </a:r>
            </a:p>
          </p:txBody>
        </p:sp>
        <p:sp>
          <p:nvSpPr>
            <p:cNvPr id="34" name="Rectángulo 33">
              <a:extLst>
                <a:ext uri="{FF2B5EF4-FFF2-40B4-BE49-F238E27FC236}">
                  <a16:creationId xmlns:a16="http://schemas.microsoft.com/office/drawing/2014/main" id="{8B4B8126-39E5-F346-AF2B-D8190A1CC205}"/>
                </a:ext>
              </a:extLst>
            </p:cNvPr>
            <p:cNvSpPr/>
            <p:nvPr/>
          </p:nvSpPr>
          <p:spPr>
            <a:xfrm>
              <a:off x="9359123" y="3064752"/>
              <a:ext cx="2321601" cy="338555"/>
            </a:xfrm>
            <a:prstGeom prst="rect">
              <a:avLst/>
            </a:prstGeom>
          </p:spPr>
          <p:txBody>
            <a:bodyPr wrap="square">
              <a:spAutoFit/>
            </a:bodyPr>
            <a:lstStyle/>
            <a:p>
              <a:r>
                <a:rPr lang="en-US" sz="1050" b="1" dirty="0">
                  <a:solidFill>
                    <a:schemeClr val="accent2"/>
                  </a:solidFill>
                  <a:latin typeface="Avenir Black" panose="02000503020000020003" pitchFamily="2" charset="0"/>
                  <a:ea typeface="Helvetica Neue" panose="02000503000000020004" pitchFamily="2" charset="0"/>
                  <a:cs typeface="Helvetica Neue" panose="02000503000000020004" pitchFamily="2" charset="0"/>
                </a:rPr>
                <a:t>17% </a:t>
              </a:r>
              <a:r>
                <a:rPr lang="en-US" sz="1050" dirty="0">
                  <a:solidFill>
                    <a:schemeClr val="bg2">
                      <a:lumMod val="50000"/>
                    </a:schemeClr>
                  </a:solidFill>
                  <a:latin typeface="Avenir" panose="02000503020000020003" pitchFamily="2" charset="0"/>
                  <a:ea typeface="Helvetica Neue" panose="02000503000000020004" pitchFamily="2" charset="0"/>
                  <a:cs typeface="Helvetica Neue" panose="02000503000000020004" pitchFamily="2" charset="0"/>
                </a:rPr>
                <a:t>Guadalajara</a:t>
              </a:r>
            </a:p>
          </p:txBody>
        </p:sp>
      </p:grpSp>
      <p:sp>
        <p:nvSpPr>
          <p:cNvPr id="37" name="CuadroTexto 8">
            <a:extLst>
              <a:ext uri="{FF2B5EF4-FFF2-40B4-BE49-F238E27FC236}">
                <a16:creationId xmlns:a16="http://schemas.microsoft.com/office/drawing/2014/main" id="{7FBEAB5A-9D6B-4862-B96A-A0B98A4FD932}"/>
              </a:ext>
            </a:extLst>
          </p:cNvPr>
          <p:cNvSpPr txBox="1"/>
          <p:nvPr/>
        </p:nvSpPr>
        <p:spPr>
          <a:xfrm>
            <a:off x="3931994" y="528005"/>
            <a:ext cx="1478810" cy="507831"/>
          </a:xfrm>
          <a:prstGeom prst="rect">
            <a:avLst/>
          </a:prstGeom>
          <a:noFill/>
        </p:spPr>
        <p:txBody>
          <a:bodyPr wrap="square" rtlCol="0">
            <a:spAutoFit/>
          </a:bodyPr>
          <a:lstStyle/>
          <a:p>
            <a:pPr algn="ctr"/>
            <a:r>
              <a:rPr lang="es-MX" sz="1350" dirty="0">
                <a:solidFill>
                  <a:schemeClr val="accent6">
                    <a:lumMod val="75000"/>
                  </a:schemeClr>
                </a:solidFill>
                <a:latin typeface="Avenir Medium" panose="02000503020000020003" pitchFamily="2" charset="0"/>
              </a:rPr>
              <a:t>Travel agencies are located in…</a:t>
            </a:r>
          </a:p>
        </p:txBody>
      </p:sp>
      <p:pic>
        <p:nvPicPr>
          <p:cNvPr id="26" name="Imagen 25">
            <a:extLst>
              <a:ext uri="{FF2B5EF4-FFF2-40B4-BE49-F238E27FC236}">
                <a16:creationId xmlns:a16="http://schemas.microsoft.com/office/drawing/2014/main" id="{1A4DADDF-DCB5-C89F-DCEF-47CE4AEBD749}"/>
              </a:ext>
            </a:extLst>
          </p:cNvPr>
          <p:cNvPicPr>
            <a:picLocks noChangeAspect="1"/>
          </p:cNvPicPr>
          <p:nvPr/>
        </p:nvPicPr>
        <p:blipFill>
          <a:blip r:embed="rId7"/>
          <a:stretch>
            <a:fillRect/>
          </a:stretch>
        </p:blipFill>
        <p:spPr>
          <a:xfrm>
            <a:off x="7461668" y="4583969"/>
            <a:ext cx="1587222" cy="382777"/>
          </a:xfrm>
          <a:prstGeom prst="rect">
            <a:avLst/>
          </a:prstGeom>
        </p:spPr>
      </p:pic>
    </p:spTree>
    <p:extLst>
      <p:ext uri="{BB962C8B-B14F-4D97-AF65-F5344CB8AC3E}">
        <p14:creationId xmlns:p14="http://schemas.microsoft.com/office/powerpoint/2010/main" val="1086298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721336A2-46EA-A233-7B41-6F017943D3F0}"/>
              </a:ext>
            </a:extLst>
          </p:cNvPr>
          <p:cNvPicPr>
            <a:picLocks noChangeAspect="1"/>
          </p:cNvPicPr>
          <p:nvPr/>
        </p:nvPicPr>
        <p:blipFill rotWithShape="1">
          <a:blip r:embed="rId2"/>
          <a:srcRect l="25227" t="13259" r="26827" b="3881"/>
          <a:stretch/>
        </p:blipFill>
        <p:spPr>
          <a:xfrm>
            <a:off x="4442268" y="631391"/>
            <a:ext cx="3437591" cy="3572777"/>
          </a:xfrm>
          <a:prstGeom prst="rect">
            <a:avLst/>
          </a:prstGeom>
        </p:spPr>
      </p:pic>
      <p:sp>
        <p:nvSpPr>
          <p:cNvPr id="16" name="TextBox 6">
            <a:extLst>
              <a:ext uri="{FF2B5EF4-FFF2-40B4-BE49-F238E27FC236}">
                <a16:creationId xmlns:a16="http://schemas.microsoft.com/office/drawing/2014/main" id="{A24F7FB4-9AEA-9E8F-0A1C-0A0F3A0F4AA0}"/>
              </a:ext>
            </a:extLst>
          </p:cNvPr>
          <p:cNvSpPr txBox="1"/>
          <p:nvPr/>
        </p:nvSpPr>
        <p:spPr>
          <a:xfrm>
            <a:off x="5157119" y="2503872"/>
            <a:ext cx="1003944" cy="276999"/>
          </a:xfrm>
          <a:prstGeom prst="rect">
            <a:avLst/>
          </a:prstGeom>
          <a:noFill/>
        </p:spPr>
        <p:txBody>
          <a:bodyPr wrap="square" lIns="68580" tIns="34290" rIns="68580" bIns="34290" rtlCol="0" anchor="t">
            <a:spAutoFit/>
          </a:bodyPr>
          <a:lstStyle/>
          <a:p>
            <a:r>
              <a:rPr lang="en-US" sz="1350" b="1" dirty="0">
                <a:solidFill>
                  <a:schemeClr val="bg1"/>
                </a:solidFill>
                <a:latin typeface="Avenir Black" panose="02000503020000020003" pitchFamily="2" charset="0"/>
              </a:rPr>
              <a:t>54.5 %</a:t>
            </a:r>
          </a:p>
        </p:txBody>
      </p:sp>
      <p:sp>
        <p:nvSpPr>
          <p:cNvPr id="17" name="TextBox 8">
            <a:extLst>
              <a:ext uri="{FF2B5EF4-FFF2-40B4-BE49-F238E27FC236}">
                <a16:creationId xmlns:a16="http://schemas.microsoft.com/office/drawing/2014/main" id="{C0F01E7A-C63D-226F-3A4E-8052A9205975}"/>
              </a:ext>
            </a:extLst>
          </p:cNvPr>
          <p:cNvSpPr txBox="1"/>
          <p:nvPr/>
        </p:nvSpPr>
        <p:spPr>
          <a:xfrm>
            <a:off x="6518489" y="2499324"/>
            <a:ext cx="1003944" cy="276999"/>
          </a:xfrm>
          <a:prstGeom prst="rect">
            <a:avLst/>
          </a:prstGeom>
          <a:noFill/>
        </p:spPr>
        <p:txBody>
          <a:bodyPr wrap="square" lIns="68580" tIns="34290" rIns="68580" bIns="34290" rtlCol="0" anchor="t">
            <a:spAutoFit/>
          </a:bodyPr>
          <a:lstStyle/>
          <a:p>
            <a:r>
              <a:rPr lang="en-US" sz="1350" b="1" dirty="0">
                <a:solidFill>
                  <a:schemeClr val="bg1"/>
                </a:solidFill>
                <a:latin typeface="Avenir Black" panose="02000503020000020003" pitchFamily="2" charset="0"/>
              </a:rPr>
              <a:t>45.5 %</a:t>
            </a:r>
          </a:p>
        </p:txBody>
      </p:sp>
      <p:sp>
        <p:nvSpPr>
          <p:cNvPr id="19" name="TextBox 18">
            <a:extLst>
              <a:ext uri="{FF2B5EF4-FFF2-40B4-BE49-F238E27FC236}">
                <a16:creationId xmlns:a16="http://schemas.microsoft.com/office/drawing/2014/main" id="{8EBEA017-0AAE-569F-3DC9-597121857E35}"/>
              </a:ext>
            </a:extLst>
          </p:cNvPr>
          <p:cNvSpPr txBox="1"/>
          <p:nvPr/>
        </p:nvSpPr>
        <p:spPr>
          <a:xfrm>
            <a:off x="810772" y="804178"/>
            <a:ext cx="3560555"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Online vs Offline</a:t>
            </a:r>
            <a:endParaRPr lang="en-US" sz="3300" b="1" dirty="0">
              <a:solidFill>
                <a:schemeClr val="accent6"/>
              </a:solidFill>
              <a:latin typeface="Avenir Black" panose="02000503020000020003" pitchFamily="2" charset="0"/>
            </a:endParaRPr>
          </a:p>
        </p:txBody>
      </p:sp>
      <p:sp>
        <p:nvSpPr>
          <p:cNvPr id="20" name="Rectángulo 19">
            <a:extLst>
              <a:ext uri="{FF2B5EF4-FFF2-40B4-BE49-F238E27FC236}">
                <a16:creationId xmlns:a16="http://schemas.microsoft.com/office/drawing/2014/main" id="{7ED3EADB-79CE-8F2F-A4A6-4B9BBCDFA147}"/>
              </a:ext>
            </a:extLst>
          </p:cNvPr>
          <p:cNvSpPr/>
          <p:nvPr/>
        </p:nvSpPr>
        <p:spPr>
          <a:xfrm>
            <a:off x="810772" y="323681"/>
            <a:ext cx="3306996" cy="646331"/>
          </a:xfrm>
          <a:prstGeom prst="rect">
            <a:avLst/>
          </a:prstGeom>
        </p:spPr>
        <p:txBody>
          <a:bodyPr wrap="none">
            <a:spAutoFit/>
          </a:bodyPr>
          <a:lstStyle/>
          <a:p>
            <a:r>
              <a:rPr lang="en-US" sz="3600" dirty="0">
                <a:solidFill>
                  <a:schemeClr val="accent4">
                    <a:lumMod val="75000"/>
                  </a:schemeClr>
                </a:solidFill>
                <a:latin typeface="Avenir Light" panose="020B0402020203020204" pitchFamily="34" charset="77"/>
              </a:rPr>
              <a:t>Booking trends</a:t>
            </a:r>
          </a:p>
        </p:txBody>
      </p:sp>
      <p:pic>
        <p:nvPicPr>
          <p:cNvPr id="11" name="Imagen 10">
            <a:extLst>
              <a:ext uri="{FF2B5EF4-FFF2-40B4-BE49-F238E27FC236}">
                <a16:creationId xmlns:a16="http://schemas.microsoft.com/office/drawing/2014/main" id="{1A4DADDF-DCB5-C89F-DCEF-47CE4AEBD749}"/>
              </a:ext>
            </a:extLst>
          </p:cNvPr>
          <p:cNvPicPr>
            <a:picLocks noChangeAspect="1"/>
          </p:cNvPicPr>
          <p:nvPr/>
        </p:nvPicPr>
        <p:blipFill>
          <a:blip r:embed="rId3"/>
          <a:stretch>
            <a:fillRect/>
          </a:stretch>
        </p:blipFill>
        <p:spPr>
          <a:xfrm>
            <a:off x="7461668" y="4583969"/>
            <a:ext cx="1587222" cy="382777"/>
          </a:xfrm>
          <a:prstGeom prst="rect">
            <a:avLst/>
          </a:prstGeom>
        </p:spPr>
      </p:pic>
      <p:grpSp>
        <p:nvGrpSpPr>
          <p:cNvPr id="12"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3" name="Rectángulo 12">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4" name="Rectángulo 13">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7198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rapecio 31">
            <a:extLst>
              <a:ext uri="{FF2B5EF4-FFF2-40B4-BE49-F238E27FC236}">
                <a16:creationId xmlns:a16="http://schemas.microsoft.com/office/drawing/2014/main" id="{25412A06-F4ED-9121-4277-D2F1C0EC909E}"/>
              </a:ext>
            </a:extLst>
          </p:cNvPr>
          <p:cNvSpPr/>
          <p:nvPr/>
        </p:nvSpPr>
        <p:spPr>
          <a:xfrm>
            <a:off x="3724114" y="13449"/>
            <a:ext cx="6743618" cy="5143500"/>
          </a:xfrm>
          <a:prstGeom prst="trapezoid">
            <a:avLst>
              <a:gd name="adj" fmla="val 1517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33" name="Conector recto 32">
            <a:extLst>
              <a:ext uri="{FF2B5EF4-FFF2-40B4-BE49-F238E27FC236}">
                <a16:creationId xmlns:a16="http://schemas.microsoft.com/office/drawing/2014/main" id="{E1DD5B6B-AE63-3CB3-2F92-D435F0BABFB9}"/>
              </a:ext>
            </a:extLst>
          </p:cNvPr>
          <p:cNvCxnSpPr>
            <a:cxnSpLocks/>
          </p:cNvCxnSpPr>
          <p:nvPr/>
        </p:nvCxnSpPr>
        <p:spPr>
          <a:xfrm flipH="1">
            <a:off x="3626587" y="1624263"/>
            <a:ext cx="518129" cy="3519237"/>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Rectángulo 7">
            <a:extLst>
              <a:ext uri="{FF2B5EF4-FFF2-40B4-BE49-F238E27FC236}">
                <a16:creationId xmlns:a16="http://schemas.microsoft.com/office/drawing/2014/main" id="{C7335A57-8752-1E47-B62B-8503B5279306}"/>
              </a:ext>
            </a:extLst>
          </p:cNvPr>
          <p:cNvSpPr/>
          <p:nvPr/>
        </p:nvSpPr>
        <p:spPr>
          <a:xfrm>
            <a:off x="4517831" y="1211203"/>
            <a:ext cx="4312545" cy="3970318"/>
          </a:xfrm>
          <a:prstGeom prst="rect">
            <a:avLst/>
          </a:prstGeom>
        </p:spPr>
        <p:txBody>
          <a:bodyPr wrap="square" lIns="91440" tIns="45720" rIns="91440" bIns="45720" anchor="t">
            <a:spAutoFit/>
          </a:bodyPr>
          <a:lstStyle/>
          <a:p>
            <a:pPr marL="128270" indent="-128270" algn="r">
              <a:buClr>
                <a:srgbClr val="000000"/>
              </a:buClr>
              <a:buFont typeface="Arial" panose="020B0604020202020204" pitchFamily="34" charset="0"/>
              <a:buChar char="•"/>
            </a:pPr>
            <a:endParaRPr lang="en-US" sz="1050" dirty="0">
              <a:solidFill>
                <a:schemeClr val="bg1"/>
              </a:solidFill>
              <a:latin typeface="Avenir Light" panose="020B0402020203020204" pitchFamily="34" charset="77"/>
              <a:ea typeface="Helvetica Neue" panose="02000503000000020004" pitchFamily="2" charset="0"/>
              <a:cs typeface="Helvetica Neue" panose="02000503000000020004" pitchFamily="2" charset="0"/>
            </a:endParaRPr>
          </a:p>
          <a:p>
            <a:r>
              <a:rPr lang="en-US" sz="1050" kern="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sym typeface="Arial"/>
              </a:rPr>
              <a:t>The types of accommodation preferred by Mexicans are still following the 2021 pattern and </a:t>
            </a:r>
            <a:r>
              <a:rPr lang="en-US" sz="105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rPr>
              <a:t>they</a:t>
            </a:r>
            <a:r>
              <a:rPr lang="en-US" sz="1050" kern="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sym typeface="Arial"/>
              </a:rPr>
              <a:t> are listed as follows:</a:t>
            </a:r>
            <a:r>
              <a:rPr lang="en-US" sz="105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rPr>
              <a:t> </a:t>
            </a:r>
            <a:endParaRPr lang="en-US" sz="1050" kern="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endParaRPr>
          </a:p>
          <a:p>
            <a:pPr>
              <a:buClr>
                <a:srgbClr val="000000"/>
              </a:buClr>
              <a:buFont typeface="Arial"/>
              <a:buNone/>
            </a:pPr>
            <a:endParaRPr lang="en-US" sz="1050" dirty="0">
              <a:solidFill>
                <a:srgbClr val="1F2F5B"/>
              </a:solidFill>
              <a:latin typeface="Avenir Light" panose="020B0402020203020204" pitchFamily="34" charset="77"/>
              <a:ea typeface="Helvetica Neue" panose="02000503000000020004" pitchFamily="2" charset="0"/>
              <a:cs typeface="Helvetica Neue" panose="02000503000000020004" pitchFamily="2" charset="0"/>
            </a:endParaRPr>
          </a:p>
          <a:p>
            <a:pPr marL="128270" indent="-128270">
              <a:buClr>
                <a:srgbClr val="FFAF4B"/>
              </a:buClr>
              <a:buFont typeface="Arial" panose="020B0604020202020204" pitchFamily="34" charset="0"/>
              <a:buChar char="•"/>
            </a:pPr>
            <a:r>
              <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sym typeface="Arial"/>
              </a:rPr>
              <a:t>Resort</a:t>
            </a:r>
            <a:endPar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endParaRPr>
          </a:p>
          <a:p>
            <a:pPr marL="128270" indent="-128270">
              <a:buClr>
                <a:srgbClr val="FFAF4B"/>
              </a:buClr>
              <a:buFont typeface="Arial" panose="020B0604020202020204" pitchFamily="34" charset="0"/>
              <a:buChar char="•"/>
            </a:pPr>
            <a:r>
              <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sym typeface="Arial"/>
              </a:rPr>
              <a:t>Hotel</a:t>
            </a:r>
            <a:endPar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endParaRPr>
          </a:p>
          <a:p>
            <a:pPr marL="128270" indent="-128270">
              <a:buClr>
                <a:srgbClr val="FFAF4B"/>
              </a:buClr>
              <a:buFont typeface="Arial" panose="020B0604020202020204" pitchFamily="34" charset="0"/>
              <a:buChar char="•"/>
            </a:pPr>
            <a:r>
              <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sym typeface="Arial"/>
              </a:rPr>
              <a:t>All Inclusive</a:t>
            </a:r>
            <a:endPar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endParaRPr>
          </a:p>
          <a:p>
            <a:pPr marL="128270" indent="-128270">
              <a:buClr>
                <a:srgbClr val="FFAF4B"/>
              </a:buClr>
              <a:buFont typeface="Arial" panose="020B0604020202020204" pitchFamily="34" charset="0"/>
              <a:buChar char="•"/>
            </a:pPr>
            <a:r>
              <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sym typeface="Arial"/>
              </a:rPr>
              <a:t>Apartment</a:t>
            </a:r>
            <a:endParaRPr lang="en-US" sz="1050" b="1" kern="0" dirty="0">
              <a:solidFill>
                <a:srgbClr val="1F2F5B"/>
              </a:solidFill>
              <a:latin typeface="Avenir Black" panose="02000503020000020003" pitchFamily="2" charset="0"/>
              <a:ea typeface="Helvetica Neue" panose="02000503000000020004" pitchFamily="2" charset="0"/>
              <a:cs typeface="Helvetica Neue" panose="02000503000000020004" pitchFamily="2" charset="0"/>
            </a:endParaRPr>
          </a:p>
          <a:p>
            <a:endParaRPr lang="en-US" sz="1050" dirty="0">
              <a:solidFill>
                <a:srgbClr val="1F2F5B"/>
              </a:solidFill>
              <a:latin typeface="Avenir Light" panose="020B0402020203020204" pitchFamily="34" charset="77"/>
            </a:endParaRPr>
          </a:p>
          <a:p>
            <a:pPr marL="170815" indent="-170815">
              <a:buFont typeface="Arial,Sans-Serif" panose="020B0604020202020204" pitchFamily="34" charset="0"/>
              <a:buChar char="•"/>
            </a:pPr>
            <a:r>
              <a:rPr lang="en-US" sz="1050" dirty="0">
                <a:solidFill>
                  <a:srgbClr val="1F2F5B"/>
                </a:solidFill>
                <a:latin typeface="Avenir Light"/>
              </a:rPr>
              <a:t>Mexicans start planning their trip between 45 and 15 days in advance</a:t>
            </a:r>
            <a:endParaRPr lang="en-US" sz="1050" dirty="0">
              <a:solidFill>
                <a:srgbClr val="1F2F5B"/>
              </a:solidFill>
              <a:latin typeface="Avenir Light" panose="020B0402020203020204" pitchFamily="34" charset="77"/>
            </a:endParaRPr>
          </a:p>
          <a:p>
            <a:pPr marL="170815" indent="-170815">
              <a:buFont typeface="Arial,Sans-Serif" panose="020B0604020202020204" pitchFamily="34" charset="0"/>
              <a:buChar char="•"/>
            </a:pPr>
            <a:endParaRPr lang="en-US" sz="1050" dirty="0">
              <a:solidFill>
                <a:srgbClr val="1F2F5B"/>
              </a:solidFill>
              <a:latin typeface="Avenir Light" panose="020B0402020203020204" pitchFamily="34" charset="77"/>
            </a:endParaRPr>
          </a:p>
          <a:p>
            <a:pPr marL="170815" indent="-170815">
              <a:buClr>
                <a:srgbClr val="FFAF4B"/>
              </a:buClr>
              <a:buFont typeface="Arial" panose="020B0604020202020204" pitchFamily="34" charset="0"/>
              <a:buChar char="•"/>
            </a:pPr>
            <a:r>
              <a:rPr lang="en-US" sz="1050" dirty="0">
                <a:solidFill>
                  <a:srgbClr val="1F2F5B"/>
                </a:solidFill>
                <a:latin typeface="Avenir Light" panose="020B0402020203020204" pitchFamily="34" charset="77"/>
              </a:rPr>
              <a:t>Many want to prioritize relaxation, wellness, and new experiences. Self-care is now non-negotiable.</a:t>
            </a:r>
          </a:p>
          <a:p>
            <a:pPr marL="170815" indent="-170815">
              <a:buClr>
                <a:srgbClr val="FFAF4B"/>
              </a:buClr>
              <a:buFont typeface="Arial" panose="020B0604020202020204" pitchFamily="34" charset="0"/>
              <a:buChar char="•"/>
            </a:pPr>
            <a:endParaRPr lang="en-US" sz="1050" dirty="0">
              <a:solidFill>
                <a:srgbClr val="1F2F5B"/>
              </a:solidFill>
              <a:latin typeface="Avenir Light" panose="020B0402020203020204" pitchFamily="34" charset="77"/>
            </a:endParaRPr>
          </a:p>
          <a:p>
            <a:pPr marL="170815" indent="-170815">
              <a:buClr>
                <a:srgbClr val="FFAF4B"/>
              </a:buClr>
              <a:buFont typeface="Arial" panose="020B0604020202020204" pitchFamily="34" charset="0"/>
              <a:buChar char="•"/>
            </a:pPr>
            <a:r>
              <a:rPr lang="en-US" sz="1050" dirty="0">
                <a:solidFill>
                  <a:srgbClr val="1F2F5B"/>
                </a:solidFill>
                <a:latin typeface="Avenir Light" panose="020B0402020203020204" pitchFamily="34" charset="77"/>
              </a:rPr>
              <a:t>People value travel now more than ever before and will  continue to make time and save money for it. </a:t>
            </a:r>
          </a:p>
          <a:p>
            <a:pPr marL="170815" indent="-170815">
              <a:buClr>
                <a:srgbClr val="FFAF4B"/>
              </a:buClr>
              <a:buFont typeface="Arial" panose="020B0604020202020204" pitchFamily="34" charset="0"/>
              <a:buChar char="•"/>
            </a:pPr>
            <a:endParaRPr lang="en-US" sz="1050" dirty="0">
              <a:solidFill>
                <a:srgbClr val="1F2F5B"/>
              </a:solidFill>
              <a:latin typeface="Avenir Light" panose="020B0402020203020204" pitchFamily="34" charset="77"/>
            </a:endParaRPr>
          </a:p>
          <a:p>
            <a:pPr marL="170815" indent="-170815">
              <a:buClr>
                <a:srgbClr val="FFAF4B"/>
              </a:buClr>
              <a:buFont typeface="Arial" panose="020B0604020202020204" pitchFamily="34" charset="0"/>
              <a:buChar char="•"/>
            </a:pPr>
            <a:r>
              <a:rPr lang="en-US" sz="1050" dirty="0">
                <a:solidFill>
                  <a:srgbClr val="1F2F5B"/>
                </a:solidFill>
                <a:latin typeface="Avenir Light"/>
              </a:rPr>
              <a:t>Top motivations for travel are:</a:t>
            </a:r>
            <a:r>
              <a:rPr lang="en-US" sz="1050" dirty="0">
                <a:latin typeface="Avenir Light" panose="020B0402020203020204" pitchFamily="34" charset="77"/>
              </a:rPr>
              <a:t/>
            </a:r>
            <a:br>
              <a:rPr lang="en-US" sz="1050" dirty="0">
                <a:latin typeface="Avenir Light" panose="020B0402020203020204" pitchFamily="34" charset="77"/>
              </a:rPr>
            </a:br>
            <a:r>
              <a:rPr lang="en-US" sz="1050" dirty="0">
                <a:solidFill>
                  <a:srgbClr val="1F2F5B"/>
                </a:solidFill>
                <a:latin typeface="Avenir Light"/>
              </a:rPr>
              <a:t>49% Physical and mental health.</a:t>
            </a:r>
            <a:r>
              <a:rPr lang="en-US" sz="1050" dirty="0">
                <a:latin typeface="Avenir Light" panose="020B0402020203020204" pitchFamily="34" charset="77"/>
              </a:rPr>
              <a:t/>
            </a:r>
            <a:br>
              <a:rPr lang="en-US" sz="1050" dirty="0">
                <a:latin typeface="Avenir Light" panose="020B0402020203020204" pitchFamily="34" charset="77"/>
              </a:rPr>
            </a:br>
            <a:r>
              <a:rPr lang="en-US" sz="1050" dirty="0">
                <a:solidFill>
                  <a:srgbClr val="1F2F5B"/>
                </a:solidFill>
                <a:latin typeface="Avenir Light"/>
              </a:rPr>
              <a:t>49% Change of scenery</a:t>
            </a:r>
            <a:r>
              <a:rPr lang="en-US" sz="1050" dirty="0">
                <a:latin typeface="Avenir Light" panose="020B0402020203020204" pitchFamily="34" charset="77"/>
              </a:rPr>
              <a:t/>
            </a:r>
            <a:br>
              <a:rPr lang="en-US" sz="1050" dirty="0">
                <a:latin typeface="Avenir Light" panose="020B0402020203020204" pitchFamily="34" charset="77"/>
              </a:rPr>
            </a:br>
            <a:r>
              <a:rPr lang="en-US" sz="1050" dirty="0">
                <a:solidFill>
                  <a:srgbClr val="1F2F5B"/>
                </a:solidFill>
                <a:latin typeface="Avenir Light"/>
              </a:rPr>
              <a:t>46% Making up for lost time</a:t>
            </a:r>
          </a:p>
          <a:p>
            <a:pPr marL="128270" indent="-128270" algn="r">
              <a:buClr>
                <a:srgbClr val="FFAF4B"/>
              </a:buClr>
              <a:buFont typeface="Arial" panose="020B0604020202020204" pitchFamily="34" charset="0"/>
              <a:buChar char="•"/>
            </a:pPr>
            <a:endParaRPr lang="en-US" sz="1050" dirty="0">
              <a:solidFill>
                <a:srgbClr val="FFFFFF"/>
              </a:solidFill>
              <a:latin typeface="Avenir Light" panose="020B0402020203020204" pitchFamily="34" charset="77"/>
              <a:ea typeface="Helvetica Neue" panose="02000503000000020004" pitchFamily="2" charset="0"/>
              <a:cs typeface="Helvetica Neue" panose="02000503000000020004" pitchFamily="2" charset="0"/>
            </a:endParaRPr>
          </a:p>
          <a:p>
            <a:pPr marL="170815" indent="-170815" algn="r">
              <a:buClr>
                <a:srgbClr val="000000"/>
              </a:buClr>
              <a:buFont typeface="Arial" panose="020B0604020202020204" pitchFamily="34" charset="0"/>
              <a:buChar char="•"/>
            </a:pPr>
            <a:endParaRPr lang="en-US" sz="1050" dirty="0">
              <a:solidFill>
                <a:srgbClr val="FF0000"/>
              </a:solidFill>
              <a:latin typeface="Avenir Light" panose="020B0402020203020204" pitchFamily="34" charset="77"/>
              <a:ea typeface="Helvetica Neue" panose="02000503000000020004" pitchFamily="2" charset="0"/>
              <a:cs typeface="Helvetica Neue" panose="02000503000000020004" pitchFamily="2" charset="0"/>
            </a:endParaRPr>
          </a:p>
          <a:p>
            <a:pPr algn="r"/>
            <a:endParaRPr lang="en-US" sz="1050" dirty="0">
              <a:solidFill>
                <a:srgbClr val="FF0000"/>
              </a:solidFill>
              <a:latin typeface="Avenir Light" panose="020B0402020203020204" pitchFamily="34" charset="77"/>
              <a:ea typeface="Helvetica Neue" panose="02000503000000020004" pitchFamily="2" charset="0"/>
              <a:cs typeface="Helvetica Neue" panose="02000503000000020004" pitchFamily="2" charset="0"/>
            </a:endParaRPr>
          </a:p>
        </p:txBody>
      </p:sp>
      <p:sp>
        <p:nvSpPr>
          <p:cNvPr id="58" name="Rectángulo 22">
            <a:extLst>
              <a:ext uri="{FF2B5EF4-FFF2-40B4-BE49-F238E27FC236}">
                <a16:creationId xmlns:a16="http://schemas.microsoft.com/office/drawing/2014/main" id="{E1A162EC-88CB-AFD5-0A1D-5C54EB31479C}"/>
              </a:ext>
            </a:extLst>
          </p:cNvPr>
          <p:cNvSpPr/>
          <p:nvPr/>
        </p:nvSpPr>
        <p:spPr>
          <a:xfrm>
            <a:off x="4759789" y="336170"/>
            <a:ext cx="4017311" cy="923330"/>
          </a:xfrm>
          <a:prstGeom prst="rect">
            <a:avLst/>
          </a:prstGeom>
        </p:spPr>
        <p:txBody>
          <a:bodyPr wrap="square">
            <a:spAutoFit/>
          </a:bodyPr>
          <a:lstStyle/>
          <a:p>
            <a:pPr algn="r"/>
            <a:r>
              <a:rPr lang="es-MX" sz="2700" dirty="0">
                <a:solidFill>
                  <a:schemeClr val="bg1"/>
                </a:solidFill>
                <a:latin typeface="Avenir Light" panose="020B0402020203020204" pitchFamily="34" charset="77"/>
                <a:ea typeface="Helvetica Neue Condensed" panose="02000503000000020004" pitchFamily="2" charset="0"/>
                <a:cs typeface="Helvetica Neue Condensed" panose="02000503000000020004" pitchFamily="2" charset="0"/>
              </a:rPr>
              <a:t>OUTBOUND</a:t>
            </a:r>
          </a:p>
          <a:p>
            <a:pPr algn="r"/>
            <a:r>
              <a:rPr lang="es-MX" sz="2700" b="1" dirty="0">
                <a:solidFill>
                  <a:schemeClr val="bg1"/>
                </a:solidFill>
                <a:latin typeface="Avenir Black" panose="02000503020000020003" pitchFamily="2" charset="0"/>
                <a:ea typeface="Helvetica Neue Condensed" panose="02000503000000020004" pitchFamily="2" charset="0"/>
                <a:cs typeface="Helvetica Neue Condensed" panose="02000503000000020004" pitchFamily="2" charset="0"/>
              </a:rPr>
              <a:t>TRAVELER MEXICO</a:t>
            </a:r>
            <a:endParaRPr lang="es-MX" sz="2700" b="1" dirty="0">
              <a:solidFill>
                <a:schemeClr val="bg1"/>
              </a:solidFill>
              <a:latin typeface="Avenir Black" panose="02000503020000020003" pitchFamily="2" charset="0"/>
            </a:endParaRPr>
          </a:p>
        </p:txBody>
      </p:sp>
      <p:sp>
        <p:nvSpPr>
          <p:cNvPr id="7" name="TextBox 6">
            <a:extLst>
              <a:ext uri="{FF2B5EF4-FFF2-40B4-BE49-F238E27FC236}">
                <a16:creationId xmlns:a16="http://schemas.microsoft.com/office/drawing/2014/main" id="{2B32BC50-A94E-1D9C-933C-6F9B8AD92083}"/>
              </a:ext>
            </a:extLst>
          </p:cNvPr>
          <p:cNvSpPr txBox="1"/>
          <p:nvPr/>
        </p:nvSpPr>
        <p:spPr>
          <a:xfrm>
            <a:off x="873462" y="252377"/>
            <a:ext cx="1821717" cy="1131079"/>
          </a:xfrm>
          <a:prstGeom prst="rect">
            <a:avLst/>
          </a:prstGeom>
          <a:noFill/>
        </p:spPr>
        <p:txBody>
          <a:bodyPr wrap="none" rtlCol="0">
            <a:spAutoFit/>
          </a:bodyPr>
          <a:lstStyle/>
          <a:p>
            <a:r>
              <a:rPr lang="en-US" sz="1350" b="1" u="sng" dirty="0">
                <a:solidFill>
                  <a:srgbClr val="004B64"/>
                </a:solidFill>
                <a:latin typeface="Avenir Book" panose="02000503020000020003" pitchFamily="2" charset="0"/>
              </a:rPr>
              <a:t>Holidays:</a:t>
            </a:r>
          </a:p>
          <a:p>
            <a:endParaRPr lang="en-US" sz="1350" dirty="0">
              <a:solidFill>
                <a:srgbClr val="004B64"/>
              </a:solidFill>
              <a:latin typeface="Avenir Book" panose="02000503020000020003" pitchFamily="2" charset="0"/>
            </a:endParaRP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Easter</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Summer Vacations</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Xmas Season</a:t>
            </a:r>
          </a:p>
        </p:txBody>
      </p:sp>
      <p:sp>
        <p:nvSpPr>
          <p:cNvPr id="9" name="TextBox 8">
            <a:extLst>
              <a:ext uri="{FF2B5EF4-FFF2-40B4-BE49-F238E27FC236}">
                <a16:creationId xmlns:a16="http://schemas.microsoft.com/office/drawing/2014/main" id="{BEA05DB2-CC56-7AC7-9406-F2AFA057BA93}"/>
              </a:ext>
            </a:extLst>
          </p:cNvPr>
          <p:cNvSpPr txBox="1"/>
          <p:nvPr/>
        </p:nvSpPr>
        <p:spPr>
          <a:xfrm>
            <a:off x="869187" y="2702027"/>
            <a:ext cx="2611933" cy="1131079"/>
          </a:xfrm>
          <a:prstGeom prst="rect">
            <a:avLst/>
          </a:prstGeom>
          <a:noFill/>
        </p:spPr>
        <p:txBody>
          <a:bodyPr wrap="none" rtlCol="0">
            <a:spAutoFit/>
          </a:bodyPr>
          <a:lstStyle/>
          <a:p>
            <a:r>
              <a:rPr lang="en-US" sz="1350" b="1" u="sng" dirty="0">
                <a:solidFill>
                  <a:srgbClr val="004B64"/>
                </a:solidFill>
                <a:latin typeface="Avenir Book" panose="02000503020000020003" pitchFamily="2" charset="0"/>
              </a:rPr>
              <a:t>Opportunity dates:</a:t>
            </a:r>
          </a:p>
          <a:p>
            <a:endParaRPr lang="en-US" sz="1350" dirty="0">
              <a:solidFill>
                <a:srgbClr val="004B64"/>
              </a:solidFill>
              <a:latin typeface="Avenir Book" panose="02000503020000020003" pitchFamily="2" charset="0"/>
            </a:endParaRP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Children day</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Independence day/weekend</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Black Friday</a:t>
            </a:r>
          </a:p>
        </p:txBody>
      </p:sp>
      <p:sp>
        <p:nvSpPr>
          <p:cNvPr id="10" name="TextBox 9">
            <a:extLst>
              <a:ext uri="{FF2B5EF4-FFF2-40B4-BE49-F238E27FC236}">
                <a16:creationId xmlns:a16="http://schemas.microsoft.com/office/drawing/2014/main" id="{81342D80-DB87-4B59-B1B4-6C42FB983FD7}"/>
              </a:ext>
            </a:extLst>
          </p:cNvPr>
          <p:cNvSpPr txBox="1"/>
          <p:nvPr/>
        </p:nvSpPr>
        <p:spPr>
          <a:xfrm>
            <a:off x="873462" y="1477202"/>
            <a:ext cx="2607658" cy="1131079"/>
          </a:xfrm>
          <a:prstGeom prst="rect">
            <a:avLst/>
          </a:prstGeom>
          <a:noFill/>
        </p:spPr>
        <p:txBody>
          <a:bodyPr wrap="square" rtlCol="0">
            <a:spAutoFit/>
          </a:bodyPr>
          <a:lstStyle/>
          <a:p>
            <a:r>
              <a:rPr lang="en-US" sz="1350" b="1" u="sng" dirty="0">
                <a:solidFill>
                  <a:srgbClr val="004B64"/>
                </a:solidFill>
                <a:latin typeface="Avenir Book" panose="02000503020000020003" pitchFamily="2" charset="0"/>
              </a:rPr>
              <a:t>Long Weekends</a:t>
            </a:r>
          </a:p>
          <a:p>
            <a:endParaRPr lang="en-US" sz="1350" dirty="0">
              <a:solidFill>
                <a:srgbClr val="004B64"/>
              </a:solidFill>
              <a:latin typeface="Avenir Book" panose="02000503020000020003" pitchFamily="2" charset="0"/>
            </a:endParaRP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Constitution Day (February)</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March 21st</a:t>
            </a:r>
          </a:p>
          <a:p>
            <a:pPr marL="214313" indent="-214313">
              <a:buFont typeface="Arial" panose="020B0604020202020204" pitchFamily="34" charset="0"/>
              <a:buChar char="•"/>
            </a:pPr>
            <a:r>
              <a:rPr lang="en-US" sz="1350" dirty="0">
                <a:solidFill>
                  <a:srgbClr val="004B64"/>
                </a:solidFill>
                <a:latin typeface="Avenir Book" panose="02000503020000020003" pitchFamily="2" charset="0"/>
              </a:rPr>
              <a:t>Revolution Day (November)</a:t>
            </a:r>
          </a:p>
        </p:txBody>
      </p:sp>
      <p:grpSp>
        <p:nvGrpSpPr>
          <p:cNvPr id="13"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4" name="Rectángulo 13">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5" name="Rectángulo 14">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119766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1;p14">
            <a:extLst>
              <a:ext uri="{FF2B5EF4-FFF2-40B4-BE49-F238E27FC236}">
                <a16:creationId xmlns:a16="http://schemas.microsoft.com/office/drawing/2014/main" id="{BC3015DF-85B5-1FEA-5F46-FFF374A2844D}"/>
              </a:ext>
            </a:extLst>
          </p:cNvPr>
          <p:cNvSpPr txBox="1">
            <a:spLocks/>
          </p:cNvSpPr>
          <p:nvPr/>
        </p:nvSpPr>
        <p:spPr>
          <a:xfrm>
            <a:off x="801933" y="1240231"/>
            <a:ext cx="7113342" cy="247171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FFAF4B"/>
              </a:buClr>
            </a:pPr>
            <a:endParaRPr lang="en-US" sz="1200" dirty="0">
              <a:latin typeface="Avenir Light" panose="020B0402020203020204" pitchFamily="34" charset="77"/>
            </a:endParaRPr>
          </a:p>
          <a:p>
            <a:pPr algn="just">
              <a:lnSpc>
                <a:spcPct val="100000"/>
              </a:lnSpc>
              <a:buClr>
                <a:srgbClr val="FFAF4B"/>
              </a:buClr>
            </a:pPr>
            <a:r>
              <a:rPr lang="en-US" sz="1400" dirty="0">
                <a:solidFill>
                  <a:schemeClr val="tx1">
                    <a:lumMod val="65000"/>
                    <a:lumOff val="35000"/>
                  </a:schemeClr>
                </a:solidFill>
                <a:latin typeface="Avenir Light"/>
              </a:rPr>
              <a:t>Solo travelers </a:t>
            </a:r>
            <a:r>
              <a:rPr lang="en-US" sz="1400" b="1" dirty="0">
                <a:solidFill>
                  <a:srgbClr val="1F2F5B"/>
                </a:solidFill>
                <a:latin typeface="Avenir Black"/>
              </a:rPr>
              <a:t>reports show that 25% of millennials plan to travel by themselves each year.</a:t>
            </a:r>
            <a:endParaRPr lang="en-US" sz="1400" dirty="0">
              <a:solidFill>
                <a:srgbClr val="1F2F5B"/>
              </a:solidFill>
              <a:latin typeface="Avenir Black"/>
            </a:endParaRPr>
          </a:p>
          <a:p>
            <a:pPr algn="just">
              <a:lnSpc>
                <a:spcPct val="100000"/>
              </a:lnSpc>
              <a:buClr>
                <a:srgbClr val="FFAF4B"/>
              </a:buClr>
            </a:pPr>
            <a:r>
              <a:rPr lang="en-US" sz="1400" b="1" dirty="0">
                <a:solidFill>
                  <a:srgbClr val="1F2F5B"/>
                </a:solidFill>
                <a:latin typeface="Avenir Black" panose="02000503020000020003" pitchFamily="2" charset="0"/>
              </a:rPr>
              <a:t>More open to personalized travel experiences</a:t>
            </a:r>
            <a:r>
              <a:rPr lang="en-US" sz="1400" dirty="0">
                <a:latin typeface="Avenir Light" panose="020B0402020203020204" pitchFamily="34" charset="77"/>
              </a:rPr>
              <a:t>, </a:t>
            </a:r>
            <a:r>
              <a:rPr lang="en-US" sz="1400" dirty="0">
                <a:solidFill>
                  <a:schemeClr val="tx1">
                    <a:lumMod val="65000"/>
                    <a:lumOff val="35000"/>
                  </a:schemeClr>
                </a:solidFill>
                <a:latin typeface="Avenir Light" panose="020B0402020203020204" pitchFamily="34" charset="77"/>
              </a:rPr>
              <a:t>they will seek help from travel professionals.</a:t>
            </a:r>
          </a:p>
          <a:p>
            <a:pPr algn="just">
              <a:lnSpc>
                <a:spcPct val="100000"/>
              </a:lnSpc>
              <a:buClr>
                <a:srgbClr val="FFAF4B"/>
              </a:buClr>
            </a:pPr>
            <a:r>
              <a:rPr lang="en-US" sz="1400" dirty="0">
                <a:solidFill>
                  <a:schemeClr val="tx1">
                    <a:lumMod val="65000"/>
                    <a:lumOff val="35000"/>
                  </a:schemeClr>
                </a:solidFill>
                <a:latin typeface="Avenir Light"/>
              </a:rPr>
              <a:t>Travelers crave local experiences, </a:t>
            </a:r>
            <a:r>
              <a:rPr lang="en-US" sz="1400" b="1" dirty="0">
                <a:solidFill>
                  <a:srgbClr val="1F2F5B"/>
                </a:solidFill>
                <a:latin typeface="Avenir Black"/>
              </a:rPr>
              <a:t>fewer people may be settling for common place vacation activities in the coming years.</a:t>
            </a:r>
          </a:p>
          <a:p>
            <a:pPr algn="just">
              <a:lnSpc>
                <a:spcPct val="100000"/>
              </a:lnSpc>
              <a:buClr>
                <a:srgbClr val="FFAF4B"/>
              </a:buClr>
            </a:pPr>
            <a:r>
              <a:rPr lang="en-US" sz="1400" dirty="0">
                <a:solidFill>
                  <a:schemeClr val="tx1">
                    <a:lumMod val="65000"/>
                    <a:lumOff val="35000"/>
                  </a:schemeClr>
                </a:solidFill>
                <a:latin typeface="Avenir Light" panose="020B0402020203020204" pitchFamily="34" charset="77"/>
              </a:rPr>
              <a:t>They are serious about </a:t>
            </a:r>
            <a:r>
              <a:rPr lang="en-US" sz="1400" b="1" dirty="0">
                <a:solidFill>
                  <a:srgbClr val="1F2F5B"/>
                </a:solidFill>
                <a:latin typeface="Avenir Black" panose="02000503020000020003" pitchFamily="2" charset="0"/>
              </a:rPr>
              <a:t>sustainability;</a:t>
            </a:r>
            <a:r>
              <a:rPr lang="en-US" sz="1400" dirty="0">
                <a:solidFill>
                  <a:srgbClr val="1F2F5B"/>
                </a:solidFill>
                <a:latin typeface="Avenir Light" panose="020B0402020203020204" pitchFamily="34" charset="77"/>
              </a:rPr>
              <a:t> </a:t>
            </a:r>
            <a:r>
              <a:rPr lang="en-US" sz="1400" dirty="0">
                <a:solidFill>
                  <a:schemeClr val="tx1">
                    <a:lumMod val="65000"/>
                    <a:lumOff val="35000"/>
                  </a:schemeClr>
                </a:solidFill>
                <a:latin typeface="Avenir Light" panose="020B0402020203020204" pitchFamily="34" charset="77"/>
              </a:rPr>
              <a:t>searches for “sustainable travel” are up </a:t>
            </a:r>
            <a:r>
              <a:rPr lang="en-US" sz="1400" b="1" dirty="0">
                <a:solidFill>
                  <a:srgbClr val="1F2F5B"/>
                </a:solidFill>
                <a:latin typeface="Avenir Black" panose="02000503020000020003" pitchFamily="2" charset="0"/>
              </a:rPr>
              <a:t>226% </a:t>
            </a:r>
            <a:r>
              <a:rPr lang="en-US" sz="1400" dirty="0">
                <a:solidFill>
                  <a:schemeClr val="tx1">
                    <a:lumMod val="65000"/>
                    <a:lumOff val="35000"/>
                  </a:schemeClr>
                </a:solidFill>
                <a:latin typeface="Avenir Light" panose="020B0402020203020204" pitchFamily="34" charset="77"/>
              </a:rPr>
              <a:t>over the last 5 years. </a:t>
            </a:r>
            <a:endParaRPr lang="en-US" sz="1400" b="1" dirty="0">
              <a:solidFill>
                <a:schemeClr val="accent6">
                  <a:lumMod val="75000"/>
                </a:schemeClr>
              </a:solidFill>
              <a:latin typeface="Avenir Black" panose="02000503020000020003" pitchFamily="2" charset="0"/>
            </a:endParaRPr>
          </a:p>
          <a:p>
            <a:pPr algn="just">
              <a:lnSpc>
                <a:spcPct val="100000"/>
              </a:lnSpc>
              <a:buClr>
                <a:srgbClr val="FFAF4B"/>
              </a:buClr>
            </a:pPr>
            <a:endParaRPr lang="en-US" sz="1200" dirty="0">
              <a:latin typeface="Avenir Light" panose="020B0402020203020204" pitchFamily="34" charset="77"/>
            </a:endParaRPr>
          </a:p>
        </p:txBody>
      </p:sp>
      <p:sp>
        <p:nvSpPr>
          <p:cNvPr id="5" name="Rectángulo 4">
            <a:extLst>
              <a:ext uri="{FF2B5EF4-FFF2-40B4-BE49-F238E27FC236}">
                <a16:creationId xmlns:a16="http://schemas.microsoft.com/office/drawing/2014/main" id="{1DB58979-00B3-6D2A-60EC-C587136519C4}"/>
              </a:ext>
            </a:extLst>
          </p:cNvPr>
          <p:cNvSpPr/>
          <p:nvPr/>
        </p:nvSpPr>
        <p:spPr>
          <a:xfrm>
            <a:off x="666881" y="616984"/>
            <a:ext cx="1618264" cy="646331"/>
          </a:xfrm>
          <a:prstGeom prst="rect">
            <a:avLst/>
          </a:prstGeom>
        </p:spPr>
        <p:txBody>
          <a:bodyPr wrap="none">
            <a:spAutoFit/>
          </a:bodyPr>
          <a:lstStyle/>
          <a:p>
            <a:r>
              <a:rPr lang="en-US" sz="3600" b="1" dirty="0">
                <a:solidFill>
                  <a:schemeClr val="accent4">
                    <a:lumMod val="75000"/>
                  </a:schemeClr>
                </a:solidFill>
                <a:latin typeface="Avenir Black" panose="02000503020000020003" pitchFamily="2" charset="0"/>
              </a:rPr>
              <a:t>Trends</a:t>
            </a:r>
          </a:p>
        </p:txBody>
      </p:sp>
      <p:grpSp>
        <p:nvGrpSpPr>
          <p:cNvPr id="8"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9" name="Rectángulo 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0" name="Rectángulo 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p:cNvSpPr txBox="1"/>
          <p:nvPr/>
        </p:nvSpPr>
        <p:spPr>
          <a:xfrm>
            <a:off x="5281221" y="4657151"/>
            <a:ext cx="2634054" cy="246221"/>
          </a:xfrm>
          <a:prstGeom prst="rect">
            <a:avLst/>
          </a:prstGeom>
          <a:noFill/>
        </p:spPr>
        <p:txBody>
          <a:bodyPr wrap="none" rtlCol="0">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Top </a:t>
            </a:r>
            <a:r>
              <a:rPr lang="es-ES_tradnl" sz="1000" i="1" dirty="0" err="1">
                <a:solidFill>
                  <a:schemeClr val="bg1">
                    <a:lumMod val="50000"/>
                  </a:schemeClr>
                </a:solidFill>
              </a:rPr>
              <a:t>Travel</a:t>
            </a:r>
            <a:r>
              <a:rPr lang="es-ES_tradnl" sz="1000" i="1" dirty="0">
                <a:solidFill>
                  <a:schemeClr val="bg1">
                    <a:lumMod val="50000"/>
                  </a:schemeClr>
                </a:solidFill>
              </a:rPr>
              <a:t> </a:t>
            </a:r>
            <a:r>
              <a:rPr lang="es-ES_tradnl" sz="1000" i="1" dirty="0" err="1">
                <a:solidFill>
                  <a:schemeClr val="bg1">
                    <a:lumMod val="50000"/>
                  </a:schemeClr>
                </a:solidFill>
              </a:rPr>
              <a:t>Industry</a:t>
            </a:r>
            <a:r>
              <a:rPr lang="es-ES_tradnl" sz="1000" i="1" dirty="0">
                <a:solidFill>
                  <a:schemeClr val="bg1">
                    <a:lumMod val="50000"/>
                  </a:schemeClr>
                </a:solidFill>
              </a:rPr>
              <a:t> </a:t>
            </a:r>
            <a:r>
              <a:rPr lang="es-ES_tradnl" sz="1000" i="1" dirty="0" err="1">
                <a:solidFill>
                  <a:schemeClr val="bg1">
                    <a:lumMod val="50000"/>
                  </a:schemeClr>
                </a:solidFill>
              </a:rPr>
              <a:t>Trends</a:t>
            </a:r>
            <a:r>
              <a:rPr lang="es-ES_tradnl" sz="1000" i="1" dirty="0">
                <a:solidFill>
                  <a:schemeClr val="bg1">
                    <a:lumMod val="50000"/>
                  </a:schemeClr>
                </a:solidFill>
              </a:rPr>
              <a:t> (2023-2026)</a:t>
            </a:r>
          </a:p>
        </p:txBody>
      </p:sp>
    </p:spTree>
    <p:extLst>
      <p:ext uri="{BB962C8B-B14F-4D97-AF65-F5344CB8AC3E}">
        <p14:creationId xmlns:p14="http://schemas.microsoft.com/office/powerpoint/2010/main" val="93845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1;p14">
            <a:extLst>
              <a:ext uri="{FF2B5EF4-FFF2-40B4-BE49-F238E27FC236}">
                <a16:creationId xmlns:a16="http://schemas.microsoft.com/office/drawing/2014/main" id="{BC3015DF-85B5-1FEA-5F46-FFF374A2844D}"/>
              </a:ext>
            </a:extLst>
          </p:cNvPr>
          <p:cNvSpPr txBox="1">
            <a:spLocks/>
          </p:cNvSpPr>
          <p:nvPr/>
        </p:nvSpPr>
        <p:spPr>
          <a:xfrm>
            <a:off x="801933" y="1240231"/>
            <a:ext cx="7113342" cy="247171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FFAF4B"/>
              </a:buClr>
            </a:pPr>
            <a:endParaRPr lang="en-US" sz="1200" dirty="0">
              <a:latin typeface="Avenir Light" panose="020B0402020203020204" pitchFamily="34" charset="77"/>
            </a:endParaRPr>
          </a:p>
          <a:p>
            <a:pPr algn="just">
              <a:lnSpc>
                <a:spcPct val="100000"/>
              </a:lnSpc>
              <a:buClr>
                <a:srgbClr val="FFAF4B"/>
              </a:buClr>
            </a:pPr>
            <a:r>
              <a:rPr lang="en-US" sz="1400" b="1" dirty="0">
                <a:solidFill>
                  <a:srgbClr val="1F2F5B"/>
                </a:solidFill>
                <a:latin typeface="Avenir Black" panose="02000503020000020003" pitchFamily="2" charset="0"/>
              </a:rPr>
              <a:t>Travel tech adoption accelerates</a:t>
            </a:r>
            <a:r>
              <a:rPr lang="en-US" sz="1400" dirty="0">
                <a:solidFill>
                  <a:schemeClr val="tx1">
                    <a:lumMod val="65000"/>
                    <a:lumOff val="35000"/>
                  </a:schemeClr>
                </a:solidFill>
                <a:latin typeface="Avenir Light" panose="020B0402020203020204" pitchFamily="34" charset="77"/>
              </a:rPr>
              <a:t>, stats show that travelers who book tours and activities on their phone spend 50% more than those whose book elsewhere.</a:t>
            </a:r>
          </a:p>
          <a:p>
            <a:pPr algn="just">
              <a:lnSpc>
                <a:spcPct val="100000"/>
              </a:lnSpc>
              <a:buClr>
                <a:srgbClr val="FFAF4B"/>
              </a:buClr>
            </a:pPr>
            <a:r>
              <a:rPr lang="en-US" sz="1400" b="1" dirty="0">
                <a:solidFill>
                  <a:srgbClr val="1F2F5B"/>
                </a:solidFill>
                <a:latin typeface="Avenir Black" panose="02000503020000020003" pitchFamily="2" charset="0"/>
              </a:rPr>
              <a:t>Purposeful trips are top of mind, </a:t>
            </a:r>
            <a:r>
              <a:rPr lang="en-US" sz="1400" dirty="0">
                <a:solidFill>
                  <a:schemeClr val="tx1">
                    <a:lumMod val="65000"/>
                    <a:lumOff val="35000"/>
                  </a:schemeClr>
                </a:solidFill>
                <a:latin typeface="Avenir Light" panose="020B0402020203020204" pitchFamily="34" charset="77"/>
              </a:rPr>
              <a:t>especially when it comes to supporting small businesses and local communities.</a:t>
            </a:r>
            <a:endParaRPr lang="en-US" sz="1400" dirty="0">
              <a:solidFill>
                <a:schemeClr val="bg2">
                  <a:lumMod val="25000"/>
                </a:schemeClr>
              </a:solidFill>
              <a:latin typeface="Avenir Light" charset="0"/>
              <a:ea typeface="Avenir Light" charset="0"/>
              <a:cs typeface="Avenir Light" charset="0"/>
            </a:endParaRPr>
          </a:p>
          <a:p>
            <a:pPr algn="just">
              <a:lnSpc>
                <a:spcPct val="100000"/>
              </a:lnSpc>
              <a:buClr>
                <a:srgbClr val="FFAF4B"/>
              </a:buClr>
            </a:pPr>
            <a:r>
              <a:rPr lang="en-US" sz="1400" b="1" dirty="0">
                <a:solidFill>
                  <a:srgbClr val="1F2F5B"/>
                </a:solidFill>
                <a:latin typeface="Avenir Black" panose="02000503020000020003" pitchFamily="2" charset="0"/>
              </a:rPr>
              <a:t>Consumers are blending business and leisure travel</a:t>
            </a:r>
            <a:r>
              <a:rPr lang="en-US" sz="1400" dirty="0">
                <a:solidFill>
                  <a:schemeClr val="bg2">
                    <a:lumMod val="25000"/>
                  </a:schemeClr>
                </a:solidFill>
                <a:latin typeface="Avenir Light" panose="020B0402020203020204" pitchFamily="34" charset="77"/>
              </a:rPr>
              <a:t>, </a:t>
            </a:r>
            <a:r>
              <a:rPr lang="en-US" sz="1400" dirty="0">
                <a:solidFill>
                  <a:schemeClr val="tx1">
                    <a:lumMod val="65000"/>
                    <a:lumOff val="35000"/>
                  </a:schemeClr>
                </a:solidFill>
                <a:latin typeface="Avenir Light" panose="020B0402020203020204" pitchFamily="34" charset="77"/>
              </a:rPr>
              <a:t>more than 50% of travelers say they would extend their business trip to enjoy time at their destination. </a:t>
            </a:r>
          </a:p>
          <a:p>
            <a:pPr algn="just">
              <a:lnSpc>
                <a:spcPct val="100000"/>
              </a:lnSpc>
              <a:buClr>
                <a:srgbClr val="FFAF4B"/>
              </a:buClr>
            </a:pPr>
            <a:r>
              <a:rPr lang="en-US" sz="1400" dirty="0">
                <a:solidFill>
                  <a:schemeClr val="tx1">
                    <a:lumMod val="65000"/>
                    <a:lumOff val="35000"/>
                  </a:schemeClr>
                </a:solidFill>
                <a:latin typeface="Avenir Light"/>
              </a:rPr>
              <a:t>People take pride on </a:t>
            </a:r>
            <a:r>
              <a:rPr lang="en-US" sz="1400" b="1" dirty="0">
                <a:solidFill>
                  <a:srgbClr val="1F2F5B"/>
                </a:solidFill>
                <a:latin typeface="Avenir Black"/>
              </a:rPr>
              <a:t>finding lesser-known vacation spots </a:t>
            </a:r>
            <a:r>
              <a:rPr lang="en-US" sz="1400" dirty="0">
                <a:solidFill>
                  <a:schemeClr val="tx1">
                    <a:lumMod val="65000"/>
                    <a:lumOff val="35000"/>
                  </a:schemeClr>
                </a:solidFill>
                <a:latin typeface="Avenir Light"/>
              </a:rPr>
              <a:t>before they become popular.</a:t>
            </a:r>
          </a:p>
        </p:txBody>
      </p:sp>
      <p:sp>
        <p:nvSpPr>
          <p:cNvPr id="5" name="Rectángulo 4">
            <a:extLst>
              <a:ext uri="{FF2B5EF4-FFF2-40B4-BE49-F238E27FC236}">
                <a16:creationId xmlns:a16="http://schemas.microsoft.com/office/drawing/2014/main" id="{1DB58979-00B3-6D2A-60EC-C587136519C4}"/>
              </a:ext>
            </a:extLst>
          </p:cNvPr>
          <p:cNvSpPr/>
          <p:nvPr/>
        </p:nvSpPr>
        <p:spPr>
          <a:xfrm>
            <a:off x="666881" y="616984"/>
            <a:ext cx="1618264" cy="646331"/>
          </a:xfrm>
          <a:prstGeom prst="rect">
            <a:avLst/>
          </a:prstGeom>
        </p:spPr>
        <p:txBody>
          <a:bodyPr wrap="none">
            <a:spAutoFit/>
          </a:bodyPr>
          <a:lstStyle/>
          <a:p>
            <a:r>
              <a:rPr lang="en-US" sz="3600" b="1" dirty="0">
                <a:solidFill>
                  <a:schemeClr val="accent4">
                    <a:lumMod val="75000"/>
                  </a:schemeClr>
                </a:solidFill>
                <a:latin typeface="Avenir Black" panose="02000503020000020003" pitchFamily="2" charset="0"/>
              </a:rPr>
              <a:t>Trends</a:t>
            </a:r>
          </a:p>
        </p:txBody>
      </p:sp>
      <p:grpSp>
        <p:nvGrpSpPr>
          <p:cNvPr id="8"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9" name="Rectángulo 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0" name="Rectángulo 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p:cNvSpPr txBox="1"/>
          <p:nvPr/>
        </p:nvSpPr>
        <p:spPr>
          <a:xfrm>
            <a:off x="5281221" y="4657151"/>
            <a:ext cx="2590774" cy="246221"/>
          </a:xfrm>
          <a:prstGeom prst="rect">
            <a:avLst/>
          </a:prstGeom>
          <a:noFill/>
        </p:spPr>
        <p:txBody>
          <a:bodyPr wrap="none" rtlCol="0">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American Express Global </a:t>
            </a:r>
            <a:r>
              <a:rPr lang="es-ES_tradnl" sz="1000" i="1" dirty="0" err="1">
                <a:solidFill>
                  <a:schemeClr val="bg1">
                    <a:lumMod val="50000"/>
                  </a:schemeClr>
                </a:solidFill>
              </a:rPr>
              <a:t>Travel</a:t>
            </a:r>
            <a:r>
              <a:rPr lang="es-ES_tradnl" sz="1000" i="1" dirty="0">
                <a:solidFill>
                  <a:schemeClr val="bg1">
                    <a:lumMod val="50000"/>
                  </a:schemeClr>
                </a:solidFill>
              </a:rPr>
              <a:t> </a:t>
            </a:r>
            <a:r>
              <a:rPr lang="es-ES_tradnl" sz="1000" i="1" dirty="0" err="1">
                <a:solidFill>
                  <a:schemeClr val="bg1">
                    <a:lumMod val="50000"/>
                  </a:schemeClr>
                </a:solidFill>
              </a:rPr>
              <a:t>Trends</a:t>
            </a:r>
            <a:endParaRPr lang="es-ES_tradnl" sz="1000" i="1" dirty="0">
              <a:solidFill>
                <a:schemeClr val="bg1">
                  <a:lumMod val="50000"/>
                </a:schemeClr>
              </a:solidFill>
            </a:endParaRPr>
          </a:p>
        </p:txBody>
      </p:sp>
    </p:spTree>
    <p:extLst>
      <p:ext uri="{BB962C8B-B14F-4D97-AF65-F5344CB8AC3E}">
        <p14:creationId xmlns:p14="http://schemas.microsoft.com/office/powerpoint/2010/main" val="1164894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1;p14">
            <a:extLst>
              <a:ext uri="{FF2B5EF4-FFF2-40B4-BE49-F238E27FC236}">
                <a16:creationId xmlns:a16="http://schemas.microsoft.com/office/drawing/2014/main" id="{D7C34001-A238-C0A4-608C-7FE117458954}"/>
              </a:ext>
            </a:extLst>
          </p:cNvPr>
          <p:cNvSpPr txBox="1">
            <a:spLocks/>
          </p:cNvSpPr>
          <p:nvPr/>
        </p:nvSpPr>
        <p:spPr>
          <a:xfrm>
            <a:off x="756826" y="930748"/>
            <a:ext cx="7320374" cy="39328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999"/>
              </a:lnSpc>
              <a:buClr>
                <a:srgbClr val="FFAF4B"/>
              </a:buClr>
            </a:pPr>
            <a:r>
              <a:rPr lang="en-US" sz="1350" b="1" dirty="0">
                <a:solidFill>
                  <a:srgbClr val="1F2F5B"/>
                </a:solidFill>
                <a:latin typeface="Avenir Black"/>
              </a:rPr>
              <a:t>Consider fam trips with local influencers </a:t>
            </a:r>
            <a:r>
              <a:rPr lang="en-US" sz="1350" dirty="0">
                <a:solidFill>
                  <a:schemeClr val="tx1">
                    <a:lumMod val="65000"/>
                    <a:lumOff val="35000"/>
                  </a:schemeClr>
                </a:solidFill>
                <a:latin typeface="Avenir Light"/>
              </a:rPr>
              <a:t>(HMO, CUL, GDL, MTY, MEX and showcase Arizona’s jewels: Gastronomy, Sports, Outdoor activities) </a:t>
            </a:r>
          </a:p>
          <a:p>
            <a:pPr algn="just">
              <a:lnSpc>
                <a:spcPct val="114999"/>
              </a:lnSpc>
              <a:buClr>
                <a:srgbClr val="FFAF4B"/>
              </a:buClr>
            </a:pPr>
            <a:r>
              <a:rPr lang="en-US" sz="1350" dirty="0">
                <a:solidFill>
                  <a:schemeClr val="accent6">
                    <a:lumMod val="75000"/>
                  </a:schemeClr>
                </a:solidFill>
                <a:latin typeface="Avenir Light"/>
              </a:rPr>
              <a:t> </a:t>
            </a:r>
            <a:r>
              <a:rPr lang="en-US" sz="1350" b="1" dirty="0">
                <a:solidFill>
                  <a:srgbClr val="1F2F5B"/>
                </a:solidFill>
                <a:latin typeface="Avenir Black"/>
              </a:rPr>
              <a:t>Strengthen presence both with media and trade with nationwide reach</a:t>
            </a:r>
            <a:r>
              <a:rPr lang="en-US" sz="1350" dirty="0">
                <a:solidFill>
                  <a:schemeClr val="tx1">
                    <a:lumMod val="65000"/>
                    <a:lumOff val="35000"/>
                  </a:schemeClr>
                </a:solidFill>
                <a:latin typeface="Avenir Light"/>
              </a:rPr>
              <a:t>, as well as key states, such as Sonora, Jalisco and Nuevo León.</a:t>
            </a:r>
          </a:p>
          <a:p>
            <a:pPr algn="just">
              <a:lnSpc>
                <a:spcPct val="114999"/>
              </a:lnSpc>
              <a:buClr>
                <a:srgbClr val="FFAF4B"/>
              </a:buClr>
            </a:pPr>
            <a:r>
              <a:rPr lang="en-US" sz="1350" dirty="0">
                <a:solidFill>
                  <a:schemeClr val="tx1">
                    <a:lumMod val="65000"/>
                    <a:lumOff val="35000"/>
                  </a:schemeClr>
                </a:solidFill>
                <a:latin typeface="Avenir Light"/>
              </a:rPr>
              <a:t>The recent opening of the </a:t>
            </a:r>
            <a:r>
              <a:rPr lang="en-US" sz="1350" b="1" dirty="0">
                <a:solidFill>
                  <a:srgbClr val="1F2F5B"/>
                </a:solidFill>
                <a:latin typeface="Avenir Black"/>
              </a:rPr>
              <a:t>Monterrey-Phoenix direct flight </a:t>
            </a:r>
            <a:r>
              <a:rPr lang="en-US" sz="1350" dirty="0">
                <a:solidFill>
                  <a:schemeClr val="tx1">
                    <a:lumMod val="65000"/>
                    <a:lumOff val="35000"/>
                  </a:schemeClr>
                </a:solidFill>
                <a:latin typeface="Avenir Light"/>
              </a:rPr>
              <a:t>by American Airlines is a great opportunity to reinforce our presence in such an important market.</a:t>
            </a:r>
          </a:p>
          <a:p>
            <a:pPr algn="just">
              <a:lnSpc>
                <a:spcPct val="114999"/>
              </a:lnSpc>
              <a:buClr>
                <a:srgbClr val="FFAF4B"/>
              </a:buClr>
            </a:pPr>
            <a:r>
              <a:rPr lang="en-US" sz="1350" b="1" dirty="0">
                <a:solidFill>
                  <a:srgbClr val="013247"/>
                </a:solidFill>
                <a:latin typeface="Avenir Black"/>
              </a:rPr>
              <a:t>Budget has also prevented us from inviting MORE </a:t>
            </a:r>
            <a:r>
              <a:rPr lang="en-US" sz="1350" dirty="0">
                <a:solidFill>
                  <a:schemeClr val="tx1">
                    <a:lumMod val="65000"/>
                    <a:lumOff val="35000"/>
                  </a:schemeClr>
                </a:solidFill>
                <a:latin typeface="Avenir Light"/>
              </a:rPr>
              <a:t>media outlets, Travel Agents or Operators on </a:t>
            </a:r>
            <a:r>
              <a:rPr lang="en-US" sz="1350" b="1" dirty="0">
                <a:solidFill>
                  <a:srgbClr val="013247"/>
                </a:solidFill>
                <a:latin typeface="Avenir Black"/>
              </a:rPr>
              <a:t>group  trips</a:t>
            </a:r>
            <a:r>
              <a:rPr lang="en-US" sz="1350" dirty="0">
                <a:solidFill>
                  <a:schemeClr val="tx1">
                    <a:lumMod val="65000"/>
                    <a:lumOff val="35000"/>
                  </a:schemeClr>
                </a:solidFill>
                <a:latin typeface="Avenir Light"/>
              </a:rPr>
              <a:t>, which is the best and most efficient way to </a:t>
            </a:r>
            <a:r>
              <a:rPr lang="en-US" sz="1350" dirty="0">
                <a:solidFill>
                  <a:srgbClr val="013247"/>
                </a:solidFill>
                <a:latin typeface="Avenir Black"/>
              </a:rPr>
              <a:t>excite, involve and actually enroll</a:t>
            </a:r>
            <a:r>
              <a:rPr lang="en-US" sz="1350" dirty="0">
                <a:solidFill>
                  <a:srgbClr val="013247"/>
                </a:solidFill>
                <a:latin typeface="Avenir Light"/>
              </a:rPr>
              <a:t> </a:t>
            </a:r>
            <a:r>
              <a:rPr lang="en-US" sz="1350" dirty="0">
                <a:solidFill>
                  <a:schemeClr val="tx1">
                    <a:lumMod val="65000"/>
                    <a:lumOff val="35000"/>
                  </a:schemeClr>
                </a:solidFill>
                <a:latin typeface="Avenir Light"/>
              </a:rPr>
              <a:t>them on the storytelling about AZ wonders and attractions.</a:t>
            </a:r>
          </a:p>
          <a:p>
            <a:pPr algn="just">
              <a:lnSpc>
                <a:spcPct val="114999"/>
              </a:lnSpc>
              <a:buClr>
                <a:srgbClr val="FFAF4B"/>
              </a:buClr>
            </a:pPr>
            <a:r>
              <a:rPr lang="en-US" sz="1350" b="1" dirty="0">
                <a:solidFill>
                  <a:srgbClr val="013247"/>
                </a:solidFill>
                <a:latin typeface="Avenir Black"/>
              </a:rPr>
              <a:t>Foster Alliances </a:t>
            </a:r>
            <a:r>
              <a:rPr lang="en-US" sz="1350" dirty="0">
                <a:solidFill>
                  <a:schemeClr val="tx1">
                    <a:lumMod val="65000"/>
                    <a:lumOff val="35000"/>
                  </a:schemeClr>
                </a:solidFill>
                <a:latin typeface="Avenir Light"/>
              </a:rPr>
              <a:t>with partners and shopping malls to create incentives for visitors to choose Arizona, instead of other destinations (i.e. Stay one more night and get a $50 coupon in XX stores or Stay one more night in XXX and get one free in YY).</a:t>
            </a:r>
          </a:p>
          <a:p>
            <a:pPr algn="just">
              <a:lnSpc>
                <a:spcPct val="114999"/>
              </a:lnSpc>
              <a:buClr>
                <a:srgbClr val="FFAF4B"/>
              </a:buClr>
            </a:pPr>
            <a:r>
              <a:rPr lang="en-US" sz="1350" dirty="0">
                <a:solidFill>
                  <a:schemeClr val="tx1">
                    <a:lumMod val="65000"/>
                    <a:lumOff val="35000"/>
                  </a:schemeClr>
                </a:solidFill>
                <a:latin typeface="Avenir Light"/>
              </a:rPr>
              <a:t>Promote </a:t>
            </a:r>
            <a:r>
              <a:rPr lang="en-US" sz="1350" b="1" dirty="0">
                <a:solidFill>
                  <a:srgbClr val="013247"/>
                </a:solidFill>
                <a:latin typeface="Avenir Black"/>
              </a:rPr>
              <a:t>aggressive activations </a:t>
            </a:r>
            <a:r>
              <a:rPr lang="en-US" sz="1350" dirty="0">
                <a:solidFill>
                  <a:schemeClr val="tx1">
                    <a:lumMod val="65000"/>
                    <a:lumOff val="35000"/>
                  </a:schemeClr>
                </a:solidFill>
                <a:latin typeface="Avenir Light"/>
              </a:rPr>
              <a:t>in key markets (HMO, MTY, GDL, MEX, CUL)</a:t>
            </a:r>
          </a:p>
          <a:p>
            <a:pPr algn="just">
              <a:lnSpc>
                <a:spcPct val="114999"/>
              </a:lnSpc>
              <a:buClr>
                <a:srgbClr val="FFAF4B"/>
              </a:buClr>
            </a:pPr>
            <a:endParaRPr lang="en-US" sz="1350" dirty="0">
              <a:solidFill>
                <a:schemeClr val="tx1">
                  <a:lumMod val="65000"/>
                  <a:lumOff val="35000"/>
                </a:schemeClr>
              </a:solidFill>
              <a:latin typeface="Avenir Light" panose="020B0402020203020204" pitchFamily="34" charset="77"/>
            </a:endParaRPr>
          </a:p>
          <a:p>
            <a:pPr marL="0" indent="0" algn="just">
              <a:lnSpc>
                <a:spcPct val="100000"/>
              </a:lnSpc>
              <a:buClr>
                <a:srgbClr val="FFAF4B"/>
              </a:buClr>
              <a:buNone/>
            </a:pPr>
            <a:endParaRPr lang="en-US" sz="1350" b="1" dirty="0">
              <a:solidFill>
                <a:schemeClr val="accent6">
                  <a:lumMod val="75000"/>
                </a:schemeClr>
              </a:solidFill>
              <a:latin typeface="Avenir Black" panose="02000503020000020003" pitchFamily="2" charset="0"/>
            </a:endParaRPr>
          </a:p>
        </p:txBody>
      </p:sp>
      <p:sp>
        <p:nvSpPr>
          <p:cNvPr id="5" name="Rectángulo 4">
            <a:extLst>
              <a:ext uri="{FF2B5EF4-FFF2-40B4-BE49-F238E27FC236}">
                <a16:creationId xmlns:a16="http://schemas.microsoft.com/office/drawing/2014/main" id="{1DB58979-00B3-6D2A-60EC-C587136519C4}"/>
              </a:ext>
            </a:extLst>
          </p:cNvPr>
          <p:cNvSpPr/>
          <p:nvPr/>
        </p:nvSpPr>
        <p:spPr>
          <a:xfrm>
            <a:off x="682881" y="307501"/>
            <a:ext cx="4193777" cy="646331"/>
          </a:xfrm>
          <a:prstGeom prst="rect">
            <a:avLst/>
          </a:prstGeom>
        </p:spPr>
        <p:txBody>
          <a:bodyPr wrap="none">
            <a:spAutoFit/>
          </a:bodyPr>
          <a:lstStyle/>
          <a:p>
            <a:r>
              <a:rPr lang="en-US" sz="3600" b="1" dirty="0">
                <a:solidFill>
                  <a:schemeClr val="accent4">
                    <a:lumMod val="75000"/>
                  </a:schemeClr>
                </a:solidFill>
                <a:latin typeface="Avenir Black" panose="02000503020000020003" pitchFamily="2" charset="0"/>
              </a:rPr>
              <a:t>Recommendations</a:t>
            </a:r>
          </a:p>
        </p:txBody>
      </p:sp>
      <p:grpSp>
        <p:nvGrpSpPr>
          <p:cNvPr id="8"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9" name="Rectángulo 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0" name="Rectángulo 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517029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1;p14">
            <a:extLst>
              <a:ext uri="{FF2B5EF4-FFF2-40B4-BE49-F238E27FC236}">
                <a16:creationId xmlns:a16="http://schemas.microsoft.com/office/drawing/2014/main" id="{D7C34001-A238-C0A4-608C-7FE117458954}"/>
              </a:ext>
            </a:extLst>
          </p:cNvPr>
          <p:cNvSpPr txBox="1">
            <a:spLocks/>
          </p:cNvSpPr>
          <p:nvPr/>
        </p:nvSpPr>
        <p:spPr>
          <a:xfrm>
            <a:off x="756826" y="960741"/>
            <a:ext cx="7320374" cy="359103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999"/>
              </a:lnSpc>
              <a:buClr>
                <a:srgbClr val="FFAF4B"/>
              </a:buClr>
            </a:pPr>
            <a:r>
              <a:rPr lang="en-US" sz="1400" b="1" dirty="0">
                <a:solidFill>
                  <a:srgbClr val="1F2F5B"/>
                </a:solidFill>
                <a:latin typeface="Avenir Black"/>
              </a:rPr>
              <a:t>Reverse Sales Missions have proven to be successful approaches to showcase Arizona</a:t>
            </a:r>
            <a:r>
              <a:rPr lang="en-US" sz="1400" dirty="0">
                <a:solidFill>
                  <a:srgbClr val="1F2F5B"/>
                </a:solidFill>
                <a:latin typeface="Avenir Light"/>
              </a:rPr>
              <a:t> </a:t>
            </a:r>
            <a:r>
              <a:rPr lang="en-US" sz="1400" dirty="0">
                <a:solidFill>
                  <a:schemeClr val="tx1">
                    <a:lumMod val="65000"/>
                    <a:lumOff val="35000"/>
                  </a:schemeClr>
                </a:solidFill>
                <a:latin typeface="Avenir Light"/>
              </a:rPr>
              <a:t>and its key partners, reducing costs and multiplying Return of Investments.</a:t>
            </a:r>
          </a:p>
          <a:p>
            <a:pPr algn="just">
              <a:lnSpc>
                <a:spcPct val="114999"/>
              </a:lnSpc>
              <a:buClr>
                <a:srgbClr val="FFAF4B"/>
              </a:buClr>
            </a:pPr>
            <a:r>
              <a:rPr lang="en-US" sz="1400" dirty="0">
                <a:solidFill>
                  <a:schemeClr val="tx1">
                    <a:lumMod val="65000"/>
                    <a:lumOff val="35000"/>
                  </a:schemeClr>
                </a:solidFill>
                <a:latin typeface="Avenir Light"/>
              </a:rPr>
              <a:t>23-24 will prove to be important years in terms of coverage, not only because of the drop of Covid cases aligned with the subsequent increase of travel but also because of the </a:t>
            </a:r>
            <a:r>
              <a:rPr lang="en-US" sz="1400" b="1" dirty="0">
                <a:solidFill>
                  <a:srgbClr val="1F2F5B"/>
                </a:solidFill>
                <a:latin typeface="Avenir Black"/>
              </a:rPr>
              <a:t>new attractions and developments in the area.</a:t>
            </a:r>
          </a:p>
          <a:p>
            <a:pPr algn="just">
              <a:lnSpc>
                <a:spcPct val="100000"/>
              </a:lnSpc>
              <a:buClr>
                <a:srgbClr val="FFAF4B"/>
              </a:buClr>
            </a:pPr>
            <a:r>
              <a:rPr lang="en-US" sz="1400" dirty="0">
                <a:solidFill>
                  <a:srgbClr val="1F2F5B"/>
                </a:solidFill>
                <a:latin typeface="Avenir Light"/>
              </a:rPr>
              <a:t> </a:t>
            </a:r>
            <a:r>
              <a:rPr lang="en-US" sz="1400" b="1" dirty="0">
                <a:solidFill>
                  <a:srgbClr val="1F2F5B"/>
                </a:solidFill>
                <a:latin typeface="Avenir Black"/>
              </a:rPr>
              <a:t>Social Media has become a huge influencer in the travel decision making process</a:t>
            </a:r>
            <a:r>
              <a:rPr lang="en-US" sz="1400" dirty="0">
                <a:solidFill>
                  <a:srgbClr val="1F2F5B"/>
                </a:solidFill>
                <a:latin typeface="Avenir Light"/>
              </a:rPr>
              <a:t>, </a:t>
            </a:r>
            <a:r>
              <a:rPr lang="en-US" sz="1400" dirty="0">
                <a:solidFill>
                  <a:schemeClr val="tx1">
                    <a:lumMod val="65000"/>
                    <a:lumOff val="35000"/>
                  </a:schemeClr>
                </a:solidFill>
                <a:latin typeface="Avenir Light"/>
              </a:rPr>
              <a:t>always consider to have spanish speaking content or channels for Mexico market, particularly Instagram.</a:t>
            </a:r>
          </a:p>
          <a:p>
            <a:pPr algn="just">
              <a:lnSpc>
                <a:spcPct val="100000"/>
              </a:lnSpc>
              <a:buClr>
                <a:srgbClr val="FFAF4B"/>
              </a:buClr>
            </a:pPr>
            <a:r>
              <a:rPr lang="en-US" sz="1400" b="1" dirty="0">
                <a:solidFill>
                  <a:srgbClr val="1F2F5B"/>
                </a:solidFill>
                <a:latin typeface="Avenir Black"/>
              </a:rPr>
              <a:t>Continue and multiply </a:t>
            </a:r>
            <a:r>
              <a:rPr lang="en-US" sz="1400" b="1" dirty="0" err="1">
                <a:solidFill>
                  <a:srgbClr val="1F2F5B"/>
                </a:solidFill>
                <a:latin typeface="Avenir Black"/>
              </a:rPr>
              <a:t>spanish</a:t>
            </a:r>
            <a:r>
              <a:rPr lang="en-US" sz="1400" b="1" dirty="0">
                <a:solidFill>
                  <a:srgbClr val="1F2F5B"/>
                </a:solidFill>
                <a:latin typeface="Avenir Black"/>
              </a:rPr>
              <a:t> versions of all contents in destination website and collateral.</a:t>
            </a:r>
          </a:p>
          <a:p>
            <a:pPr algn="just">
              <a:lnSpc>
                <a:spcPct val="100000"/>
              </a:lnSpc>
              <a:buClr>
                <a:srgbClr val="FFAF4B"/>
              </a:buClr>
            </a:pPr>
            <a:r>
              <a:rPr lang="es-ES_tradnl" sz="1400" dirty="0">
                <a:solidFill>
                  <a:srgbClr val="1F2F5B"/>
                </a:solidFill>
                <a:latin typeface="Avenir Book" charset="0"/>
                <a:ea typeface="Avenir Book" charset="0"/>
                <a:cs typeface="Avenir Book" charset="0"/>
              </a:rPr>
              <a:t> </a:t>
            </a:r>
            <a:r>
              <a:rPr lang="en-US" sz="1400" b="1" dirty="0">
                <a:solidFill>
                  <a:srgbClr val="013247"/>
                </a:solidFill>
                <a:latin typeface="Avenir Black" panose="02000503020000020003" pitchFamily="2" charset="0"/>
              </a:rPr>
              <a:t>Added value of the drive market</a:t>
            </a:r>
            <a:r>
              <a:rPr lang="es-ES_tradnl" sz="1400" dirty="0">
                <a:solidFill>
                  <a:schemeClr val="tx1">
                    <a:lumMod val="65000"/>
                    <a:lumOff val="35000"/>
                  </a:schemeClr>
                </a:solidFill>
                <a:latin typeface="Avenir Book" charset="0"/>
                <a:ea typeface="Avenir Book" charset="0"/>
                <a:cs typeface="Avenir Book" charset="0"/>
              </a:rPr>
              <a:t>, </a:t>
            </a:r>
            <a:r>
              <a:rPr lang="es-ES_tradnl" sz="1400" dirty="0" err="1">
                <a:solidFill>
                  <a:schemeClr val="tx1">
                    <a:lumMod val="65000"/>
                    <a:lumOff val="35000"/>
                  </a:schemeClr>
                </a:solidFill>
                <a:latin typeface="Avenir Book" charset="0"/>
                <a:ea typeface="Avenir Book" charset="0"/>
                <a:cs typeface="Avenir Book" charset="0"/>
              </a:rPr>
              <a:t>encouraging</a:t>
            </a:r>
            <a:r>
              <a:rPr lang="es-ES_tradnl" sz="1400" dirty="0">
                <a:solidFill>
                  <a:schemeClr val="tx1">
                    <a:lumMod val="65000"/>
                    <a:lumOff val="35000"/>
                  </a:schemeClr>
                </a:solidFill>
                <a:latin typeface="Avenir Book" charset="0"/>
                <a:ea typeface="Avenir Book" charset="0"/>
                <a:cs typeface="Avenir Book" charset="0"/>
              </a:rPr>
              <a:t> </a:t>
            </a:r>
            <a:r>
              <a:rPr lang="es-ES_tradnl" sz="1400" dirty="0" err="1">
                <a:solidFill>
                  <a:schemeClr val="tx1">
                    <a:lumMod val="65000"/>
                    <a:lumOff val="35000"/>
                  </a:schemeClr>
                </a:solidFill>
                <a:latin typeface="Avenir Book" charset="0"/>
                <a:ea typeface="Avenir Book" charset="0"/>
                <a:cs typeface="Avenir Book" charset="0"/>
              </a:rPr>
              <a:t>them</a:t>
            </a:r>
            <a:r>
              <a:rPr lang="es-ES_tradnl" sz="1400" dirty="0">
                <a:solidFill>
                  <a:schemeClr val="tx1">
                    <a:lumMod val="65000"/>
                    <a:lumOff val="35000"/>
                  </a:schemeClr>
                </a:solidFill>
                <a:latin typeface="Avenir Book" charset="0"/>
                <a:ea typeface="Avenir Book" charset="0"/>
                <a:cs typeface="Avenir Book" charset="0"/>
              </a:rPr>
              <a:t> to do </a:t>
            </a:r>
            <a:r>
              <a:rPr lang="es-ES_tradnl" sz="1400" dirty="0" err="1">
                <a:solidFill>
                  <a:schemeClr val="tx1">
                    <a:lumMod val="65000"/>
                    <a:lumOff val="35000"/>
                  </a:schemeClr>
                </a:solidFill>
                <a:latin typeface="Avenir Book" charset="0"/>
                <a:ea typeface="Avenir Book" charset="0"/>
                <a:cs typeface="Avenir Book" charset="0"/>
              </a:rPr>
              <a:t>other</a:t>
            </a:r>
            <a:r>
              <a:rPr lang="es-ES_tradnl" sz="1400" dirty="0">
                <a:solidFill>
                  <a:schemeClr val="tx1">
                    <a:lumMod val="65000"/>
                    <a:lumOff val="35000"/>
                  </a:schemeClr>
                </a:solidFill>
                <a:latin typeface="Avenir Book" charset="0"/>
                <a:ea typeface="Avenir Book" charset="0"/>
                <a:cs typeface="Avenir Book" charset="0"/>
              </a:rPr>
              <a:t> </a:t>
            </a:r>
            <a:r>
              <a:rPr lang="es-ES_tradnl" sz="1400" dirty="0" err="1">
                <a:solidFill>
                  <a:schemeClr val="tx1">
                    <a:lumMod val="65000"/>
                    <a:lumOff val="35000"/>
                  </a:schemeClr>
                </a:solidFill>
                <a:latin typeface="Avenir Book" charset="0"/>
                <a:ea typeface="Avenir Book" charset="0"/>
                <a:cs typeface="Avenir Book" charset="0"/>
              </a:rPr>
              <a:t>activities</a:t>
            </a:r>
            <a:r>
              <a:rPr lang="es-ES_tradnl" sz="1400" dirty="0">
                <a:solidFill>
                  <a:schemeClr val="tx1">
                    <a:lumMod val="65000"/>
                    <a:lumOff val="35000"/>
                  </a:schemeClr>
                </a:solidFill>
                <a:latin typeface="Avenir Book" charset="0"/>
                <a:ea typeface="Avenir Book" charset="0"/>
                <a:cs typeface="Avenir Book" charset="0"/>
              </a:rPr>
              <a:t>, to </a:t>
            </a:r>
            <a:r>
              <a:rPr lang="es-ES_tradnl" sz="1400" dirty="0" err="1">
                <a:solidFill>
                  <a:schemeClr val="tx1">
                    <a:lumMod val="65000"/>
                    <a:lumOff val="35000"/>
                  </a:schemeClr>
                </a:solidFill>
                <a:latin typeface="Avenir Book" charset="0"/>
                <a:ea typeface="Avenir Book" charset="0"/>
                <a:cs typeface="Avenir Book" charset="0"/>
              </a:rPr>
              <a:t>go</a:t>
            </a:r>
            <a:r>
              <a:rPr lang="es-ES_tradnl" sz="1400" dirty="0">
                <a:solidFill>
                  <a:schemeClr val="tx1">
                    <a:lumMod val="65000"/>
                    <a:lumOff val="35000"/>
                  </a:schemeClr>
                </a:solidFill>
                <a:latin typeface="Avenir Book" charset="0"/>
                <a:ea typeface="Avenir Book" charset="0"/>
                <a:cs typeface="Avenir Book" charset="0"/>
              </a:rPr>
              <a:t> </a:t>
            </a:r>
            <a:r>
              <a:rPr lang="es-ES_tradnl" sz="1400" dirty="0" err="1">
                <a:solidFill>
                  <a:schemeClr val="tx1">
                    <a:lumMod val="65000"/>
                    <a:lumOff val="35000"/>
                  </a:schemeClr>
                </a:solidFill>
                <a:latin typeface="Avenir Book" charset="0"/>
                <a:ea typeface="Avenir Book" charset="0"/>
                <a:cs typeface="Avenir Book" charset="0"/>
              </a:rPr>
              <a:t>further</a:t>
            </a:r>
            <a:r>
              <a:rPr lang="es-ES_tradnl" sz="1400" dirty="0">
                <a:solidFill>
                  <a:schemeClr val="tx1">
                    <a:lumMod val="65000"/>
                    <a:lumOff val="35000"/>
                  </a:schemeClr>
                </a:solidFill>
                <a:latin typeface="Avenir Book" charset="0"/>
                <a:ea typeface="Avenir Book" charset="0"/>
                <a:cs typeface="Avenir Book" charset="0"/>
              </a:rPr>
              <a:t> and to </a:t>
            </a:r>
            <a:r>
              <a:rPr lang="es-ES_tradnl" sz="1400" dirty="0" err="1">
                <a:solidFill>
                  <a:schemeClr val="tx1">
                    <a:lumMod val="65000"/>
                    <a:lumOff val="35000"/>
                  </a:schemeClr>
                </a:solidFill>
                <a:latin typeface="Avenir Book" charset="0"/>
                <a:ea typeface="Avenir Book" charset="0"/>
                <a:cs typeface="Avenir Book" charset="0"/>
              </a:rPr>
              <a:t>actually</a:t>
            </a:r>
            <a:r>
              <a:rPr lang="es-ES_tradnl" sz="1400" dirty="0">
                <a:solidFill>
                  <a:schemeClr val="tx1">
                    <a:lumMod val="65000"/>
                    <a:lumOff val="35000"/>
                  </a:schemeClr>
                </a:solidFill>
                <a:latin typeface="Avenir Book" charset="0"/>
                <a:ea typeface="Avenir Book" charset="0"/>
                <a:cs typeface="Avenir Book" charset="0"/>
              </a:rPr>
              <a:t> </a:t>
            </a:r>
            <a:r>
              <a:rPr lang="es-ES_tradnl" sz="1400" dirty="0" err="1">
                <a:solidFill>
                  <a:schemeClr val="tx1">
                    <a:lumMod val="65000"/>
                    <a:lumOff val="35000"/>
                  </a:schemeClr>
                </a:solidFill>
                <a:latin typeface="Avenir Book" charset="0"/>
                <a:ea typeface="Avenir Book" charset="0"/>
                <a:cs typeface="Avenir Book" charset="0"/>
              </a:rPr>
              <a:t>know</a:t>
            </a:r>
            <a:r>
              <a:rPr lang="es-ES_tradnl" sz="1400" dirty="0">
                <a:solidFill>
                  <a:schemeClr val="tx1">
                    <a:lumMod val="65000"/>
                    <a:lumOff val="35000"/>
                  </a:schemeClr>
                </a:solidFill>
                <a:latin typeface="Avenir Book" charset="0"/>
                <a:ea typeface="Avenir Book" charset="0"/>
                <a:cs typeface="Avenir Book" charset="0"/>
              </a:rPr>
              <a:t> Arizona as a </a:t>
            </a:r>
            <a:r>
              <a:rPr lang="es-ES_tradnl" sz="1400" dirty="0" err="1">
                <a:solidFill>
                  <a:schemeClr val="tx1">
                    <a:lumMod val="65000"/>
                    <a:lumOff val="35000"/>
                  </a:schemeClr>
                </a:solidFill>
                <a:latin typeface="Avenir Book" charset="0"/>
                <a:ea typeface="Avenir Book" charset="0"/>
                <a:cs typeface="Avenir Book" charset="0"/>
              </a:rPr>
              <a:t>destination</a:t>
            </a:r>
            <a:r>
              <a:rPr lang="es-ES_tradnl" sz="1400" dirty="0">
                <a:solidFill>
                  <a:schemeClr val="tx1">
                    <a:lumMod val="65000"/>
                    <a:lumOff val="35000"/>
                  </a:schemeClr>
                </a:solidFill>
                <a:latin typeface="Avenir Book" charset="0"/>
                <a:ea typeface="Avenir Book" charset="0"/>
                <a:cs typeface="Avenir Book" charset="0"/>
              </a:rPr>
              <a:t>. </a:t>
            </a:r>
          </a:p>
          <a:p>
            <a:pPr algn="just">
              <a:lnSpc>
                <a:spcPct val="100000"/>
              </a:lnSpc>
              <a:buClr>
                <a:srgbClr val="FFAF4B"/>
              </a:buClr>
            </a:pPr>
            <a:r>
              <a:rPr lang="en-US" sz="1400" b="1" dirty="0">
                <a:solidFill>
                  <a:srgbClr val="013247"/>
                </a:solidFill>
                <a:latin typeface="Avenir Black"/>
              </a:rPr>
              <a:t>Allocate investments </a:t>
            </a:r>
            <a:r>
              <a:rPr lang="es-ES_tradnl" sz="1400" dirty="0">
                <a:solidFill>
                  <a:schemeClr val="tx1">
                    <a:lumMod val="65000"/>
                    <a:lumOff val="35000"/>
                  </a:schemeClr>
                </a:solidFill>
                <a:latin typeface="Avenir Book"/>
                <a:ea typeface="Avenir Book" charset="0"/>
                <a:cs typeface="Avenir Book" charset="0"/>
              </a:rPr>
              <a:t>in </a:t>
            </a:r>
            <a:r>
              <a:rPr lang="es-ES_tradnl" sz="1400" dirty="0" err="1">
                <a:solidFill>
                  <a:schemeClr val="tx1">
                    <a:lumMod val="65000"/>
                    <a:lumOff val="35000"/>
                  </a:schemeClr>
                </a:solidFill>
                <a:latin typeface="Avenir Book"/>
                <a:ea typeface="Avenir Book" charset="0"/>
                <a:cs typeface="Avenir Book" charset="0"/>
              </a:rPr>
              <a:t>different</a:t>
            </a:r>
            <a:r>
              <a:rPr lang="es-ES_tradnl" sz="1400" dirty="0">
                <a:solidFill>
                  <a:schemeClr val="tx1">
                    <a:lumMod val="65000"/>
                    <a:lumOff val="35000"/>
                  </a:schemeClr>
                </a:solidFill>
                <a:latin typeface="Avenir Book"/>
                <a:ea typeface="Avenir Book" charset="0"/>
                <a:cs typeface="Avenir Book" charset="0"/>
              </a:rPr>
              <a:t> media outlets (</a:t>
            </a:r>
            <a:r>
              <a:rPr lang="es-ES_tradnl" sz="1400" dirty="0" err="1">
                <a:solidFill>
                  <a:schemeClr val="tx1">
                    <a:lumMod val="65000"/>
                    <a:lumOff val="35000"/>
                  </a:schemeClr>
                </a:solidFill>
                <a:latin typeface="Avenir Book"/>
                <a:ea typeface="Avenir Book" charset="0"/>
                <a:cs typeface="Avenir Book" charset="0"/>
              </a:rPr>
              <a:t>especially</a:t>
            </a:r>
            <a:r>
              <a:rPr lang="es-ES_tradnl" sz="1400" dirty="0">
                <a:solidFill>
                  <a:schemeClr val="tx1">
                    <a:lumMod val="65000"/>
                    <a:lumOff val="35000"/>
                  </a:schemeClr>
                </a:solidFill>
                <a:latin typeface="Avenir Book"/>
                <a:ea typeface="Avenir Book" charset="0"/>
                <a:cs typeface="Avenir Book" charset="0"/>
              </a:rPr>
              <a:t> HMO and CUL) </a:t>
            </a:r>
            <a:r>
              <a:rPr lang="es-ES_tradnl" sz="1400" dirty="0" err="1">
                <a:solidFill>
                  <a:schemeClr val="tx1">
                    <a:lumMod val="65000"/>
                    <a:lumOff val="35000"/>
                  </a:schemeClr>
                </a:solidFill>
                <a:latin typeface="Avenir Book"/>
                <a:ea typeface="Avenir Book" charset="0"/>
                <a:cs typeface="Avenir Book" charset="0"/>
              </a:rPr>
              <a:t>for</a:t>
            </a:r>
            <a:r>
              <a:rPr lang="es-ES_tradnl" sz="1400" dirty="0">
                <a:solidFill>
                  <a:schemeClr val="tx1">
                    <a:lumMod val="65000"/>
                    <a:lumOff val="35000"/>
                  </a:schemeClr>
                </a:solidFill>
                <a:latin typeface="Avenir Book"/>
                <a:ea typeface="Avenir Book" charset="0"/>
                <a:cs typeface="Avenir Book" charset="0"/>
              </a:rPr>
              <a:t> </a:t>
            </a:r>
            <a:r>
              <a:rPr lang="es-ES_tradnl" sz="1400" dirty="0" err="1">
                <a:solidFill>
                  <a:schemeClr val="tx1">
                    <a:lumMod val="65000"/>
                    <a:lumOff val="35000"/>
                  </a:schemeClr>
                </a:solidFill>
                <a:latin typeface="Avenir Book"/>
                <a:ea typeface="Avenir Book" charset="0"/>
                <a:cs typeface="Avenir Book" charset="0"/>
              </a:rPr>
              <a:t>promotion</a:t>
            </a:r>
            <a:r>
              <a:rPr lang="es-ES_tradnl" sz="1400" dirty="0">
                <a:solidFill>
                  <a:schemeClr val="tx1">
                    <a:lumMod val="65000"/>
                    <a:lumOff val="35000"/>
                  </a:schemeClr>
                </a:solidFill>
                <a:latin typeface="Avenir Book"/>
                <a:ea typeface="Avenir Book" charset="0"/>
                <a:cs typeface="Avenir Book" charset="0"/>
              </a:rPr>
              <a:t> and marketing</a:t>
            </a:r>
          </a:p>
          <a:p>
            <a:pPr algn="just">
              <a:lnSpc>
                <a:spcPct val="100000"/>
              </a:lnSpc>
              <a:buClr>
                <a:srgbClr val="FFAF4B"/>
              </a:buClr>
            </a:pPr>
            <a:endParaRPr lang="en-US" sz="1350" b="1" dirty="0">
              <a:solidFill>
                <a:srgbClr val="1F2F5B"/>
              </a:solidFill>
              <a:latin typeface="Avenir Black" panose="02000503020000020003" pitchFamily="2" charset="0"/>
            </a:endParaRPr>
          </a:p>
        </p:txBody>
      </p:sp>
      <p:sp>
        <p:nvSpPr>
          <p:cNvPr id="5" name="Rectángulo 4">
            <a:extLst>
              <a:ext uri="{FF2B5EF4-FFF2-40B4-BE49-F238E27FC236}">
                <a16:creationId xmlns:a16="http://schemas.microsoft.com/office/drawing/2014/main" id="{1DB58979-00B3-6D2A-60EC-C587136519C4}"/>
              </a:ext>
            </a:extLst>
          </p:cNvPr>
          <p:cNvSpPr/>
          <p:nvPr/>
        </p:nvSpPr>
        <p:spPr>
          <a:xfrm>
            <a:off x="682881" y="307501"/>
            <a:ext cx="4193777" cy="646331"/>
          </a:xfrm>
          <a:prstGeom prst="rect">
            <a:avLst/>
          </a:prstGeom>
        </p:spPr>
        <p:txBody>
          <a:bodyPr wrap="none">
            <a:spAutoFit/>
          </a:bodyPr>
          <a:lstStyle/>
          <a:p>
            <a:r>
              <a:rPr lang="en-US" sz="3600" b="1" dirty="0">
                <a:solidFill>
                  <a:schemeClr val="accent4">
                    <a:lumMod val="75000"/>
                  </a:schemeClr>
                </a:solidFill>
                <a:latin typeface="Avenir Black" panose="02000503020000020003" pitchFamily="2" charset="0"/>
              </a:rPr>
              <a:t>Recommendations</a:t>
            </a:r>
          </a:p>
        </p:txBody>
      </p:sp>
      <p:grpSp>
        <p:nvGrpSpPr>
          <p:cNvPr id="8"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9" name="Rectángulo 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10" name="Rectángulo 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667567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4">
            <a:extLst>
              <a:ext uri="{FF2B5EF4-FFF2-40B4-BE49-F238E27FC236}">
                <a16:creationId xmlns:a16="http://schemas.microsoft.com/office/drawing/2014/main" id="{E387AD54-5F31-DB7F-E6AB-690026386CF2}"/>
              </a:ext>
            </a:extLst>
          </p:cNvPr>
          <p:cNvSpPr txBox="1">
            <a:spLocks/>
          </p:cNvSpPr>
          <p:nvPr/>
        </p:nvSpPr>
        <p:spPr>
          <a:xfrm>
            <a:off x="3971053" y="930095"/>
            <a:ext cx="1195925" cy="396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FFC000"/>
              </a:buClr>
              <a:buSzPct val="120000"/>
              <a:buFont typeface="Arial" panose="020B0604020202020204" pitchFamily="34" charset="0"/>
              <a:buChar char="•"/>
            </a:pPr>
            <a:endParaRPr lang="en-US" sz="1400" b="1" dirty="0">
              <a:solidFill>
                <a:srgbClr val="1E2B52"/>
              </a:solidFill>
              <a:latin typeface="Avenir-Black"/>
            </a:endParaRPr>
          </a:p>
        </p:txBody>
      </p:sp>
      <p:sp>
        <p:nvSpPr>
          <p:cNvPr id="17" name="Title 1">
            <a:extLst>
              <a:ext uri="{FF2B5EF4-FFF2-40B4-BE49-F238E27FC236}">
                <a16:creationId xmlns:a16="http://schemas.microsoft.com/office/drawing/2014/main" id="{5E4DDF69-02D4-3FFF-F087-792141BD8ADE}"/>
              </a:ext>
            </a:extLst>
          </p:cNvPr>
          <p:cNvSpPr txBox="1">
            <a:spLocks/>
          </p:cNvSpPr>
          <p:nvPr/>
        </p:nvSpPr>
        <p:spPr>
          <a:xfrm>
            <a:off x="2034379" y="485534"/>
            <a:ext cx="530693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1E2B52"/>
              </a:solidFill>
              <a:latin typeface="Avenir Black"/>
            </a:endParaRPr>
          </a:p>
        </p:txBody>
      </p:sp>
      <p:grpSp>
        <p:nvGrpSpPr>
          <p:cNvPr id="18"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9" name="Rectángulo 1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0" name="Rectángulo 1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5" name="Imagen 4"/>
          <p:cNvPicPr>
            <a:picLocks noChangeAspect="1"/>
          </p:cNvPicPr>
          <p:nvPr/>
        </p:nvPicPr>
        <p:blipFill rotWithShape="1">
          <a:blip r:embed="rId2"/>
          <a:srcRect l="21424" r="21388"/>
          <a:stretch/>
        </p:blipFill>
        <p:spPr>
          <a:xfrm>
            <a:off x="5527867" y="132"/>
            <a:ext cx="3921966" cy="5143500"/>
          </a:xfrm>
          <a:prstGeom prst="rect">
            <a:avLst/>
          </a:prstGeom>
        </p:spPr>
      </p:pic>
      <p:sp>
        <p:nvSpPr>
          <p:cNvPr id="37" name="Rectangle 14">
            <a:extLst>
              <a:ext uri="{FF2B5EF4-FFF2-40B4-BE49-F238E27FC236}">
                <a16:creationId xmlns:a16="http://schemas.microsoft.com/office/drawing/2014/main" id="{0B5256C2-C6F4-6679-3789-5B70B35674AF}"/>
              </a:ext>
            </a:extLst>
          </p:cNvPr>
          <p:cNvSpPr/>
          <p:nvPr/>
        </p:nvSpPr>
        <p:spPr>
          <a:xfrm rot="16200000">
            <a:off x="-253106" y="1563986"/>
            <a:ext cx="2760152" cy="30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accent4">
                    <a:lumMod val="75000"/>
                  </a:schemeClr>
                </a:solidFill>
                <a:latin typeface="Avenir Black" panose="02000503020000020003" pitchFamily="2" charset="0"/>
              </a:rPr>
              <a:t>DIGITAL ERA</a:t>
            </a:r>
            <a:endParaRPr lang="en-US" sz="2700" b="1" dirty="0">
              <a:solidFill>
                <a:schemeClr val="accent4">
                  <a:lumMod val="75000"/>
                </a:schemeClr>
              </a:solidFill>
              <a:latin typeface="Avenir Black" panose="02000503020000020003" pitchFamily="2" charset="0"/>
            </a:endParaRPr>
          </a:p>
        </p:txBody>
      </p:sp>
      <p:sp>
        <p:nvSpPr>
          <p:cNvPr id="38" name="TextBox 6">
            <a:extLst>
              <a:ext uri="{FF2B5EF4-FFF2-40B4-BE49-F238E27FC236}">
                <a16:creationId xmlns:a16="http://schemas.microsoft.com/office/drawing/2014/main" id="{A6CF3CBB-66E3-ADB5-7BB1-C24D0145B707}"/>
              </a:ext>
            </a:extLst>
          </p:cNvPr>
          <p:cNvSpPr txBox="1"/>
          <p:nvPr/>
        </p:nvSpPr>
        <p:spPr>
          <a:xfrm>
            <a:off x="3978985" y="607531"/>
            <a:ext cx="1333442" cy="715581"/>
          </a:xfrm>
          <a:prstGeom prst="rect">
            <a:avLst/>
          </a:prstGeom>
          <a:noFill/>
        </p:spPr>
        <p:txBody>
          <a:bodyPr wrap="none" rtlCol="0">
            <a:spAutoFit/>
          </a:bodyPr>
          <a:lstStyle/>
          <a:p>
            <a:r>
              <a:rPr lang="en-US" sz="1350" dirty="0">
                <a:solidFill>
                  <a:srgbClr val="D16A39"/>
                </a:solidFill>
                <a:latin typeface="Avenir Light" panose="020B0402020203020204" pitchFamily="34" charset="77"/>
              </a:rPr>
              <a:t>CONTENT</a:t>
            </a:r>
          </a:p>
          <a:p>
            <a:r>
              <a:rPr lang="en-US" sz="1350" b="1" dirty="0">
                <a:solidFill>
                  <a:srgbClr val="D16A39"/>
                </a:solidFill>
                <a:latin typeface="Avenir Black" panose="02000503020000020003" pitchFamily="2" charset="0"/>
              </a:rPr>
              <a:t>BY</a:t>
            </a:r>
          </a:p>
          <a:p>
            <a:r>
              <a:rPr lang="en-US" sz="1350" dirty="0">
                <a:solidFill>
                  <a:srgbClr val="D16A39"/>
                </a:solidFill>
                <a:latin typeface="Avenir Light" panose="020B0402020203020204" pitchFamily="34" charset="77"/>
              </a:rPr>
              <a:t>FORMAT TYPE</a:t>
            </a:r>
          </a:p>
        </p:txBody>
      </p:sp>
      <p:sp>
        <p:nvSpPr>
          <p:cNvPr id="39" name="Rectángulo 38">
            <a:extLst>
              <a:ext uri="{FF2B5EF4-FFF2-40B4-BE49-F238E27FC236}">
                <a16:creationId xmlns:a16="http://schemas.microsoft.com/office/drawing/2014/main" id="{B30E97E4-A74B-71BF-A34D-F65DC2543365}"/>
              </a:ext>
            </a:extLst>
          </p:cNvPr>
          <p:cNvSpPr/>
          <p:nvPr/>
        </p:nvSpPr>
        <p:spPr>
          <a:xfrm>
            <a:off x="2595414" y="651473"/>
            <a:ext cx="829073" cy="461665"/>
          </a:xfrm>
          <a:prstGeom prst="rect">
            <a:avLst/>
          </a:prstGeom>
        </p:spPr>
        <p:txBody>
          <a:bodyPr wrap="none">
            <a:spAutoFit/>
          </a:bodyPr>
          <a:lstStyle/>
          <a:p>
            <a:r>
              <a:rPr lang="en-US" sz="2400" b="1" dirty="0">
                <a:solidFill>
                  <a:srgbClr val="002060"/>
                </a:solidFill>
                <a:latin typeface="Avenir Black" panose="02000503020000020003" pitchFamily="2" charset="0"/>
              </a:rPr>
              <a:t>49%</a:t>
            </a:r>
          </a:p>
        </p:txBody>
      </p:sp>
      <p:sp>
        <p:nvSpPr>
          <p:cNvPr id="40" name="Rectángulo 39">
            <a:extLst>
              <a:ext uri="{FF2B5EF4-FFF2-40B4-BE49-F238E27FC236}">
                <a16:creationId xmlns:a16="http://schemas.microsoft.com/office/drawing/2014/main" id="{A997FD75-F626-3022-3084-B08B4B0DBECC}"/>
              </a:ext>
            </a:extLst>
          </p:cNvPr>
          <p:cNvSpPr/>
          <p:nvPr/>
        </p:nvSpPr>
        <p:spPr>
          <a:xfrm>
            <a:off x="2595414" y="1739262"/>
            <a:ext cx="829073" cy="461665"/>
          </a:xfrm>
          <a:prstGeom prst="rect">
            <a:avLst/>
          </a:prstGeom>
        </p:spPr>
        <p:txBody>
          <a:bodyPr wrap="none">
            <a:spAutoFit/>
          </a:bodyPr>
          <a:lstStyle/>
          <a:p>
            <a:r>
              <a:rPr lang="en-US" sz="2400" b="1" dirty="0">
                <a:solidFill>
                  <a:srgbClr val="002060"/>
                </a:solidFill>
                <a:latin typeface="Avenir Black" panose="02000503020000020003" pitchFamily="2" charset="0"/>
              </a:rPr>
              <a:t>36%</a:t>
            </a:r>
          </a:p>
        </p:txBody>
      </p:sp>
      <p:sp>
        <p:nvSpPr>
          <p:cNvPr id="41" name="Rectángulo 40">
            <a:extLst>
              <a:ext uri="{FF2B5EF4-FFF2-40B4-BE49-F238E27FC236}">
                <a16:creationId xmlns:a16="http://schemas.microsoft.com/office/drawing/2014/main" id="{5587DE2D-9149-3287-07B8-A02D1FCA0749}"/>
              </a:ext>
            </a:extLst>
          </p:cNvPr>
          <p:cNvSpPr/>
          <p:nvPr/>
        </p:nvSpPr>
        <p:spPr>
          <a:xfrm>
            <a:off x="2590273" y="2801800"/>
            <a:ext cx="829073" cy="461665"/>
          </a:xfrm>
          <a:prstGeom prst="rect">
            <a:avLst/>
          </a:prstGeom>
        </p:spPr>
        <p:txBody>
          <a:bodyPr wrap="none">
            <a:spAutoFit/>
          </a:bodyPr>
          <a:lstStyle/>
          <a:p>
            <a:r>
              <a:rPr lang="en-US" sz="2400" b="1" dirty="0">
                <a:solidFill>
                  <a:srgbClr val="002060"/>
                </a:solidFill>
                <a:latin typeface="Avenir Black" panose="02000503020000020003" pitchFamily="2" charset="0"/>
              </a:rPr>
              <a:t>26%</a:t>
            </a:r>
          </a:p>
        </p:txBody>
      </p:sp>
      <p:sp>
        <p:nvSpPr>
          <p:cNvPr id="42" name="Rectángulo 41">
            <a:extLst>
              <a:ext uri="{FF2B5EF4-FFF2-40B4-BE49-F238E27FC236}">
                <a16:creationId xmlns:a16="http://schemas.microsoft.com/office/drawing/2014/main" id="{7913E07B-4A8A-FD25-044F-5E0FA38BE86C}"/>
              </a:ext>
            </a:extLst>
          </p:cNvPr>
          <p:cNvSpPr/>
          <p:nvPr/>
        </p:nvSpPr>
        <p:spPr>
          <a:xfrm>
            <a:off x="2595414" y="3724500"/>
            <a:ext cx="829073" cy="461665"/>
          </a:xfrm>
          <a:prstGeom prst="rect">
            <a:avLst/>
          </a:prstGeom>
        </p:spPr>
        <p:txBody>
          <a:bodyPr wrap="none">
            <a:spAutoFit/>
          </a:bodyPr>
          <a:lstStyle/>
          <a:p>
            <a:r>
              <a:rPr lang="en-US" sz="2400" b="1" dirty="0">
                <a:solidFill>
                  <a:srgbClr val="002060"/>
                </a:solidFill>
                <a:latin typeface="Avenir Black" panose="02000503020000020003" pitchFamily="2" charset="0"/>
              </a:rPr>
              <a:t>12%</a:t>
            </a:r>
          </a:p>
        </p:txBody>
      </p:sp>
      <p:sp>
        <p:nvSpPr>
          <p:cNvPr id="43" name="TextBox 10">
            <a:extLst>
              <a:ext uri="{FF2B5EF4-FFF2-40B4-BE49-F238E27FC236}">
                <a16:creationId xmlns:a16="http://schemas.microsoft.com/office/drawing/2014/main" id="{6CBC9227-045E-459A-F8B9-0BC96421C463}"/>
              </a:ext>
            </a:extLst>
          </p:cNvPr>
          <p:cNvSpPr txBox="1"/>
          <p:nvPr/>
        </p:nvSpPr>
        <p:spPr>
          <a:xfrm>
            <a:off x="3978985" y="1757328"/>
            <a:ext cx="1548882" cy="1015663"/>
          </a:xfrm>
          <a:prstGeom prst="rect">
            <a:avLst/>
          </a:prstGeom>
          <a:noFill/>
        </p:spPr>
        <p:txBody>
          <a:bodyPr wrap="square" rtlCol="0">
            <a:spAutoFit/>
          </a:bodyPr>
          <a:lstStyle/>
          <a:p>
            <a:r>
              <a:rPr lang="en-US" sz="1500" b="1">
                <a:solidFill>
                  <a:srgbClr val="004B64"/>
                </a:solidFill>
                <a:latin typeface="Avenir Black" panose="02000503020000020003" pitchFamily="2" charset="0"/>
              </a:rPr>
              <a:t>87% </a:t>
            </a:r>
            <a:r>
              <a:rPr lang="en-US" sz="1500" dirty="0">
                <a:solidFill>
                  <a:srgbClr val="004B64"/>
                </a:solidFill>
              </a:rPr>
              <a:t>of travelers use social media to share their travel experience</a:t>
            </a:r>
          </a:p>
        </p:txBody>
      </p:sp>
      <p:pic>
        <p:nvPicPr>
          <p:cNvPr id="44" name="Imagen 43"/>
          <p:cNvPicPr>
            <a:picLocks noChangeAspect="1"/>
          </p:cNvPicPr>
          <p:nvPr/>
        </p:nvPicPr>
        <p:blipFill>
          <a:blip r:embed="rId3"/>
          <a:stretch>
            <a:fillRect/>
          </a:stretch>
        </p:blipFill>
        <p:spPr>
          <a:xfrm>
            <a:off x="1347851" y="119723"/>
            <a:ext cx="1204498" cy="4608945"/>
          </a:xfrm>
          <a:prstGeom prst="rect">
            <a:avLst/>
          </a:prstGeom>
        </p:spPr>
      </p:pic>
      <p:sp>
        <p:nvSpPr>
          <p:cNvPr id="45" name="Rectangle 14">
            <a:extLst>
              <a:ext uri="{FF2B5EF4-FFF2-40B4-BE49-F238E27FC236}">
                <a16:creationId xmlns:a16="http://schemas.microsoft.com/office/drawing/2014/main" id="{0B5256C2-C6F4-6679-3789-5B70B35674AF}"/>
              </a:ext>
            </a:extLst>
          </p:cNvPr>
          <p:cNvSpPr/>
          <p:nvPr/>
        </p:nvSpPr>
        <p:spPr>
          <a:xfrm>
            <a:off x="2499730" y="127658"/>
            <a:ext cx="1982106" cy="30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4">
                    <a:lumMod val="75000"/>
                  </a:schemeClr>
                </a:solidFill>
                <a:latin typeface="Avenir Black" panose="02000503020000020003" pitchFamily="2" charset="0"/>
              </a:rPr>
              <a:t>AVERAGE</a:t>
            </a:r>
          </a:p>
        </p:txBody>
      </p:sp>
    </p:spTree>
    <p:extLst>
      <p:ext uri="{BB962C8B-B14F-4D97-AF65-F5344CB8AC3E}">
        <p14:creationId xmlns:p14="http://schemas.microsoft.com/office/powerpoint/2010/main" val="198818239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7">
            <a:extLst>
              <a:ext uri="{FF2B5EF4-FFF2-40B4-BE49-F238E27FC236}">
                <a16:creationId xmlns:a16="http://schemas.microsoft.com/office/drawing/2014/main" id="{AC3DFF46-2EED-B342-8F0D-903160D784DA}"/>
              </a:ext>
            </a:extLst>
          </p:cNvPr>
          <p:cNvSpPr/>
          <p:nvPr/>
        </p:nvSpPr>
        <p:spPr>
          <a:xfrm rot="5400000">
            <a:off x="1880511" y="3296681"/>
            <a:ext cx="1700780" cy="253916"/>
          </a:xfrm>
          <a:prstGeom prst="rect">
            <a:avLst/>
          </a:pr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Rectangle 27">
            <a:extLst>
              <a:ext uri="{FF2B5EF4-FFF2-40B4-BE49-F238E27FC236}">
                <a16:creationId xmlns:a16="http://schemas.microsoft.com/office/drawing/2014/main" id="{BCCD53D0-9CDC-034D-93EE-343E3868249B}"/>
              </a:ext>
            </a:extLst>
          </p:cNvPr>
          <p:cNvSpPr/>
          <p:nvPr/>
        </p:nvSpPr>
        <p:spPr>
          <a:xfrm rot="5400000">
            <a:off x="4589845" y="2295808"/>
            <a:ext cx="3702527" cy="253916"/>
          </a:xfrm>
          <a:prstGeom prst="rect">
            <a:avLst/>
          </a:pr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Rectangle 27">
            <a:extLst>
              <a:ext uri="{FF2B5EF4-FFF2-40B4-BE49-F238E27FC236}">
                <a16:creationId xmlns:a16="http://schemas.microsoft.com/office/drawing/2014/main" id="{76B1B59D-899B-944B-8944-FEA366A2445A}"/>
              </a:ext>
            </a:extLst>
          </p:cNvPr>
          <p:cNvSpPr/>
          <p:nvPr/>
        </p:nvSpPr>
        <p:spPr>
          <a:xfrm>
            <a:off x="194518" y="2321903"/>
            <a:ext cx="6126332" cy="253916"/>
          </a:xfrm>
          <a:prstGeom prst="rect">
            <a:avLst/>
          </a:pr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ángulo 5">
            <a:extLst>
              <a:ext uri="{FF2B5EF4-FFF2-40B4-BE49-F238E27FC236}">
                <a16:creationId xmlns:a16="http://schemas.microsoft.com/office/drawing/2014/main" id="{92CA0E8A-FDDB-B24C-A207-F0C21B12751B}"/>
              </a:ext>
            </a:extLst>
          </p:cNvPr>
          <p:cNvSpPr/>
          <p:nvPr/>
        </p:nvSpPr>
        <p:spPr>
          <a:xfrm>
            <a:off x="6417658" y="695989"/>
            <a:ext cx="34289" cy="34826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rgbClr val="DE555C"/>
              </a:solidFill>
            </a:endParaRPr>
          </a:p>
        </p:txBody>
      </p:sp>
      <p:sp>
        <p:nvSpPr>
          <p:cNvPr id="8" name="Rectángulo 7">
            <a:extLst>
              <a:ext uri="{FF2B5EF4-FFF2-40B4-BE49-F238E27FC236}">
                <a16:creationId xmlns:a16="http://schemas.microsoft.com/office/drawing/2014/main" id="{518FC06D-A4E9-EB41-AADC-BA6BB97CFC40}"/>
              </a:ext>
            </a:extLst>
          </p:cNvPr>
          <p:cNvSpPr/>
          <p:nvPr/>
        </p:nvSpPr>
        <p:spPr>
          <a:xfrm flipH="1">
            <a:off x="2704259" y="2437313"/>
            <a:ext cx="34289" cy="17413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22" name="Rectángulo 21">
            <a:extLst>
              <a:ext uri="{FF2B5EF4-FFF2-40B4-BE49-F238E27FC236}">
                <a16:creationId xmlns:a16="http://schemas.microsoft.com/office/drawing/2014/main" id="{C8F03E69-52AB-A94E-A616-87B8A791837E}"/>
              </a:ext>
            </a:extLst>
          </p:cNvPr>
          <p:cNvSpPr/>
          <p:nvPr/>
        </p:nvSpPr>
        <p:spPr>
          <a:xfrm>
            <a:off x="6776299" y="899345"/>
            <a:ext cx="2092138" cy="515520"/>
          </a:xfrm>
          <a:prstGeom prst="rect">
            <a:avLst/>
          </a:prstGeom>
          <a:noFill/>
        </p:spPr>
        <p:txBody>
          <a:bodyPr wrap="square" lIns="53335" tIns="26667" rIns="53335" bIns="26667">
            <a:spAutoFit/>
          </a:bodyPr>
          <a:lstStyle/>
          <a:p>
            <a:pPr algn="ctr" defTabSz="342862">
              <a:defRPr/>
            </a:pPr>
            <a:r>
              <a:rPr lang="es-ES" sz="1500" b="1" dirty="0">
                <a:solidFill>
                  <a:schemeClr val="accent4">
                    <a:lumMod val="75000"/>
                  </a:schemeClr>
                </a:solidFill>
                <a:latin typeface="Avenir Black" panose="02000503020000020003" pitchFamily="2" charset="0"/>
                <a:ea typeface="Heiti SC Light" panose="02000000000000000000" pitchFamily="2" charset="-128"/>
                <a:cs typeface="Helvetica Neue" panose="02000503000000020004" pitchFamily="2" charset="0"/>
              </a:rPr>
              <a:t>MOST USED</a:t>
            </a:r>
          </a:p>
          <a:p>
            <a:pPr algn="ctr" defTabSz="342862">
              <a:defRPr/>
            </a:pPr>
            <a:r>
              <a:rPr lang="es-ES" sz="1500" dirty="0">
                <a:latin typeface="Avenir Medium" panose="02000503020000020003" pitchFamily="2" charset="0"/>
                <a:ea typeface="Heiti SC Light" panose="02000000000000000000" pitchFamily="2" charset="-128"/>
                <a:cs typeface="Helvetica Neue" panose="02000503000000020004" pitchFamily="2" charset="0"/>
              </a:rPr>
              <a:t>SOCIAL MEDIA</a:t>
            </a:r>
          </a:p>
        </p:txBody>
      </p:sp>
      <p:sp>
        <p:nvSpPr>
          <p:cNvPr id="23" name="Rectángulo 22">
            <a:extLst>
              <a:ext uri="{FF2B5EF4-FFF2-40B4-BE49-F238E27FC236}">
                <a16:creationId xmlns:a16="http://schemas.microsoft.com/office/drawing/2014/main" id="{713062F7-4187-404A-B385-A129F2ADFABC}"/>
              </a:ext>
            </a:extLst>
          </p:cNvPr>
          <p:cNvSpPr/>
          <p:nvPr/>
        </p:nvSpPr>
        <p:spPr>
          <a:xfrm rot="16200000">
            <a:off x="3283352" y="-657040"/>
            <a:ext cx="45472" cy="62231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solidFill>
                <a:srgbClr val="DE555C"/>
              </a:solidFill>
            </a:endParaRPr>
          </a:p>
        </p:txBody>
      </p:sp>
      <p:sp>
        <p:nvSpPr>
          <p:cNvPr id="32" name="Rectángulo 31">
            <a:extLst>
              <a:ext uri="{FF2B5EF4-FFF2-40B4-BE49-F238E27FC236}">
                <a16:creationId xmlns:a16="http://schemas.microsoft.com/office/drawing/2014/main" id="{15FED76D-977E-B545-B458-9ECB825E1B3C}"/>
              </a:ext>
            </a:extLst>
          </p:cNvPr>
          <p:cNvSpPr/>
          <p:nvPr/>
        </p:nvSpPr>
        <p:spPr>
          <a:xfrm>
            <a:off x="3046557" y="2689140"/>
            <a:ext cx="2328893" cy="284687"/>
          </a:xfrm>
          <a:prstGeom prst="rect">
            <a:avLst/>
          </a:prstGeom>
          <a:noFill/>
        </p:spPr>
        <p:txBody>
          <a:bodyPr wrap="square" lIns="53335" tIns="26667" rIns="53335" bIns="26667">
            <a:spAutoFit/>
          </a:bodyPr>
          <a:lstStyle/>
          <a:p>
            <a:pPr defTabSz="342862">
              <a:defRPr/>
            </a:pPr>
            <a:r>
              <a:rPr lang="es-ES" sz="1500" b="1" dirty="0">
                <a:solidFill>
                  <a:schemeClr val="accent4">
                    <a:lumMod val="75000"/>
                  </a:schemeClr>
                </a:solidFill>
                <a:latin typeface="Avenir Black" panose="02000503020000020003" pitchFamily="2" charset="0"/>
                <a:ea typeface="Heiti SC Light" panose="02000000000000000000" pitchFamily="2" charset="-128"/>
                <a:cs typeface="Helvetica Neue" panose="02000503000000020004" pitchFamily="2" charset="0"/>
              </a:rPr>
              <a:t>VIDEO CONTENT</a:t>
            </a:r>
          </a:p>
        </p:txBody>
      </p:sp>
      <p:sp>
        <p:nvSpPr>
          <p:cNvPr id="33" name="Rectángulo 32">
            <a:extLst>
              <a:ext uri="{FF2B5EF4-FFF2-40B4-BE49-F238E27FC236}">
                <a16:creationId xmlns:a16="http://schemas.microsoft.com/office/drawing/2014/main" id="{99EBE4FB-3F5B-5145-A6F8-F9B70134AD25}"/>
              </a:ext>
            </a:extLst>
          </p:cNvPr>
          <p:cNvSpPr/>
          <p:nvPr/>
        </p:nvSpPr>
        <p:spPr>
          <a:xfrm>
            <a:off x="3783186" y="324444"/>
            <a:ext cx="1739758" cy="469353"/>
          </a:xfrm>
          <a:prstGeom prst="rect">
            <a:avLst/>
          </a:prstGeom>
          <a:noFill/>
        </p:spPr>
        <p:txBody>
          <a:bodyPr wrap="square" lIns="53335" tIns="26667" rIns="53335" bIns="26667">
            <a:spAutoFit/>
          </a:bodyPr>
          <a:lstStyle/>
          <a:p>
            <a:pPr algn="r" defTabSz="342862">
              <a:defRPr/>
            </a:pPr>
            <a:r>
              <a:rPr lang="es-ES" sz="1350" b="1" dirty="0">
                <a:solidFill>
                  <a:schemeClr val="accent4">
                    <a:lumMod val="75000"/>
                  </a:schemeClr>
                </a:solidFill>
                <a:latin typeface="Avenir Black" panose="02000503020000020003" pitchFamily="2" charset="0"/>
                <a:ea typeface="Heiti SC Light" panose="02000000000000000000" pitchFamily="2" charset="-128"/>
                <a:cs typeface="Helvetica Neue" panose="02000503000000020004" pitchFamily="2" charset="0"/>
              </a:rPr>
              <a:t>100.6</a:t>
            </a:r>
            <a:r>
              <a:rPr lang="es-ES" sz="1350" dirty="0">
                <a:solidFill>
                  <a:srgbClr val="DE555C"/>
                </a:solidFill>
                <a:latin typeface="Avenir Book" panose="02000503020000020003" pitchFamily="2" charset="0"/>
                <a:ea typeface="Heiti SC Light" panose="02000000000000000000" pitchFamily="2" charset="-128"/>
                <a:cs typeface="Helvetica Neue" panose="02000503000000020004" pitchFamily="2" charset="0"/>
              </a:rPr>
              <a:t> </a:t>
            </a:r>
            <a:r>
              <a:rPr lang="es-ES" sz="1350" dirty="0">
                <a:latin typeface="Avenir Medium" panose="02000503020000020003" pitchFamily="2" charset="0"/>
                <a:ea typeface="Heiti SC Light" panose="02000000000000000000" pitchFamily="2" charset="-128"/>
                <a:cs typeface="Helvetica Neue" panose="02000503000000020004" pitchFamily="2" charset="0"/>
              </a:rPr>
              <a:t>MILLION</a:t>
            </a:r>
          </a:p>
          <a:p>
            <a:pPr algn="r" defTabSz="342862">
              <a:defRPr/>
            </a:pPr>
            <a:r>
              <a:rPr lang="es-ES" sz="1350" dirty="0">
                <a:latin typeface="Avenir Medium" panose="02000503020000020003" pitchFamily="2" charset="0"/>
                <a:ea typeface="Heiti SC Light" panose="02000000000000000000" pitchFamily="2" charset="-128"/>
                <a:cs typeface="Helvetica Neue" panose="02000503000000020004" pitchFamily="2" charset="0"/>
              </a:rPr>
              <a:t>INTERNET USERS</a:t>
            </a:r>
          </a:p>
        </p:txBody>
      </p:sp>
      <p:sp>
        <p:nvSpPr>
          <p:cNvPr id="34" name="Rectángulo 33">
            <a:extLst>
              <a:ext uri="{FF2B5EF4-FFF2-40B4-BE49-F238E27FC236}">
                <a16:creationId xmlns:a16="http://schemas.microsoft.com/office/drawing/2014/main" id="{A4A7EA17-ED4B-F24B-8AB3-10B109DA3A75}"/>
              </a:ext>
            </a:extLst>
          </p:cNvPr>
          <p:cNvSpPr/>
          <p:nvPr/>
        </p:nvSpPr>
        <p:spPr>
          <a:xfrm>
            <a:off x="383707" y="2691795"/>
            <a:ext cx="2039880" cy="515520"/>
          </a:xfrm>
          <a:prstGeom prst="rect">
            <a:avLst/>
          </a:prstGeom>
          <a:noFill/>
        </p:spPr>
        <p:txBody>
          <a:bodyPr wrap="square" lIns="53335" tIns="26667" rIns="53335" bIns="26667">
            <a:spAutoFit/>
          </a:bodyPr>
          <a:lstStyle/>
          <a:p>
            <a:pPr defTabSz="342862">
              <a:defRPr/>
            </a:pPr>
            <a:r>
              <a:rPr lang="es-ES" sz="1500" b="1" dirty="0">
                <a:solidFill>
                  <a:schemeClr val="accent4">
                    <a:lumMod val="75000"/>
                  </a:schemeClr>
                </a:solidFill>
                <a:latin typeface="Avenir Black" panose="02000503020000020003" pitchFamily="2" charset="0"/>
                <a:ea typeface="Heiti SC Light" panose="02000000000000000000" pitchFamily="2" charset="-128"/>
                <a:cs typeface="Helvetica Neue" panose="02000503000000020004" pitchFamily="2" charset="0"/>
              </a:rPr>
              <a:t>PAYMENT METHOD </a:t>
            </a:r>
            <a:r>
              <a:rPr lang="es-ES" sz="1500" dirty="0">
                <a:latin typeface="Avenir Medium" panose="02000503020000020003" pitchFamily="2" charset="0"/>
                <a:ea typeface="Heiti SC Light" panose="02000000000000000000" pitchFamily="2" charset="-128"/>
                <a:cs typeface="Helvetica Neue" panose="02000503000000020004" pitchFamily="2" charset="0"/>
              </a:rPr>
              <a:t>ONLINE SHOPPING</a:t>
            </a:r>
          </a:p>
        </p:txBody>
      </p:sp>
      <p:pic>
        <p:nvPicPr>
          <p:cNvPr id="35" name="Imagen 34">
            <a:extLst>
              <a:ext uri="{FF2B5EF4-FFF2-40B4-BE49-F238E27FC236}">
                <a16:creationId xmlns:a16="http://schemas.microsoft.com/office/drawing/2014/main" id="{B570CCB2-1326-4E4A-82EF-83D74E2CD11C}"/>
              </a:ext>
            </a:extLst>
          </p:cNvPr>
          <p:cNvPicPr>
            <a:picLocks noChangeAspect="1"/>
          </p:cNvPicPr>
          <p:nvPr/>
        </p:nvPicPr>
        <p:blipFill>
          <a:blip r:embed="rId3">
            <a:duotone>
              <a:prstClr val="black"/>
              <a:schemeClr val="accent6">
                <a:tint val="45000"/>
                <a:satMod val="400000"/>
              </a:schemeClr>
            </a:duotone>
          </a:blip>
          <a:stretch>
            <a:fillRect/>
          </a:stretch>
        </p:blipFill>
        <p:spPr>
          <a:xfrm>
            <a:off x="4835073" y="3178828"/>
            <a:ext cx="501817" cy="326181"/>
          </a:xfrm>
          <a:prstGeom prst="rect">
            <a:avLst/>
          </a:prstGeom>
        </p:spPr>
      </p:pic>
      <p:pic>
        <p:nvPicPr>
          <p:cNvPr id="36" name="Imagen 35">
            <a:extLst>
              <a:ext uri="{FF2B5EF4-FFF2-40B4-BE49-F238E27FC236}">
                <a16:creationId xmlns:a16="http://schemas.microsoft.com/office/drawing/2014/main" id="{63F56593-7642-9C45-BFC3-9B4040E11C80}"/>
              </a:ext>
            </a:extLst>
          </p:cNvPr>
          <p:cNvPicPr>
            <a:picLocks noChangeAspect="1"/>
          </p:cNvPicPr>
          <p:nvPr/>
        </p:nvPicPr>
        <p:blipFill>
          <a:blip r:embed="rId4">
            <a:duotone>
              <a:schemeClr val="accent4">
                <a:shade val="45000"/>
                <a:satMod val="135000"/>
              </a:schemeClr>
              <a:prstClr val="white"/>
            </a:duotone>
          </a:blip>
          <a:stretch>
            <a:fillRect/>
          </a:stretch>
        </p:blipFill>
        <p:spPr>
          <a:xfrm>
            <a:off x="3287889" y="3161884"/>
            <a:ext cx="331895" cy="325121"/>
          </a:xfrm>
          <a:prstGeom prst="rect">
            <a:avLst/>
          </a:prstGeom>
        </p:spPr>
      </p:pic>
      <p:pic>
        <p:nvPicPr>
          <p:cNvPr id="39" name="Imagen 38">
            <a:extLst>
              <a:ext uri="{FF2B5EF4-FFF2-40B4-BE49-F238E27FC236}">
                <a16:creationId xmlns:a16="http://schemas.microsoft.com/office/drawing/2014/main" id="{D1B9BFD3-9935-0D4A-B77E-C5CE59AE1056}"/>
              </a:ext>
            </a:extLst>
          </p:cNvPr>
          <p:cNvPicPr>
            <a:picLocks noChangeAspect="1"/>
          </p:cNvPicPr>
          <p:nvPr/>
        </p:nvPicPr>
        <p:blipFill>
          <a:blip r:embed="rId5">
            <a:duotone>
              <a:prstClr val="black"/>
              <a:schemeClr val="accent5">
                <a:tint val="45000"/>
                <a:satMod val="400000"/>
              </a:schemeClr>
            </a:duotone>
          </a:blip>
          <a:stretch>
            <a:fillRect/>
          </a:stretch>
        </p:blipFill>
        <p:spPr>
          <a:xfrm>
            <a:off x="3274345" y="3786793"/>
            <a:ext cx="417506" cy="300083"/>
          </a:xfrm>
          <a:prstGeom prst="rect">
            <a:avLst/>
          </a:prstGeom>
        </p:spPr>
      </p:pic>
      <p:pic>
        <p:nvPicPr>
          <p:cNvPr id="40" name="Imagen 39">
            <a:extLst>
              <a:ext uri="{FF2B5EF4-FFF2-40B4-BE49-F238E27FC236}">
                <a16:creationId xmlns:a16="http://schemas.microsoft.com/office/drawing/2014/main" id="{EE74724B-F753-B745-9F80-32F0350FDB6A}"/>
              </a:ext>
            </a:extLst>
          </p:cNvPr>
          <p:cNvPicPr>
            <a:picLocks noChangeAspect="1"/>
          </p:cNvPicPr>
          <p:nvPr/>
        </p:nvPicPr>
        <p:blipFill>
          <a:blip r:embed="rId6">
            <a:duotone>
              <a:prstClr val="black"/>
              <a:schemeClr val="accent2">
                <a:tint val="45000"/>
                <a:satMod val="400000"/>
              </a:schemeClr>
            </a:duotone>
          </a:blip>
          <a:stretch>
            <a:fillRect/>
          </a:stretch>
        </p:blipFill>
        <p:spPr>
          <a:xfrm>
            <a:off x="4801312" y="3702602"/>
            <a:ext cx="424361" cy="392247"/>
          </a:xfrm>
          <a:prstGeom prst="rect">
            <a:avLst/>
          </a:prstGeom>
        </p:spPr>
      </p:pic>
      <p:sp>
        <p:nvSpPr>
          <p:cNvPr id="42" name="Rectángulo 41">
            <a:extLst>
              <a:ext uri="{FF2B5EF4-FFF2-40B4-BE49-F238E27FC236}">
                <a16:creationId xmlns:a16="http://schemas.microsoft.com/office/drawing/2014/main" id="{339AC542-CD6F-8945-83C0-DA6D2A36FB8E}"/>
              </a:ext>
            </a:extLst>
          </p:cNvPr>
          <p:cNvSpPr/>
          <p:nvPr/>
        </p:nvSpPr>
        <p:spPr>
          <a:xfrm>
            <a:off x="3671537" y="3158776"/>
            <a:ext cx="554960"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67%</a:t>
            </a:r>
          </a:p>
        </p:txBody>
      </p:sp>
      <p:sp>
        <p:nvSpPr>
          <p:cNvPr id="43" name="Rectángulo 42">
            <a:extLst>
              <a:ext uri="{FF2B5EF4-FFF2-40B4-BE49-F238E27FC236}">
                <a16:creationId xmlns:a16="http://schemas.microsoft.com/office/drawing/2014/main" id="{D27414F3-7DD4-164C-861D-B0EDDC6C95AB}"/>
              </a:ext>
            </a:extLst>
          </p:cNvPr>
          <p:cNvSpPr/>
          <p:nvPr/>
        </p:nvSpPr>
        <p:spPr>
          <a:xfrm>
            <a:off x="5326715" y="3166650"/>
            <a:ext cx="503193"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97%</a:t>
            </a:r>
          </a:p>
        </p:txBody>
      </p:sp>
      <p:sp>
        <p:nvSpPr>
          <p:cNvPr id="44" name="Rectángulo 43">
            <a:extLst>
              <a:ext uri="{FF2B5EF4-FFF2-40B4-BE49-F238E27FC236}">
                <a16:creationId xmlns:a16="http://schemas.microsoft.com/office/drawing/2014/main" id="{F54620BF-61C6-B447-A485-60E3DFD69F4B}"/>
              </a:ext>
            </a:extLst>
          </p:cNvPr>
          <p:cNvSpPr/>
          <p:nvPr/>
        </p:nvSpPr>
        <p:spPr>
          <a:xfrm>
            <a:off x="3682086" y="3761034"/>
            <a:ext cx="473139"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86%</a:t>
            </a:r>
          </a:p>
        </p:txBody>
      </p:sp>
      <p:sp>
        <p:nvSpPr>
          <p:cNvPr id="45" name="Rectángulo 44">
            <a:extLst>
              <a:ext uri="{FF2B5EF4-FFF2-40B4-BE49-F238E27FC236}">
                <a16:creationId xmlns:a16="http://schemas.microsoft.com/office/drawing/2014/main" id="{CE3A099E-16B3-E944-8EA8-0AA3FF4FBA3E}"/>
              </a:ext>
            </a:extLst>
          </p:cNvPr>
          <p:cNvSpPr/>
          <p:nvPr/>
        </p:nvSpPr>
        <p:spPr>
          <a:xfrm>
            <a:off x="5231945" y="3766679"/>
            <a:ext cx="503193"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84%</a:t>
            </a:r>
          </a:p>
        </p:txBody>
      </p:sp>
      <p:sp>
        <p:nvSpPr>
          <p:cNvPr id="47" name="Rectángulo 46">
            <a:extLst>
              <a:ext uri="{FF2B5EF4-FFF2-40B4-BE49-F238E27FC236}">
                <a16:creationId xmlns:a16="http://schemas.microsoft.com/office/drawing/2014/main" id="{5E28ABF5-8EDC-4241-8E6E-E4FE966F454B}"/>
              </a:ext>
            </a:extLst>
          </p:cNvPr>
          <p:cNvSpPr/>
          <p:nvPr/>
        </p:nvSpPr>
        <p:spPr>
          <a:xfrm>
            <a:off x="3657671" y="3334124"/>
            <a:ext cx="918690" cy="230832"/>
          </a:xfrm>
          <a:prstGeom prst="rect">
            <a:avLst/>
          </a:prstGeom>
        </p:spPr>
        <p:txBody>
          <a:bodyPr wrap="square">
            <a:spAutoFit/>
          </a:bodyPr>
          <a:lstStyle/>
          <a:p>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Music videos</a:t>
            </a:r>
          </a:p>
        </p:txBody>
      </p:sp>
      <p:sp>
        <p:nvSpPr>
          <p:cNvPr id="48" name="Rectángulo 47">
            <a:extLst>
              <a:ext uri="{FF2B5EF4-FFF2-40B4-BE49-F238E27FC236}">
                <a16:creationId xmlns:a16="http://schemas.microsoft.com/office/drawing/2014/main" id="{4B3A1F42-433D-544E-8282-386E35848F8B}"/>
              </a:ext>
            </a:extLst>
          </p:cNvPr>
          <p:cNvSpPr/>
          <p:nvPr/>
        </p:nvSpPr>
        <p:spPr>
          <a:xfrm>
            <a:off x="5300690" y="3372366"/>
            <a:ext cx="991907" cy="230832"/>
          </a:xfrm>
          <a:prstGeom prst="rect">
            <a:avLst/>
          </a:prstGeom>
        </p:spPr>
        <p:txBody>
          <a:bodyPr wrap="square">
            <a:spAutoFit/>
          </a:bodyPr>
          <a:lstStyle/>
          <a:p>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Movies</a:t>
            </a:r>
          </a:p>
        </p:txBody>
      </p:sp>
      <p:sp>
        <p:nvSpPr>
          <p:cNvPr id="49" name="Rectángulo 48">
            <a:extLst>
              <a:ext uri="{FF2B5EF4-FFF2-40B4-BE49-F238E27FC236}">
                <a16:creationId xmlns:a16="http://schemas.microsoft.com/office/drawing/2014/main" id="{18C68210-8684-7A4C-96A8-8AF722313F19}"/>
              </a:ext>
            </a:extLst>
          </p:cNvPr>
          <p:cNvSpPr/>
          <p:nvPr/>
        </p:nvSpPr>
        <p:spPr>
          <a:xfrm>
            <a:off x="3691847" y="3943322"/>
            <a:ext cx="1109465" cy="230832"/>
          </a:xfrm>
          <a:prstGeom prst="rect">
            <a:avLst/>
          </a:prstGeom>
        </p:spPr>
        <p:txBody>
          <a:bodyPr wrap="square">
            <a:spAutoFit/>
          </a:bodyPr>
          <a:lstStyle/>
          <a:p>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Movie trailers </a:t>
            </a:r>
          </a:p>
        </p:txBody>
      </p:sp>
      <p:sp>
        <p:nvSpPr>
          <p:cNvPr id="50" name="Rectángulo 49">
            <a:extLst>
              <a:ext uri="{FF2B5EF4-FFF2-40B4-BE49-F238E27FC236}">
                <a16:creationId xmlns:a16="http://schemas.microsoft.com/office/drawing/2014/main" id="{3586A8CA-F9BC-9148-A960-9FF616108911}"/>
              </a:ext>
            </a:extLst>
          </p:cNvPr>
          <p:cNvSpPr/>
          <p:nvPr/>
        </p:nvSpPr>
        <p:spPr>
          <a:xfrm>
            <a:off x="5222683" y="3967987"/>
            <a:ext cx="1109465" cy="230832"/>
          </a:xfrm>
          <a:prstGeom prst="rect">
            <a:avLst/>
          </a:prstGeom>
        </p:spPr>
        <p:txBody>
          <a:bodyPr wrap="square">
            <a:spAutoFit/>
          </a:bodyPr>
          <a:lstStyle/>
          <a:p>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Tv series</a:t>
            </a:r>
          </a:p>
        </p:txBody>
      </p:sp>
      <p:sp>
        <p:nvSpPr>
          <p:cNvPr id="56" name="Rectángulo 55">
            <a:extLst>
              <a:ext uri="{FF2B5EF4-FFF2-40B4-BE49-F238E27FC236}">
                <a16:creationId xmlns:a16="http://schemas.microsoft.com/office/drawing/2014/main" id="{78AF4D81-558A-8F49-A16C-7EAAD9830837}"/>
              </a:ext>
            </a:extLst>
          </p:cNvPr>
          <p:cNvSpPr/>
          <p:nvPr/>
        </p:nvSpPr>
        <p:spPr>
          <a:xfrm>
            <a:off x="496887" y="3444412"/>
            <a:ext cx="1214809" cy="230832"/>
          </a:xfrm>
          <a:prstGeom prst="rect">
            <a:avLst/>
          </a:prstGeom>
        </p:spPr>
        <p:txBody>
          <a:bodyPr wrap="square">
            <a:spAutoFit/>
          </a:bodyPr>
          <a:lstStyle/>
          <a:p>
            <a:pPr algn="ctr"/>
            <a:r>
              <a:rPr lang="en-US" sz="900" b="1">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Mobile Wallets</a:t>
            </a:r>
            <a:endPar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endParaRPr>
          </a:p>
        </p:txBody>
      </p:sp>
      <p:sp>
        <p:nvSpPr>
          <p:cNvPr id="57" name="Rectángulo 56">
            <a:extLst>
              <a:ext uri="{FF2B5EF4-FFF2-40B4-BE49-F238E27FC236}">
                <a16:creationId xmlns:a16="http://schemas.microsoft.com/office/drawing/2014/main" id="{1F47E92C-23FF-FF4B-8B32-B4653A61BBED}"/>
              </a:ext>
            </a:extLst>
          </p:cNvPr>
          <p:cNvSpPr/>
          <p:nvPr/>
        </p:nvSpPr>
        <p:spPr>
          <a:xfrm>
            <a:off x="725382" y="4283212"/>
            <a:ext cx="991907" cy="230832"/>
          </a:xfrm>
          <a:prstGeom prst="rect">
            <a:avLst/>
          </a:prstGeom>
        </p:spPr>
        <p:txBody>
          <a:bodyPr wrap="square">
            <a:spAutoFit/>
          </a:bodyPr>
          <a:lstStyle/>
          <a:p>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Bank transfers</a:t>
            </a:r>
          </a:p>
        </p:txBody>
      </p:sp>
      <p:sp>
        <p:nvSpPr>
          <p:cNvPr id="58" name="Rectángulo 57">
            <a:extLst>
              <a:ext uri="{FF2B5EF4-FFF2-40B4-BE49-F238E27FC236}">
                <a16:creationId xmlns:a16="http://schemas.microsoft.com/office/drawing/2014/main" id="{F1B764B5-8428-C54E-AA6D-09179E7ECD56}"/>
              </a:ext>
            </a:extLst>
          </p:cNvPr>
          <p:cNvSpPr/>
          <p:nvPr/>
        </p:nvSpPr>
        <p:spPr>
          <a:xfrm>
            <a:off x="490609" y="3749942"/>
            <a:ext cx="1504730" cy="230832"/>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Debit </a:t>
            </a:r>
            <a:r>
              <a:rPr lang="en-US" sz="900" b="1">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and credit cards</a:t>
            </a:r>
            <a:endPar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endParaRPr>
          </a:p>
        </p:txBody>
      </p:sp>
      <p:sp>
        <p:nvSpPr>
          <p:cNvPr id="59" name="Rectángulo 58">
            <a:extLst>
              <a:ext uri="{FF2B5EF4-FFF2-40B4-BE49-F238E27FC236}">
                <a16:creationId xmlns:a16="http://schemas.microsoft.com/office/drawing/2014/main" id="{2E37D0F3-F885-C740-AFF2-26AA14C21280}"/>
              </a:ext>
            </a:extLst>
          </p:cNvPr>
          <p:cNvSpPr/>
          <p:nvPr/>
        </p:nvSpPr>
        <p:spPr>
          <a:xfrm>
            <a:off x="759484" y="3256173"/>
            <a:ext cx="637832"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33%</a:t>
            </a:r>
          </a:p>
        </p:txBody>
      </p:sp>
      <p:sp>
        <p:nvSpPr>
          <p:cNvPr id="60" name="Rectángulo 59">
            <a:extLst>
              <a:ext uri="{FF2B5EF4-FFF2-40B4-BE49-F238E27FC236}">
                <a16:creationId xmlns:a16="http://schemas.microsoft.com/office/drawing/2014/main" id="{F234C0CD-1B66-9047-A0A7-E7FFBA8854A8}"/>
              </a:ext>
            </a:extLst>
          </p:cNvPr>
          <p:cNvSpPr/>
          <p:nvPr/>
        </p:nvSpPr>
        <p:spPr>
          <a:xfrm>
            <a:off x="1335980" y="3561410"/>
            <a:ext cx="637832" cy="253916"/>
          </a:xfrm>
          <a:prstGeom prst="rect">
            <a:avLst/>
          </a:prstGeom>
        </p:spPr>
        <p:txBody>
          <a:bodyPr wrap="square">
            <a:spAutoFit/>
          </a:bodyPr>
          <a:lstStyle/>
          <a:p>
            <a:pPr algn="r"/>
            <a:r>
              <a:rPr lang="en-US" sz="1050" b="1">
                <a:solidFill>
                  <a:srgbClr val="002060"/>
                </a:solidFill>
                <a:latin typeface="Avenir Black" panose="02000503020000020003" pitchFamily="2" charset="0"/>
                <a:ea typeface="Heiti SC Medium" pitchFamily="2" charset="-128"/>
                <a:cs typeface="Helvetica Neue" panose="02000503000000020004" pitchFamily="2" charset="0"/>
              </a:rPr>
              <a:t>46%</a:t>
            </a:r>
            <a:endParaRPr lang="en-US" sz="1050" b="1" dirty="0">
              <a:solidFill>
                <a:srgbClr val="002060"/>
              </a:solidFill>
              <a:latin typeface="Avenir Black" panose="02000503020000020003" pitchFamily="2" charset="0"/>
              <a:ea typeface="Heiti SC Medium" pitchFamily="2" charset="-128"/>
              <a:cs typeface="Helvetica Neue" panose="02000503000000020004" pitchFamily="2" charset="0"/>
            </a:endParaRPr>
          </a:p>
        </p:txBody>
      </p:sp>
      <p:sp>
        <p:nvSpPr>
          <p:cNvPr id="61" name="Rectángulo 60">
            <a:extLst>
              <a:ext uri="{FF2B5EF4-FFF2-40B4-BE49-F238E27FC236}">
                <a16:creationId xmlns:a16="http://schemas.microsoft.com/office/drawing/2014/main" id="{4F3330FD-7A56-D74E-AC6A-D93B4843D795}"/>
              </a:ext>
            </a:extLst>
          </p:cNvPr>
          <p:cNvSpPr/>
          <p:nvPr/>
        </p:nvSpPr>
        <p:spPr>
          <a:xfrm>
            <a:off x="729334" y="4073078"/>
            <a:ext cx="637832"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7%</a:t>
            </a:r>
          </a:p>
        </p:txBody>
      </p:sp>
      <p:pic>
        <p:nvPicPr>
          <p:cNvPr id="9" name="Imagen 8">
            <a:extLst>
              <a:ext uri="{FF2B5EF4-FFF2-40B4-BE49-F238E27FC236}">
                <a16:creationId xmlns:a16="http://schemas.microsoft.com/office/drawing/2014/main" id="{B36CDE2F-69A7-8C48-811A-7C32D79EA62A}"/>
              </a:ext>
            </a:extLst>
          </p:cNvPr>
          <p:cNvPicPr>
            <a:picLocks noChangeAspect="1"/>
          </p:cNvPicPr>
          <p:nvPr/>
        </p:nvPicPr>
        <p:blipFill>
          <a:blip r:embed="rId7">
            <a:duotone>
              <a:prstClr val="black"/>
              <a:schemeClr val="accent2">
                <a:tint val="45000"/>
                <a:satMod val="400000"/>
              </a:schemeClr>
            </a:duotone>
          </a:blip>
          <a:stretch>
            <a:fillRect/>
          </a:stretch>
        </p:blipFill>
        <p:spPr>
          <a:xfrm>
            <a:off x="1981982" y="3512551"/>
            <a:ext cx="413729" cy="413729"/>
          </a:xfrm>
          <a:prstGeom prst="rect">
            <a:avLst/>
          </a:prstGeom>
        </p:spPr>
      </p:pic>
      <p:sp>
        <p:nvSpPr>
          <p:cNvPr id="18" name="CuadroTexto 17">
            <a:extLst>
              <a:ext uri="{FF2B5EF4-FFF2-40B4-BE49-F238E27FC236}">
                <a16:creationId xmlns:a16="http://schemas.microsoft.com/office/drawing/2014/main" id="{8171BD8E-C718-5F4C-8DE3-134F0724B346}"/>
              </a:ext>
            </a:extLst>
          </p:cNvPr>
          <p:cNvSpPr txBox="1"/>
          <p:nvPr/>
        </p:nvSpPr>
        <p:spPr>
          <a:xfrm>
            <a:off x="374032" y="268124"/>
            <a:ext cx="2945703" cy="553998"/>
          </a:xfrm>
          <a:prstGeom prst="rect">
            <a:avLst/>
          </a:prstGeom>
          <a:noFill/>
        </p:spPr>
        <p:txBody>
          <a:bodyPr wrap="square" rtlCol="0">
            <a:spAutoFit/>
          </a:bodyPr>
          <a:lstStyle/>
          <a:p>
            <a:r>
              <a:rPr lang="es-MX" sz="1500" b="1" dirty="0">
                <a:solidFill>
                  <a:schemeClr val="accent4">
                    <a:lumMod val="75000"/>
                  </a:schemeClr>
                </a:solidFill>
                <a:latin typeface="Avenir Black" panose="02000503020000020003" pitchFamily="2" charset="0"/>
              </a:rPr>
              <a:t>79% </a:t>
            </a:r>
            <a:r>
              <a:rPr lang="es-MX" sz="1500" dirty="0">
                <a:latin typeface="Avenir Medium" panose="02000503020000020003" pitchFamily="2" charset="0"/>
              </a:rPr>
              <a:t>OF THE </a:t>
            </a:r>
          </a:p>
          <a:p>
            <a:r>
              <a:rPr lang="es-MX" sz="1500" dirty="0">
                <a:latin typeface="Avenir Medium" panose="02000503020000020003" pitchFamily="2" charset="0"/>
              </a:rPr>
              <a:t>POPULATION IS CONNECTED</a:t>
            </a:r>
          </a:p>
        </p:txBody>
      </p:sp>
      <p:grpSp>
        <p:nvGrpSpPr>
          <p:cNvPr id="4" name="Grupo 3">
            <a:extLst>
              <a:ext uri="{FF2B5EF4-FFF2-40B4-BE49-F238E27FC236}">
                <a16:creationId xmlns:a16="http://schemas.microsoft.com/office/drawing/2014/main" id="{14F84E10-5DFF-4FF2-143F-6B3A82070DFD}"/>
              </a:ext>
            </a:extLst>
          </p:cNvPr>
          <p:cNvGrpSpPr/>
          <p:nvPr/>
        </p:nvGrpSpPr>
        <p:grpSpPr>
          <a:xfrm>
            <a:off x="1534252" y="883552"/>
            <a:ext cx="4114953" cy="1369385"/>
            <a:chOff x="2649802" y="1178069"/>
            <a:chExt cx="5486604" cy="1825846"/>
          </a:xfrm>
        </p:grpSpPr>
        <p:sp>
          <p:nvSpPr>
            <p:cNvPr id="86" name="Rectángulo 85">
              <a:extLst>
                <a:ext uri="{FF2B5EF4-FFF2-40B4-BE49-F238E27FC236}">
                  <a16:creationId xmlns:a16="http://schemas.microsoft.com/office/drawing/2014/main" id="{BD231205-96B2-872C-C719-D8A37B3FCFFB}"/>
                </a:ext>
              </a:extLst>
            </p:cNvPr>
            <p:cNvSpPr/>
            <p:nvPr/>
          </p:nvSpPr>
          <p:spPr>
            <a:xfrm>
              <a:off x="3074317" y="2611652"/>
              <a:ext cx="4896441" cy="355175"/>
            </a:xfrm>
            <a:prstGeom prst="rect">
              <a:avLst/>
            </a:prstGeom>
            <a:solidFill>
              <a:schemeClr val="accent4">
                <a:lumMod val="60000"/>
                <a:lumOff val="40000"/>
                <a:alpha val="14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3" name="Rectángulo 2">
              <a:extLst>
                <a:ext uri="{FF2B5EF4-FFF2-40B4-BE49-F238E27FC236}">
                  <a16:creationId xmlns:a16="http://schemas.microsoft.com/office/drawing/2014/main" id="{7CA657A1-9374-9ED3-5FE8-56F8FD05AFCE}"/>
                </a:ext>
              </a:extLst>
            </p:cNvPr>
            <p:cNvSpPr/>
            <p:nvPr/>
          </p:nvSpPr>
          <p:spPr>
            <a:xfrm>
              <a:off x="3086814" y="1178069"/>
              <a:ext cx="4896441" cy="355175"/>
            </a:xfrm>
            <a:prstGeom prst="rect">
              <a:avLst/>
            </a:prstGeom>
            <a:solidFill>
              <a:srgbClr val="0070C0">
                <a:alpha val="147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20" name="Imagen 19">
              <a:extLst>
                <a:ext uri="{FF2B5EF4-FFF2-40B4-BE49-F238E27FC236}">
                  <a16:creationId xmlns:a16="http://schemas.microsoft.com/office/drawing/2014/main" id="{8D803218-88CE-8940-B5CA-C5361EBA6E73}"/>
                </a:ext>
              </a:extLst>
            </p:cNvPr>
            <p:cNvPicPr>
              <a:picLocks noChangeAspect="1"/>
            </p:cNvPicPr>
            <p:nvPr/>
          </p:nvPicPr>
          <p:blipFill>
            <a:blip r:embed="rId8">
              <a:duotone>
                <a:prstClr val="black"/>
                <a:schemeClr val="accent2">
                  <a:tint val="45000"/>
                  <a:satMod val="400000"/>
                </a:schemeClr>
              </a:duotone>
            </a:blip>
            <a:stretch>
              <a:fillRect/>
            </a:stretch>
          </p:blipFill>
          <p:spPr>
            <a:xfrm>
              <a:off x="3193840" y="1697466"/>
              <a:ext cx="316860" cy="546669"/>
            </a:xfrm>
            <a:prstGeom prst="rect">
              <a:avLst/>
            </a:prstGeom>
          </p:spPr>
        </p:pic>
        <p:pic>
          <p:nvPicPr>
            <p:cNvPr id="21" name="Imagen 20">
              <a:extLst>
                <a:ext uri="{FF2B5EF4-FFF2-40B4-BE49-F238E27FC236}">
                  <a16:creationId xmlns:a16="http://schemas.microsoft.com/office/drawing/2014/main" id="{878636F1-0133-7941-8DC4-2676E06B0FD5}"/>
                </a:ext>
              </a:extLst>
            </p:cNvPr>
            <p:cNvPicPr>
              <a:picLocks noChangeAspect="1"/>
            </p:cNvPicPr>
            <p:nvPr/>
          </p:nvPicPr>
          <p:blipFill>
            <a:blip r:embed="rId9">
              <a:duotone>
                <a:schemeClr val="accent4">
                  <a:shade val="45000"/>
                  <a:satMod val="135000"/>
                </a:schemeClr>
                <a:prstClr val="white"/>
              </a:duotone>
            </a:blip>
            <a:stretch>
              <a:fillRect/>
            </a:stretch>
          </p:blipFill>
          <p:spPr>
            <a:xfrm>
              <a:off x="3926426" y="1674370"/>
              <a:ext cx="747849" cy="555695"/>
            </a:xfrm>
            <a:prstGeom prst="rect">
              <a:avLst/>
            </a:prstGeom>
          </p:spPr>
        </p:pic>
        <p:pic>
          <p:nvPicPr>
            <p:cNvPr id="28" name="Imagen 27">
              <a:extLst>
                <a:ext uri="{FF2B5EF4-FFF2-40B4-BE49-F238E27FC236}">
                  <a16:creationId xmlns:a16="http://schemas.microsoft.com/office/drawing/2014/main" id="{8D7C2EBB-82E7-474C-B58E-513F126EBCA6}"/>
                </a:ext>
              </a:extLst>
            </p:cNvPr>
            <p:cNvPicPr>
              <a:picLocks noChangeAspect="1"/>
            </p:cNvPicPr>
            <p:nvPr/>
          </p:nvPicPr>
          <p:blipFill>
            <a:blip r:embed="rId10">
              <a:duotone>
                <a:prstClr val="black"/>
                <a:schemeClr val="accent6">
                  <a:tint val="45000"/>
                  <a:satMod val="400000"/>
                </a:schemeClr>
              </a:duotone>
            </a:blip>
            <a:stretch>
              <a:fillRect/>
            </a:stretch>
          </p:blipFill>
          <p:spPr>
            <a:xfrm>
              <a:off x="5043598" y="1671933"/>
              <a:ext cx="667175" cy="577960"/>
            </a:xfrm>
            <a:prstGeom prst="rect">
              <a:avLst/>
            </a:prstGeom>
          </p:spPr>
        </p:pic>
        <p:pic>
          <p:nvPicPr>
            <p:cNvPr id="30" name="Imagen 29">
              <a:extLst>
                <a:ext uri="{FF2B5EF4-FFF2-40B4-BE49-F238E27FC236}">
                  <a16:creationId xmlns:a16="http://schemas.microsoft.com/office/drawing/2014/main" id="{04EA62F8-22A7-7543-B513-00A6AC17D9C3}"/>
                </a:ext>
              </a:extLst>
            </p:cNvPr>
            <p:cNvPicPr>
              <a:picLocks noChangeAspect="1"/>
            </p:cNvPicPr>
            <p:nvPr/>
          </p:nvPicPr>
          <p:blipFill>
            <a:blip r:embed="rId11">
              <a:duotone>
                <a:prstClr val="black"/>
                <a:schemeClr val="accent1">
                  <a:tint val="45000"/>
                  <a:satMod val="400000"/>
                </a:schemeClr>
              </a:duotone>
            </a:blip>
            <a:stretch>
              <a:fillRect/>
            </a:stretch>
          </p:blipFill>
          <p:spPr>
            <a:xfrm>
              <a:off x="6247188" y="1657737"/>
              <a:ext cx="466681" cy="586960"/>
            </a:xfrm>
            <a:prstGeom prst="rect">
              <a:avLst/>
            </a:prstGeom>
          </p:spPr>
        </p:pic>
        <p:pic>
          <p:nvPicPr>
            <p:cNvPr id="68" name="Imagen 67">
              <a:extLst>
                <a:ext uri="{FF2B5EF4-FFF2-40B4-BE49-F238E27FC236}">
                  <a16:creationId xmlns:a16="http://schemas.microsoft.com/office/drawing/2014/main" id="{9DEC0513-3CD5-7F4C-9EF9-5022171F2554}"/>
                </a:ext>
              </a:extLst>
            </p:cNvPr>
            <p:cNvPicPr>
              <a:picLocks noChangeAspect="1"/>
            </p:cNvPicPr>
            <p:nvPr/>
          </p:nvPicPr>
          <p:blipFill>
            <a:blip r:embed="rId6">
              <a:duotone>
                <a:schemeClr val="accent2">
                  <a:shade val="45000"/>
                  <a:satMod val="135000"/>
                </a:schemeClr>
                <a:prstClr val="white"/>
              </a:duotone>
            </a:blip>
            <a:stretch>
              <a:fillRect/>
            </a:stretch>
          </p:blipFill>
          <p:spPr>
            <a:xfrm>
              <a:off x="7246498" y="1607982"/>
              <a:ext cx="689320" cy="637156"/>
            </a:xfrm>
            <a:prstGeom prst="rect">
              <a:avLst/>
            </a:prstGeom>
          </p:spPr>
        </p:pic>
        <p:sp>
          <p:nvSpPr>
            <p:cNvPr id="69" name="Rectángulo 68">
              <a:extLst>
                <a:ext uri="{FF2B5EF4-FFF2-40B4-BE49-F238E27FC236}">
                  <a16:creationId xmlns:a16="http://schemas.microsoft.com/office/drawing/2014/main" id="{E98407E0-812D-5541-9C42-4365795EDBD7}"/>
                </a:ext>
              </a:extLst>
            </p:cNvPr>
            <p:cNvSpPr/>
            <p:nvPr/>
          </p:nvSpPr>
          <p:spPr>
            <a:xfrm>
              <a:off x="2649802" y="2275013"/>
              <a:ext cx="1479287" cy="307776"/>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Smartphone</a:t>
              </a:r>
            </a:p>
          </p:txBody>
        </p:sp>
        <p:sp>
          <p:nvSpPr>
            <p:cNvPr id="70" name="Rectángulo 69">
              <a:extLst>
                <a:ext uri="{FF2B5EF4-FFF2-40B4-BE49-F238E27FC236}">
                  <a16:creationId xmlns:a16="http://schemas.microsoft.com/office/drawing/2014/main" id="{6A000A11-2E2F-B64B-9AC7-F8002D3AF57C}"/>
                </a:ext>
              </a:extLst>
            </p:cNvPr>
            <p:cNvSpPr/>
            <p:nvPr/>
          </p:nvSpPr>
          <p:spPr>
            <a:xfrm>
              <a:off x="3852619" y="2271709"/>
              <a:ext cx="911903" cy="307776"/>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Laptop</a:t>
              </a:r>
            </a:p>
          </p:txBody>
        </p:sp>
        <p:sp>
          <p:nvSpPr>
            <p:cNvPr id="71" name="Rectángulo 70">
              <a:extLst>
                <a:ext uri="{FF2B5EF4-FFF2-40B4-BE49-F238E27FC236}">
                  <a16:creationId xmlns:a16="http://schemas.microsoft.com/office/drawing/2014/main" id="{4950010B-7D7C-D644-BD73-46C7EE4DD7E7}"/>
                </a:ext>
              </a:extLst>
            </p:cNvPr>
            <p:cNvSpPr/>
            <p:nvPr/>
          </p:nvSpPr>
          <p:spPr>
            <a:xfrm>
              <a:off x="4904363" y="2281201"/>
              <a:ext cx="945644" cy="307776"/>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Desktop</a:t>
              </a:r>
            </a:p>
          </p:txBody>
        </p:sp>
        <p:sp>
          <p:nvSpPr>
            <p:cNvPr id="72" name="Rectángulo 71">
              <a:extLst>
                <a:ext uri="{FF2B5EF4-FFF2-40B4-BE49-F238E27FC236}">
                  <a16:creationId xmlns:a16="http://schemas.microsoft.com/office/drawing/2014/main" id="{7BF5BAF0-3C2C-4840-B74B-9A03B28577D7}"/>
                </a:ext>
              </a:extLst>
            </p:cNvPr>
            <p:cNvSpPr/>
            <p:nvPr/>
          </p:nvSpPr>
          <p:spPr>
            <a:xfrm>
              <a:off x="6019402" y="2287558"/>
              <a:ext cx="1004451" cy="307776"/>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Tablet</a:t>
              </a:r>
            </a:p>
          </p:txBody>
        </p:sp>
        <p:sp>
          <p:nvSpPr>
            <p:cNvPr id="73" name="Rectángulo 72">
              <a:extLst>
                <a:ext uri="{FF2B5EF4-FFF2-40B4-BE49-F238E27FC236}">
                  <a16:creationId xmlns:a16="http://schemas.microsoft.com/office/drawing/2014/main" id="{4232ABE2-4BC5-A74D-B8CF-9B3BDDF7B6B7}"/>
                </a:ext>
              </a:extLst>
            </p:cNvPr>
            <p:cNvSpPr/>
            <p:nvPr/>
          </p:nvSpPr>
          <p:spPr>
            <a:xfrm>
              <a:off x="7055919" y="2284134"/>
              <a:ext cx="1080487" cy="307776"/>
            </a:xfrm>
            <a:prstGeom prst="rect">
              <a:avLst/>
            </a:prstGeom>
          </p:spPr>
          <p:txBody>
            <a:bodyPr wrap="square">
              <a:spAutoFit/>
            </a:bodyPr>
            <a:lstStyle/>
            <a:p>
              <a:pPr algn="ctr"/>
              <a:r>
                <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Smart tv</a:t>
              </a:r>
            </a:p>
          </p:txBody>
        </p:sp>
        <p:sp>
          <p:nvSpPr>
            <p:cNvPr id="74" name="Rectángulo 73">
              <a:extLst>
                <a:ext uri="{FF2B5EF4-FFF2-40B4-BE49-F238E27FC236}">
                  <a16:creationId xmlns:a16="http://schemas.microsoft.com/office/drawing/2014/main" id="{CE639A4F-6799-584C-96F7-07F0F86F3CBF}"/>
                </a:ext>
              </a:extLst>
            </p:cNvPr>
            <p:cNvSpPr/>
            <p:nvPr/>
          </p:nvSpPr>
          <p:spPr>
            <a:xfrm>
              <a:off x="3039117" y="1225468"/>
              <a:ext cx="700661"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99%</a:t>
              </a:r>
            </a:p>
          </p:txBody>
        </p:sp>
        <p:sp>
          <p:nvSpPr>
            <p:cNvPr id="75" name="Rectángulo 74">
              <a:extLst>
                <a:ext uri="{FF2B5EF4-FFF2-40B4-BE49-F238E27FC236}">
                  <a16:creationId xmlns:a16="http://schemas.microsoft.com/office/drawing/2014/main" id="{5BF9D125-A0F5-B94B-A1CA-F6FBE3643483}"/>
                </a:ext>
              </a:extLst>
            </p:cNvPr>
            <p:cNvSpPr/>
            <p:nvPr/>
          </p:nvSpPr>
          <p:spPr>
            <a:xfrm>
              <a:off x="2915094" y="2665360"/>
              <a:ext cx="850443" cy="33855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iti SC Medium" pitchFamily="2" charset="-128"/>
                  <a:cs typeface="Helvetica Neue" panose="02000503000000020004" pitchFamily="2" charset="0"/>
                </a:rPr>
                <a:t>90%</a:t>
              </a:r>
            </a:p>
          </p:txBody>
        </p:sp>
        <p:sp>
          <p:nvSpPr>
            <p:cNvPr id="76" name="Rectángulo 75">
              <a:extLst>
                <a:ext uri="{FF2B5EF4-FFF2-40B4-BE49-F238E27FC236}">
                  <a16:creationId xmlns:a16="http://schemas.microsoft.com/office/drawing/2014/main" id="{86CA7FFF-4474-5544-9A99-4E10EA543933}"/>
                </a:ext>
              </a:extLst>
            </p:cNvPr>
            <p:cNvSpPr/>
            <p:nvPr/>
          </p:nvSpPr>
          <p:spPr>
            <a:xfrm>
              <a:off x="3871739" y="2651522"/>
              <a:ext cx="850443" cy="33855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iti SC Medium" pitchFamily="2" charset="-128"/>
                  <a:cs typeface="Helvetica Neue" panose="02000503000000020004" pitchFamily="2" charset="0"/>
                </a:rPr>
                <a:t>70%</a:t>
              </a:r>
            </a:p>
          </p:txBody>
        </p:sp>
        <p:sp>
          <p:nvSpPr>
            <p:cNvPr id="77" name="Rectángulo 76">
              <a:extLst>
                <a:ext uri="{FF2B5EF4-FFF2-40B4-BE49-F238E27FC236}">
                  <a16:creationId xmlns:a16="http://schemas.microsoft.com/office/drawing/2014/main" id="{7993601E-DD64-624D-95F3-8E5643042E5E}"/>
                </a:ext>
              </a:extLst>
            </p:cNvPr>
            <p:cNvSpPr/>
            <p:nvPr/>
          </p:nvSpPr>
          <p:spPr>
            <a:xfrm>
              <a:off x="3880069" y="1209136"/>
              <a:ext cx="850443"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62%</a:t>
              </a:r>
            </a:p>
          </p:txBody>
        </p:sp>
        <p:sp>
          <p:nvSpPr>
            <p:cNvPr id="78" name="Rectángulo 77">
              <a:extLst>
                <a:ext uri="{FF2B5EF4-FFF2-40B4-BE49-F238E27FC236}">
                  <a16:creationId xmlns:a16="http://schemas.microsoft.com/office/drawing/2014/main" id="{48E822B5-8382-4A49-93AA-314ED3364AD9}"/>
                </a:ext>
              </a:extLst>
            </p:cNvPr>
            <p:cNvSpPr/>
            <p:nvPr/>
          </p:nvSpPr>
          <p:spPr>
            <a:xfrm>
              <a:off x="4924394" y="1212012"/>
              <a:ext cx="850443"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49%</a:t>
              </a:r>
            </a:p>
          </p:txBody>
        </p:sp>
        <p:sp>
          <p:nvSpPr>
            <p:cNvPr id="79" name="Rectángulo 78">
              <a:extLst>
                <a:ext uri="{FF2B5EF4-FFF2-40B4-BE49-F238E27FC236}">
                  <a16:creationId xmlns:a16="http://schemas.microsoft.com/office/drawing/2014/main" id="{25594D6E-FECE-3D4B-9CAA-D7C39F1C736A}"/>
                </a:ext>
              </a:extLst>
            </p:cNvPr>
            <p:cNvSpPr/>
            <p:nvPr/>
          </p:nvSpPr>
          <p:spPr>
            <a:xfrm>
              <a:off x="4956461" y="2651522"/>
              <a:ext cx="850443" cy="33855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iti SC Medium" pitchFamily="2" charset="-128"/>
                  <a:cs typeface="Helvetica Neue" panose="02000503000000020004" pitchFamily="2" charset="0"/>
                </a:rPr>
                <a:t>40%</a:t>
              </a:r>
            </a:p>
          </p:txBody>
        </p:sp>
        <p:sp>
          <p:nvSpPr>
            <p:cNvPr id="80" name="Rectángulo 79">
              <a:extLst>
                <a:ext uri="{FF2B5EF4-FFF2-40B4-BE49-F238E27FC236}">
                  <a16:creationId xmlns:a16="http://schemas.microsoft.com/office/drawing/2014/main" id="{8FACBF21-D5A4-064F-955A-0A66ED1EA0F5}"/>
                </a:ext>
              </a:extLst>
            </p:cNvPr>
            <p:cNvSpPr/>
            <p:nvPr/>
          </p:nvSpPr>
          <p:spPr>
            <a:xfrm>
              <a:off x="6075235" y="1208340"/>
              <a:ext cx="850443"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41%</a:t>
              </a:r>
            </a:p>
          </p:txBody>
        </p:sp>
        <p:sp>
          <p:nvSpPr>
            <p:cNvPr id="81" name="Rectángulo 80">
              <a:extLst>
                <a:ext uri="{FF2B5EF4-FFF2-40B4-BE49-F238E27FC236}">
                  <a16:creationId xmlns:a16="http://schemas.microsoft.com/office/drawing/2014/main" id="{4FB09228-95C0-DB43-A970-E9E734118878}"/>
                </a:ext>
              </a:extLst>
            </p:cNvPr>
            <p:cNvSpPr/>
            <p:nvPr/>
          </p:nvSpPr>
          <p:spPr>
            <a:xfrm>
              <a:off x="6078209" y="2651522"/>
              <a:ext cx="945644" cy="33855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iti SC Medium" pitchFamily="2" charset="-128"/>
                  <a:cs typeface="Helvetica Neue" panose="02000503000000020004" pitchFamily="2" charset="0"/>
                </a:rPr>
                <a:t>32%</a:t>
              </a:r>
            </a:p>
          </p:txBody>
        </p:sp>
        <p:sp>
          <p:nvSpPr>
            <p:cNvPr id="82" name="Rectángulo 81">
              <a:extLst>
                <a:ext uri="{FF2B5EF4-FFF2-40B4-BE49-F238E27FC236}">
                  <a16:creationId xmlns:a16="http://schemas.microsoft.com/office/drawing/2014/main" id="{E375ECB3-6E35-DE43-BBFB-BF89638443F5}"/>
                </a:ext>
              </a:extLst>
            </p:cNvPr>
            <p:cNvSpPr/>
            <p:nvPr/>
          </p:nvSpPr>
          <p:spPr>
            <a:xfrm>
              <a:off x="7174202" y="2652407"/>
              <a:ext cx="850443" cy="33855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iti SC Medium" pitchFamily="2" charset="-128"/>
                  <a:cs typeface="Helvetica Neue" panose="02000503000000020004" pitchFamily="2" charset="0"/>
                </a:rPr>
                <a:t>45%</a:t>
              </a:r>
            </a:p>
          </p:txBody>
        </p:sp>
        <p:sp>
          <p:nvSpPr>
            <p:cNvPr id="83" name="Rectángulo 82">
              <a:extLst>
                <a:ext uri="{FF2B5EF4-FFF2-40B4-BE49-F238E27FC236}">
                  <a16:creationId xmlns:a16="http://schemas.microsoft.com/office/drawing/2014/main" id="{8A4953A3-12CF-9C44-867C-3AA02D571101}"/>
                </a:ext>
              </a:extLst>
            </p:cNvPr>
            <p:cNvSpPr/>
            <p:nvPr/>
          </p:nvSpPr>
          <p:spPr>
            <a:xfrm>
              <a:off x="7246498" y="1208570"/>
              <a:ext cx="628436"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27%</a:t>
              </a:r>
            </a:p>
          </p:txBody>
        </p:sp>
      </p:grpSp>
      <p:grpSp>
        <p:nvGrpSpPr>
          <p:cNvPr id="11" name="Grupo 10">
            <a:extLst>
              <a:ext uri="{FF2B5EF4-FFF2-40B4-BE49-F238E27FC236}">
                <a16:creationId xmlns:a16="http://schemas.microsoft.com/office/drawing/2014/main" id="{077146DA-9866-AD56-0063-2AF48938E9FE}"/>
              </a:ext>
            </a:extLst>
          </p:cNvPr>
          <p:cNvGrpSpPr/>
          <p:nvPr/>
        </p:nvGrpSpPr>
        <p:grpSpPr>
          <a:xfrm>
            <a:off x="6576500" y="1523797"/>
            <a:ext cx="2383931" cy="1781254"/>
            <a:chOff x="8744919" y="1242088"/>
            <a:chExt cx="3178573" cy="2375006"/>
          </a:xfrm>
        </p:grpSpPr>
        <p:sp>
          <p:nvSpPr>
            <p:cNvPr id="29" name="Rectángulo 28">
              <a:extLst>
                <a:ext uri="{FF2B5EF4-FFF2-40B4-BE49-F238E27FC236}">
                  <a16:creationId xmlns:a16="http://schemas.microsoft.com/office/drawing/2014/main" id="{BC371A1B-4352-A44E-BA4B-220673FCE44F}"/>
                </a:ext>
              </a:extLst>
            </p:cNvPr>
            <p:cNvSpPr/>
            <p:nvPr/>
          </p:nvSpPr>
          <p:spPr>
            <a:xfrm>
              <a:off x="8744919" y="2759676"/>
              <a:ext cx="871986" cy="338555"/>
            </a:xfrm>
            <a:prstGeom prst="rect">
              <a:avLst/>
            </a:prstGeom>
          </p:spPr>
          <p:txBody>
            <a:bodyPr wrap="square">
              <a:spAutoFit/>
            </a:bodyPr>
            <a:lstStyle/>
            <a:p>
              <a:pPr algn="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79.4%</a:t>
              </a:r>
            </a:p>
          </p:txBody>
        </p:sp>
        <p:sp>
          <p:nvSpPr>
            <p:cNvPr id="25" name="Rectángulo 24">
              <a:extLst>
                <a:ext uri="{FF2B5EF4-FFF2-40B4-BE49-F238E27FC236}">
                  <a16:creationId xmlns:a16="http://schemas.microsoft.com/office/drawing/2014/main" id="{E7EDA27D-4FBE-934E-90FD-BEBC9D1A81CA}"/>
                </a:ext>
              </a:extLst>
            </p:cNvPr>
            <p:cNvSpPr/>
            <p:nvPr/>
          </p:nvSpPr>
          <p:spPr>
            <a:xfrm>
              <a:off x="9948018" y="2755048"/>
              <a:ext cx="902104" cy="338555"/>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73.6%</a:t>
              </a:r>
            </a:p>
          </p:txBody>
        </p:sp>
        <p:sp>
          <p:nvSpPr>
            <p:cNvPr id="24" name="Rectángulo 23">
              <a:extLst>
                <a:ext uri="{FF2B5EF4-FFF2-40B4-BE49-F238E27FC236}">
                  <a16:creationId xmlns:a16="http://schemas.microsoft.com/office/drawing/2014/main" id="{D2651CA4-E1E9-2D49-94DA-9EE08589912B}"/>
                </a:ext>
              </a:extLst>
            </p:cNvPr>
            <p:cNvSpPr/>
            <p:nvPr/>
          </p:nvSpPr>
          <p:spPr>
            <a:xfrm>
              <a:off x="8799210" y="1242088"/>
              <a:ext cx="871986" cy="338555"/>
            </a:xfrm>
            <a:prstGeom prst="rect">
              <a:avLst/>
            </a:prstGeom>
          </p:spPr>
          <p:txBody>
            <a:bodyPr wrap="square">
              <a:spAutoFit/>
            </a:bodyPr>
            <a:lstStyle/>
            <a:p>
              <a:pPr algn="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92.9%</a:t>
              </a:r>
            </a:p>
          </p:txBody>
        </p:sp>
        <p:sp>
          <p:nvSpPr>
            <p:cNvPr id="27" name="Rectángulo 26">
              <a:extLst>
                <a:ext uri="{FF2B5EF4-FFF2-40B4-BE49-F238E27FC236}">
                  <a16:creationId xmlns:a16="http://schemas.microsoft.com/office/drawing/2014/main" id="{322935B0-F5BC-CD43-B602-DC014D09578C}"/>
                </a:ext>
              </a:extLst>
            </p:cNvPr>
            <p:cNvSpPr/>
            <p:nvPr/>
          </p:nvSpPr>
          <p:spPr>
            <a:xfrm>
              <a:off x="11095942" y="2757768"/>
              <a:ext cx="827550" cy="338555"/>
            </a:xfrm>
            <a:prstGeom prst="rect">
              <a:avLst/>
            </a:prstGeom>
          </p:spPr>
          <p:txBody>
            <a:bodyPr wrap="square">
              <a:spAutoFit/>
            </a:bodyPr>
            <a:lstStyle/>
            <a:p>
              <a:pPr algn="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53.7%</a:t>
              </a:r>
            </a:p>
          </p:txBody>
        </p:sp>
        <p:pic>
          <p:nvPicPr>
            <p:cNvPr id="2" name="Imagen 1">
              <a:extLst>
                <a:ext uri="{FF2B5EF4-FFF2-40B4-BE49-F238E27FC236}">
                  <a16:creationId xmlns:a16="http://schemas.microsoft.com/office/drawing/2014/main" id="{DB9E33ED-1297-0248-8554-EC96BDA5404D}"/>
                </a:ext>
              </a:extLst>
            </p:cNvPr>
            <p:cNvPicPr>
              <a:picLocks noChangeAspect="1"/>
            </p:cNvPicPr>
            <p:nvPr/>
          </p:nvPicPr>
          <p:blipFill>
            <a:blip r:embed="rId12">
              <a:duotone>
                <a:prstClr val="black"/>
                <a:schemeClr val="accent2">
                  <a:tint val="45000"/>
                  <a:satMod val="400000"/>
                </a:schemeClr>
              </a:duotone>
            </a:blip>
            <a:stretch>
              <a:fillRect/>
            </a:stretch>
          </p:blipFill>
          <p:spPr>
            <a:xfrm>
              <a:off x="9163018" y="1555252"/>
              <a:ext cx="295251" cy="548817"/>
            </a:xfrm>
            <a:prstGeom prst="rect">
              <a:avLst/>
            </a:prstGeom>
          </p:spPr>
        </p:pic>
        <p:pic>
          <p:nvPicPr>
            <p:cNvPr id="12" name="Imagen 11">
              <a:extLst>
                <a:ext uri="{FF2B5EF4-FFF2-40B4-BE49-F238E27FC236}">
                  <a16:creationId xmlns:a16="http://schemas.microsoft.com/office/drawing/2014/main" id="{0916F85D-4FD7-F34C-B618-31D946920745}"/>
                </a:ext>
              </a:extLst>
            </p:cNvPr>
            <p:cNvPicPr>
              <a:picLocks noChangeAspect="1"/>
            </p:cNvPicPr>
            <p:nvPr/>
          </p:nvPicPr>
          <p:blipFill>
            <a:blip r:embed="rId13">
              <a:duotone>
                <a:schemeClr val="accent4">
                  <a:shade val="45000"/>
                  <a:satMod val="135000"/>
                </a:schemeClr>
                <a:prstClr val="white"/>
              </a:duotone>
            </a:blip>
            <a:stretch>
              <a:fillRect/>
            </a:stretch>
          </p:blipFill>
          <p:spPr>
            <a:xfrm>
              <a:off x="8976063" y="3056042"/>
              <a:ext cx="548817" cy="548817"/>
            </a:xfrm>
            <a:prstGeom prst="rect">
              <a:avLst/>
            </a:prstGeom>
          </p:spPr>
        </p:pic>
        <p:pic>
          <p:nvPicPr>
            <p:cNvPr id="14" name="Imagen 13">
              <a:extLst>
                <a:ext uri="{FF2B5EF4-FFF2-40B4-BE49-F238E27FC236}">
                  <a16:creationId xmlns:a16="http://schemas.microsoft.com/office/drawing/2014/main" id="{4DBB6786-A9BF-9245-B349-93AE9D51F4C0}"/>
                </a:ext>
              </a:extLst>
            </p:cNvPr>
            <p:cNvPicPr>
              <a:picLocks noChangeAspect="1"/>
            </p:cNvPicPr>
            <p:nvPr/>
          </p:nvPicPr>
          <p:blipFill>
            <a:blip r:embed="rId14">
              <a:duotone>
                <a:schemeClr val="accent2">
                  <a:shade val="45000"/>
                  <a:satMod val="135000"/>
                </a:schemeClr>
                <a:prstClr val="white"/>
              </a:duotone>
            </a:blip>
            <a:stretch>
              <a:fillRect/>
            </a:stretch>
          </p:blipFill>
          <p:spPr>
            <a:xfrm>
              <a:off x="11193551" y="3054038"/>
              <a:ext cx="686849" cy="563056"/>
            </a:xfrm>
            <a:prstGeom prst="rect">
              <a:avLst/>
            </a:prstGeom>
          </p:spPr>
        </p:pic>
        <p:pic>
          <p:nvPicPr>
            <p:cNvPr id="97" name="Imagen 96">
              <a:extLst>
                <a:ext uri="{FF2B5EF4-FFF2-40B4-BE49-F238E27FC236}">
                  <a16:creationId xmlns:a16="http://schemas.microsoft.com/office/drawing/2014/main" id="{D7B5B7B4-9D6A-EB4F-B615-64AD79C7BE89}"/>
                </a:ext>
              </a:extLst>
            </p:cNvPr>
            <p:cNvPicPr>
              <a:picLocks noChangeAspect="1"/>
            </p:cNvPicPr>
            <p:nvPr/>
          </p:nvPicPr>
          <p:blipFill>
            <a:blip r:embed="rId15">
              <a:duotone>
                <a:prstClr val="black"/>
                <a:schemeClr val="accent1">
                  <a:tint val="45000"/>
                  <a:satMod val="400000"/>
                </a:schemeClr>
              </a:duotone>
            </a:blip>
            <a:stretch>
              <a:fillRect/>
            </a:stretch>
          </p:blipFill>
          <p:spPr>
            <a:xfrm>
              <a:off x="9893609" y="1905088"/>
              <a:ext cx="836008" cy="612520"/>
            </a:xfrm>
            <a:prstGeom prst="rect">
              <a:avLst/>
            </a:prstGeom>
          </p:spPr>
        </p:pic>
      </p:grpSp>
      <p:sp>
        <p:nvSpPr>
          <p:cNvPr id="91" name="CuadroTexto 17">
            <a:extLst>
              <a:ext uri="{FF2B5EF4-FFF2-40B4-BE49-F238E27FC236}">
                <a16:creationId xmlns:a16="http://schemas.microsoft.com/office/drawing/2014/main" id="{29F8D637-094D-40E8-A1A7-2DFB3322B91E}"/>
              </a:ext>
            </a:extLst>
          </p:cNvPr>
          <p:cNvSpPr txBox="1"/>
          <p:nvPr/>
        </p:nvSpPr>
        <p:spPr>
          <a:xfrm>
            <a:off x="459886" y="891931"/>
            <a:ext cx="938504" cy="300082"/>
          </a:xfrm>
          <a:prstGeom prst="rect">
            <a:avLst/>
          </a:prstGeom>
          <a:noFill/>
        </p:spPr>
        <p:txBody>
          <a:bodyPr wrap="square" rtlCol="0">
            <a:spAutoFit/>
          </a:bodyPr>
          <a:lstStyle/>
          <a:p>
            <a:r>
              <a:rPr lang="es-MX" sz="1350" b="1" dirty="0">
                <a:solidFill>
                  <a:srgbClr val="002060"/>
                </a:solidFill>
                <a:latin typeface="Avenir Black" panose="02000503020000020003" pitchFamily="2" charset="0"/>
              </a:rPr>
              <a:t>OWN: </a:t>
            </a:r>
          </a:p>
        </p:txBody>
      </p:sp>
      <p:sp>
        <p:nvSpPr>
          <p:cNvPr id="92" name="CuadroTexto 17">
            <a:extLst>
              <a:ext uri="{FF2B5EF4-FFF2-40B4-BE49-F238E27FC236}">
                <a16:creationId xmlns:a16="http://schemas.microsoft.com/office/drawing/2014/main" id="{D8CBC08E-C3B4-4ED0-A1BE-CCD89AEE2AFB}"/>
              </a:ext>
            </a:extLst>
          </p:cNvPr>
          <p:cNvSpPr txBox="1"/>
          <p:nvPr/>
        </p:nvSpPr>
        <p:spPr>
          <a:xfrm>
            <a:off x="321782" y="2000466"/>
            <a:ext cx="1330580" cy="276999"/>
          </a:xfrm>
          <a:prstGeom prst="rect">
            <a:avLst/>
          </a:prstGeom>
          <a:noFill/>
        </p:spPr>
        <p:txBody>
          <a:bodyPr wrap="square" lIns="91440" tIns="45720" rIns="91440" bIns="45720" rtlCol="0" anchor="t">
            <a:spAutoFit/>
          </a:bodyPr>
          <a:lstStyle/>
          <a:p>
            <a:r>
              <a:rPr lang="es-MX" sz="1200" b="1" dirty="0">
                <a:solidFill>
                  <a:schemeClr val="accent4">
                    <a:lumMod val="75000"/>
                  </a:schemeClr>
                </a:solidFill>
                <a:latin typeface="Avenir Black"/>
              </a:rPr>
              <a:t>CONNECT ON:</a:t>
            </a:r>
          </a:p>
        </p:txBody>
      </p:sp>
      <p:pic>
        <p:nvPicPr>
          <p:cNvPr id="87" name="Imagen 86">
            <a:extLst>
              <a:ext uri="{FF2B5EF4-FFF2-40B4-BE49-F238E27FC236}">
                <a16:creationId xmlns:a16="http://schemas.microsoft.com/office/drawing/2014/main" id="{E1DD8A3C-7714-4A56-C2B3-5B8162C64DB8}"/>
              </a:ext>
            </a:extLst>
          </p:cNvPr>
          <p:cNvPicPr>
            <a:picLocks noChangeAspect="1"/>
          </p:cNvPicPr>
          <p:nvPr/>
        </p:nvPicPr>
        <p:blipFill>
          <a:blip r:embed="rId16"/>
          <a:stretch>
            <a:fillRect/>
          </a:stretch>
        </p:blipFill>
        <p:spPr>
          <a:xfrm>
            <a:off x="7471577" y="4663919"/>
            <a:ext cx="1587222" cy="382777"/>
          </a:xfrm>
          <a:prstGeom prst="rect">
            <a:avLst/>
          </a:prstGeom>
        </p:spPr>
      </p:pic>
      <p:grpSp>
        <p:nvGrpSpPr>
          <p:cNvPr id="90" name="Grupo 17">
            <a:extLst>
              <a:ext uri="{FF2B5EF4-FFF2-40B4-BE49-F238E27FC236}">
                <a16:creationId xmlns:a16="http://schemas.microsoft.com/office/drawing/2014/main" id="{EC502BDA-DD4F-D5AE-6AA7-C1B6FD5A66A8}"/>
              </a:ext>
            </a:extLst>
          </p:cNvPr>
          <p:cNvGrpSpPr/>
          <p:nvPr/>
        </p:nvGrpSpPr>
        <p:grpSpPr>
          <a:xfrm rot="16200000">
            <a:off x="3485766" y="1178244"/>
            <a:ext cx="484409" cy="7455757"/>
            <a:chOff x="0" y="-1"/>
            <a:chExt cx="810771" cy="5143764"/>
          </a:xfrm>
        </p:grpSpPr>
        <p:sp>
          <p:nvSpPr>
            <p:cNvPr id="93" name="Rectángulo 92">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95" name="Rectángulo 94">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 name="Rectángulo 95">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7" name="Imagen 16"/>
          <p:cNvPicPr>
            <a:picLocks noChangeAspect="1"/>
          </p:cNvPicPr>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90289" y="2837135"/>
            <a:ext cx="483073" cy="483073"/>
          </a:xfrm>
          <a:prstGeom prst="rect">
            <a:avLst/>
          </a:prstGeom>
        </p:spPr>
      </p:pic>
      <p:sp>
        <p:nvSpPr>
          <p:cNvPr id="98" name="Rectángulo 97">
            <a:extLst>
              <a:ext uri="{FF2B5EF4-FFF2-40B4-BE49-F238E27FC236}">
                <a16:creationId xmlns:a16="http://schemas.microsoft.com/office/drawing/2014/main" id="{E7EDA27D-4FBE-934E-90FD-BEBC9D1A81CA}"/>
              </a:ext>
            </a:extLst>
          </p:cNvPr>
          <p:cNvSpPr/>
          <p:nvPr/>
        </p:nvSpPr>
        <p:spPr>
          <a:xfrm>
            <a:off x="8059441" y="1503759"/>
            <a:ext cx="676578" cy="253916"/>
          </a:xfrm>
          <a:prstGeom prst="rect">
            <a:avLst/>
          </a:prstGeom>
        </p:spPr>
        <p:txBody>
          <a:bodyPr wrap="square">
            <a:spAutoFit/>
          </a:bodyPr>
          <a:lstStyle/>
          <a:p>
            <a:pPr algn="ctr"/>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92.2%</a:t>
            </a:r>
          </a:p>
        </p:txBody>
      </p:sp>
      <p:pic>
        <p:nvPicPr>
          <p:cNvPr id="19" name="Imagen 18"/>
          <p:cNvPicPr>
            <a:picLocks noChangeAspect="1"/>
          </p:cNvPicPr>
          <p:nvPr/>
        </p:nvPicPr>
        <p:blipFill>
          <a:blip r:embed="rId1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78827" y="1729979"/>
            <a:ext cx="540000" cy="540000"/>
          </a:xfrm>
          <a:prstGeom prst="rect">
            <a:avLst/>
          </a:prstGeom>
        </p:spPr>
      </p:pic>
      <p:sp>
        <p:nvSpPr>
          <p:cNvPr id="26" name="Rectángulo 25"/>
          <p:cNvSpPr/>
          <p:nvPr/>
        </p:nvSpPr>
        <p:spPr>
          <a:xfrm>
            <a:off x="7493406" y="4229883"/>
            <a:ext cx="1689886" cy="246221"/>
          </a:xfrm>
          <a:prstGeom prst="rect">
            <a:avLst/>
          </a:prstGeom>
        </p:spPr>
        <p:txBody>
          <a:bodyPr wrap="none">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Digital 2023: </a:t>
            </a:r>
            <a:r>
              <a:rPr lang="es-ES_tradnl" sz="1000" i="1" dirty="0" err="1">
                <a:solidFill>
                  <a:schemeClr val="bg1">
                    <a:lumMod val="50000"/>
                  </a:schemeClr>
                </a:solidFill>
              </a:rPr>
              <a:t>Mexico</a:t>
            </a:r>
            <a:r>
              <a:rPr lang="es-ES_tradnl" sz="1000" i="1" dirty="0">
                <a:solidFill>
                  <a:schemeClr val="bg1">
                    <a:lumMod val="50000"/>
                  </a:schemeClr>
                </a:solidFill>
              </a:rPr>
              <a:t> </a:t>
            </a:r>
            <a:endParaRPr lang="es-ES_tradnl" sz="1000" dirty="0"/>
          </a:p>
        </p:txBody>
      </p:sp>
      <p:pic>
        <p:nvPicPr>
          <p:cNvPr id="31" name="Imagen 30"/>
          <p:cNvPicPr>
            <a:picLocks noChangeAspect="1"/>
          </p:cNvPicPr>
          <p:nvPr/>
        </p:nvPicPr>
        <p:blipFill>
          <a:blip r:embed="rId1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1688" y="4082275"/>
            <a:ext cx="378000" cy="378000"/>
          </a:xfrm>
          <a:prstGeom prst="rect">
            <a:avLst/>
          </a:prstGeom>
        </p:spPr>
      </p:pic>
      <p:pic>
        <p:nvPicPr>
          <p:cNvPr id="37" name="Imagen 36"/>
          <p:cNvPicPr>
            <a:picLocks noChangeAspect="1"/>
          </p:cNvPicPr>
          <p:nvPr/>
        </p:nvPicPr>
        <p:blipFill>
          <a:blip r:embed="rId20">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24651" y="3317330"/>
            <a:ext cx="385305" cy="374400"/>
          </a:xfrm>
          <a:prstGeom prst="rect">
            <a:avLst/>
          </a:prstGeom>
        </p:spPr>
      </p:pic>
      <p:sp>
        <p:nvSpPr>
          <p:cNvPr id="99" name="Rectángulo 98">
            <a:extLst>
              <a:ext uri="{FF2B5EF4-FFF2-40B4-BE49-F238E27FC236}">
                <a16:creationId xmlns:a16="http://schemas.microsoft.com/office/drawing/2014/main" id="{1F47E92C-23FF-FF4B-8B32-B4653A61BBED}"/>
              </a:ext>
            </a:extLst>
          </p:cNvPr>
          <p:cNvSpPr/>
          <p:nvPr/>
        </p:nvSpPr>
        <p:spPr>
          <a:xfrm>
            <a:off x="1693184" y="4445228"/>
            <a:ext cx="1164675" cy="230832"/>
          </a:xfrm>
          <a:prstGeom prst="rect">
            <a:avLst/>
          </a:prstGeom>
        </p:spPr>
        <p:txBody>
          <a:bodyPr wrap="square">
            <a:spAutoFit/>
          </a:bodyPr>
          <a:lstStyle/>
          <a:p>
            <a:r>
              <a:rPr lang="en-US" sz="900" b="1">
                <a:solidFill>
                  <a:schemeClr val="accent6">
                    <a:lumMod val="75000"/>
                  </a:schemeClr>
                </a:solidFill>
                <a:latin typeface="Avenir Black" panose="02000503020000020003" pitchFamily="2" charset="0"/>
                <a:ea typeface="Heiti SC Medium" pitchFamily="2" charset="-128"/>
                <a:cs typeface="Helvetica Neue" panose="02000503000000020004" pitchFamily="2" charset="0"/>
              </a:rPr>
              <a:t>Cash-On-Delivery</a:t>
            </a:r>
            <a:endParaRPr lang="en-US" sz="900" b="1" dirty="0">
              <a:solidFill>
                <a:schemeClr val="accent6">
                  <a:lumMod val="75000"/>
                </a:schemeClr>
              </a:solidFill>
              <a:latin typeface="Avenir Black" panose="02000503020000020003" pitchFamily="2" charset="0"/>
              <a:ea typeface="Heiti SC Medium" pitchFamily="2" charset="-128"/>
              <a:cs typeface="Helvetica Neue" panose="02000503000000020004" pitchFamily="2" charset="0"/>
            </a:endParaRPr>
          </a:p>
        </p:txBody>
      </p:sp>
      <p:sp>
        <p:nvSpPr>
          <p:cNvPr id="100" name="Rectángulo 99">
            <a:extLst>
              <a:ext uri="{FF2B5EF4-FFF2-40B4-BE49-F238E27FC236}">
                <a16:creationId xmlns:a16="http://schemas.microsoft.com/office/drawing/2014/main" id="{4F3330FD-7A56-D74E-AC6A-D93B4843D795}"/>
              </a:ext>
            </a:extLst>
          </p:cNvPr>
          <p:cNvSpPr/>
          <p:nvPr/>
        </p:nvSpPr>
        <p:spPr>
          <a:xfrm>
            <a:off x="1750202" y="4235094"/>
            <a:ext cx="637832" cy="253916"/>
          </a:xfrm>
          <a:prstGeom prst="rect">
            <a:avLst/>
          </a:prstGeom>
        </p:spPr>
        <p:txBody>
          <a:bodyPr wrap="square">
            <a:spAutoFit/>
          </a:bodyPr>
          <a:lstStyle/>
          <a:p>
            <a:r>
              <a:rPr lang="en-US" sz="1050" b="1" dirty="0">
                <a:solidFill>
                  <a:srgbClr val="002060"/>
                </a:solidFill>
                <a:latin typeface="Avenir Black" panose="02000503020000020003" pitchFamily="2" charset="0"/>
                <a:ea typeface="Heiti SC Medium" pitchFamily="2" charset="-128"/>
                <a:cs typeface="Helvetica Neue" panose="02000503000000020004" pitchFamily="2" charset="0"/>
              </a:rPr>
              <a:t>6%</a:t>
            </a:r>
          </a:p>
        </p:txBody>
      </p:sp>
      <p:pic>
        <p:nvPicPr>
          <p:cNvPr id="38" name="Imagen 3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50592" y="4120573"/>
            <a:ext cx="487895" cy="370800"/>
          </a:xfrm>
          <a:prstGeom prst="rect">
            <a:avLst/>
          </a:prstGeom>
        </p:spPr>
      </p:pic>
    </p:spTree>
    <p:extLst>
      <p:ext uri="{BB962C8B-B14F-4D97-AF65-F5344CB8AC3E}">
        <p14:creationId xmlns:p14="http://schemas.microsoft.com/office/powerpoint/2010/main" val="25129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7">
            <a:extLst>
              <a:ext uri="{FF2B5EF4-FFF2-40B4-BE49-F238E27FC236}">
                <a16:creationId xmlns:a16="http://schemas.microsoft.com/office/drawing/2014/main" id="{97A147F8-42AD-5249-954A-BC235B350EE8}"/>
              </a:ext>
            </a:extLst>
          </p:cNvPr>
          <p:cNvSpPr/>
          <p:nvPr/>
        </p:nvSpPr>
        <p:spPr>
          <a:xfrm>
            <a:off x="0" y="1806770"/>
            <a:ext cx="9144000" cy="1231328"/>
          </a:xfrm>
          <a:prstGeom prst="rect">
            <a:avLst/>
          </a:pr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venir" panose="02000503020000020003" pitchFamily="2" charset="0"/>
            </a:endParaRPr>
          </a:p>
        </p:txBody>
      </p:sp>
      <p:sp>
        <p:nvSpPr>
          <p:cNvPr id="352" name="Mexicans travel 3 times on average per year. At least 95% of Mexicans go on vacation at least once a year."/>
          <p:cNvSpPr txBox="1"/>
          <p:nvPr/>
        </p:nvSpPr>
        <p:spPr>
          <a:xfrm>
            <a:off x="3868177" y="3245891"/>
            <a:ext cx="1407643" cy="58406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numCol="1" anchor="t">
            <a:noAutofit/>
          </a:bodyPr>
          <a:lstStyle>
            <a:defPPr>
              <a:defRPr lang="en-US"/>
            </a:defPPr>
            <a:lvl1pPr algn="just" defTabSz="457200">
              <a:lnSpc>
                <a:spcPct val="100000"/>
              </a:lnSpc>
              <a:defRPr sz="1300">
                <a:solidFill>
                  <a:srgbClr val="53585F"/>
                </a:solidFill>
                <a:latin typeface="Avenir Medium"/>
                <a:ea typeface="Avenir Medium"/>
                <a:cs typeface="Avenir Medium"/>
              </a:defRPr>
            </a:lvl1pPr>
          </a:lstStyle>
          <a:p>
            <a:pPr algn="ctr"/>
            <a:r>
              <a:rPr lang="en-US" sz="1050" b="1" dirty="0">
                <a:solidFill>
                  <a:schemeClr val="accent4">
                    <a:lumMod val="75000"/>
                  </a:schemeClr>
                </a:solidFill>
                <a:latin typeface="Avenir Black" panose="02000503020000020003" pitchFamily="2" charset="0"/>
                <a:ea typeface="Helvetica Neue Light" panose="02000403000000020004" pitchFamily="2" charset="0"/>
                <a:sym typeface="Avenir Black"/>
              </a:rPr>
              <a:t>1 in 3 </a:t>
            </a:r>
            <a:r>
              <a:rPr lang="en-US" sz="900" dirty="0">
                <a:solidFill>
                  <a:schemeClr val="tx1">
                    <a:lumMod val="65000"/>
                    <a:lumOff val="35000"/>
                  </a:schemeClr>
                </a:solidFill>
                <a:latin typeface="Avenir Light" panose="020B0402020203020204" pitchFamily="34" charset="77"/>
                <a:ea typeface="Helvetica Neue Light" panose="02000403000000020004" pitchFamily="2" charset="0"/>
                <a:sym typeface="Avenir Black"/>
              </a:rPr>
              <a:t>consumers planning upcoming business travel.</a:t>
            </a:r>
          </a:p>
          <a:p>
            <a:pPr algn="ctr"/>
            <a:r>
              <a:rPr lang="en-US" sz="1050" b="1" dirty="0">
                <a:solidFill>
                  <a:schemeClr val="accent4">
                    <a:lumMod val="75000"/>
                  </a:schemeClr>
                </a:solidFill>
                <a:latin typeface="Avenir Black" panose="02000503020000020003" pitchFamily="2" charset="0"/>
                <a:ea typeface="Helvetica Neue Light" panose="02000403000000020004" pitchFamily="2" charset="0"/>
                <a:sym typeface="Avenir Black"/>
              </a:rPr>
              <a:t>1 in 2 </a:t>
            </a:r>
            <a:r>
              <a:rPr lang="en-US" sz="900" dirty="0">
                <a:solidFill>
                  <a:schemeClr val="tx1">
                    <a:lumMod val="65000"/>
                    <a:lumOff val="35000"/>
                  </a:schemeClr>
                </a:solidFill>
                <a:latin typeface="Avenir Light" panose="020B0402020203020204" pitchFamily="34" charset="77"/>
                <a:ea typeface="Helvetica Neue Light" panose="02000403000000020004" pitchFamily="2" charset="0"/>
                <a:sym typeface="Avenir Black"/>
              </a:rPr>
              <a:t>likely to travel internationally in the next 12 months.</a:t>
            </a:r>
            <a:endParaRPr lang="en-US" sz="900" dirty="0">
              <a:solidFill>
                <a:schemeClr val="tx1">
                  <a:lumMod val="65000"/>
                  <a:lumOff val="35000"/>
                </a:schemeClr>
              </a:solidFill>
              <a:latin typeface="Avenir Light" panose="020B0402020203020204" pitchFamily="34" charset="77"/>
              <a:ea typeface="Helvetica Neue Light" panose="02000403000000020004" pitchFamily="2" charset="0"/>
            </a:endParaRPr>
          </a:p>
          <a:p>
            <a:pPr algn="ctr"/>
            <a:endParaRPr lang="en-US" sz="900" dirty="0">
              <a:solidFill>
                <a:schemeClr val="tx1">
                  <a:lumMod val="65000"/>
                  <a:lumOff val="35000"/>
                </a:schemeClr>
              </a:solidFill>
              <a:latin typeface="Avenir Light" panose="020B0402020203020204" pitchFamily="34" charset="77"/>
              <a:ea typeface="Helvetica Neue Light" panose="02000403000000020004" pitchFamily="2" charset="0"/>
            </a:endParaRPr>
          </a:p>
        </p:txBody>
      </p:sp>
      <p:sp>
        <p:nvSpPr>
          <p:cNvPr id="11" name="Rectángulo 10">
            <a:extLst>
              <a:ext uri="{FF2B5EF4-FFF2-40B4-BE49-F238E27FC236}">
                <a16:creationId xmlns:a16="http://schemas.microsoft.com/office/drawing/2014/main" id="{AECCE740-B7C4-EB43-A6CF-8221648562F6}"/>
              </a:ext>
            </a:extLst>
          </p:cNvPr>
          <p:cNvSpPr/>
          <p:nvPr/>
        </p:nvSpPr>
        <p:spPr>
          <a:xfrm>
            <a:off x="403267" y="3225060"/>
            <a:ext cx="1395412" cy="392415"/>
          </a:xfrm>
          <a:prstGeom prst="rect">
            <a:avLst/>
          </a:prstGeom>
        </p:spPr>
        <p:txBody>
          <a:bodyPr wrap="square">
            <a:spAutoFit/>
          </a:bodyPr>
          <a:lstStyle/>
          <a:p>
            <a:pPr algn="ctr"/>
            <a:r>
              <a:rPr lang="en-US" sz="1050" b="1" dirty="0">
                <a:solidFill>
                  <a:schemeClr val="accent4">
                    <a:lumMod val="75000"/>
                  </a:schemeClr>
                </a:solidFill>
                <a:latin typeface="Avenir Black" panose="02000503020000020003" pitchFamily="2" charset="0"/>
                <a:ea typeface="Helvetica Neue" panose="02000503000000020004" pitchFamily="2" charset="0"/>
                <a:cs typeface="Helvetica Neue" panose="02000503000000020004" pitchFamily="2" charset="0"/>
              </a:rPr>
              <a:t>100.6 Million</a:t>
            </a:r>
          </a:p>
          <a:p>
            <a:pPr algn="ctr"/>
            <a:r>
              <a:rPr lang="en-US" sz="900" dirty="0">
                <a:solidFill>
                  <a:schemeClr val="tx1">
                    <a:lumMod val="65000"/>
                    <a:lumOff val="35000"/>
                  </a:schemeClr>
                </a:solidFill>
                <a:latin typeface="Avenir Light" panose="020B0402020203020204" pitchFamily="34" charset="77"/>
                <a:ea typeface="Helvetica Neue" panose="02000503000000020004" pitchFamily="2" charset="0"/>
                <a:cs typeface="Helvetica Neue" panose="02000503000000020004" pitchFamily="2" charset="0"/>
              </a:rPr>
              <a:t>internet users.</a:t>
            </a:r>
          </a:p>
        </p:txBody>
      </p:sp>
      <p:sp>
        <p:nvSpPr>
          <p:cNvPr id="44" name="Mexicans travel 3 times on average per year. At least 95% of Mexicans go on vacation at least once a year.">
            <a:extLst>
              <a:ext uri="{FF2B5EF4-FFF2-40B4-BE49-F238E27FC236}">
                <a16:creationId xmlns:a16="http://schemas.microsoft.com/office/drawing/2014/main" id="{222FE231-8936-C449-9977-D7AD0F0CC8E1}"/>
              </a:ext>
            </a:extLst>
          </p:cNvPr>
          <p:cNvSpPr txBox="1"/>
          <p:nvPr/>
        </p:nvSpPr>
        <p:spPr>
          <a:xfrm>
            <a:off x="2053088" y="3234204"/>
            <a:ext cx="1421703" cy="58406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numCol="1" anchor="t">
            <a:noAutofit/>
          </a:bodyPr>
          <a:lstStyle>
            <a:defPPr>
              <a:defRPr lang="en-US"/>
            </a:defPPr>
            <a:lvl1pPr algn="just" defTabSz="457200">
              <a:lnSpc>
                <a:spcPct val="100000"/>
              </a:lnSpc>
              <a:defRPr sz="1300">
                <a:solidFill>
                  <a:srgbClr val="53585F"/>
                </a:solidFill>
                <a:latin typeface="Avenir Medium"/>
                <a:ea typeface="Avenir Medium"/>
                <a:cs typeface="Avenir Medium"/>
              </a:defRPr>
            </a:lvl1pPr>
          </a:lstStyle>
          <a:p>
            <a:pPr algn="ctr"/>
            <a:r>
              <a:rPr lang="en-US" sz="1050" b="1" dirty="0">
                <a:solidFill>
                  <a:schemeClr val="accent4">
                    <a:lumMod val="75000"/>
                  </a:schemeClr>
                </a:solidFill>
                <a:latin typeface="Avenir Black" panose="02000503020000020003" pitchFamily="2" charset="0"/>
                <a:ea typeface="Helvetica Neue Light" panose="02000403000000020004" pitchFamily="2" charset="0"/>
                <a:sym typeface="Avenir Black"/>
              </a:rPr>
              <a:t>Thursday </a:t>
            </a:r>
          </a:p>
          <a:p>
            <a:pPr algn="ctr"/>
            <a:r>
              <a:rPr lang="en-US" sz="900" dirty="0">
                <a:solidFill>
                  <a:schemeClr val="tx1">
                    <a:lumMod val="65000"/>
                    <a:lumOff val="35000"/>
                  </a:schemeClr>
                </a:solidFill>
                <a:latin typeface="Avenir Light" panose="020B0402020203020204" pitchFamily="34" charset="77"/>
                <a:ea typeface="Helvetica Neue Light" panose="02000403000000020004" pitchFamily="2" charset="0"/>
                <a:sym typeface="Avenir Black"/>
              </a:rPr>
              <a:t>is the preferred</a:t>
            </a:r>
          </a:p>
          <a:p>
            <a:pPr algn="ctr"/>
            <a:r>
              <a:rPr lang="en-US" sz="900" dirty="0">
                <a:solidFill>
                  <a:schemeClr val="tx1">
                    <a:lumMod val="65000"/>
                    <a:lumOff val="35000"/>
                  </a:schemeClr>
                </a:solidFill>
                <a:latin typeface="Avenir Light" panose="020B0402020203020204" pitchFamily="34" charset="77"/>
                <a:ea typeface="Helvetica Neue Light" panose="02000403000000020004" pitchFamily="2" charset="0"/>
                <a:sym typeface="Avenir Black"/>
              </a:rPr>
              <a:t>travel departure</a:t>
            </a:r>
          </a:p>
          <a:p>
            <a:pPr algn="ctr"/>
            <a:r>
              <a:rPr lang="en-US" sz="900" dirty="0">
                <a:solidFill>
                  <a:schemeClr val="tx1">
                    <a:lumMod val="65000"/>
                    <a:lumOff val="35000"/>
                  </a:schemeClr>
                </a:solidFill>
                <a:latin typeface="Avenir Light" panose="020B0402020203020204" pitchFamily="34" charset="77"/>
                <a:ea typeface="Helvetica Neue Light" panose="02000403000000020004" pitchFamily="2" charset="0"/>
                <a:sym typeface="Avenir Black"/>
              </a:rPr>
              <a:t>day for Mexicans.</a:t>
            </a:r>
            <a:endParaRPr lang="en-US" sz="900" dirty="0">
              <a:solidFill>
                <a:schemeClr val="tx1">
                  <a:lumMod val="65000"/>
                  <a:lumOff val="35000"/>
                </a:schemeClr>
              </a:solidFill>
              <a:latin typeface="Avenir Light" panose="020B0402020203020204" pitchFamily="34" charset="77"/>
              <a:ea typeface="Helvetica Neue Light" panose="02000403000000020004" pitchFamily="2" charset="0"/>
            </a:endParaRPr>
          </a:p>
        </p:txBody>
      </p:sp>
      <p:sp>
        <p:nvSpPr>
          <p:cNvPr id="45" name="Mexicans travel 3 times on average per year. At least 95% of Mexicans go on vacation at least once a year.">
            <a:extLst>
              <a:ext uri="{FF2B5EF4-FFF2-40B4-BE49-F238E27FC236}">
                <a16:creationId xmlns:a16="http://schemas.microsoft.com/office/drawing/2014/main" id="{1C36DC2E-A809-5F4F-8BE1-748D03767C8E}"/>
              </a:ext>
            </a:extLst>
          </p:cNvPr>
          <p:cNvSpPr txBox="1"/>
          <p:nvPr/>
        </p:nvSpPr>
        <p:spPr>
          <a:xfrm>
            <a:off x="5479475" y="3243347"/>
            <a:ext cx="1421704" cy="58406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numCol="1" anchor="t">
            <a:noAutofit/>
          </a:bodyPr>
          <a:lstStyle>
            <a:defPPr>
              <a:defRPr lang="en-US"/>
            </a:defPPr>
            <a:lvl1pPr algn="just" defTabSz="457200">
              <a:lnSpc>
                <a:spcPct val="100000"/>
              </a:lnSpc>
              <a:defRPr sz="1300">
                <a:solidFill>
                  <a:srgbClr val="53585F"/>
                </a:solidFill>
                <a:latin typeface="Avenir Medium"/>
                <a:ea typeface="Avenir Medium"/>
                <a:cs typeface="Avenir Medium"/>
              </a:defRPr>
            </a:lvl1pPr>
          </a:lstStyle>
          <a:p>
            <a:pPr algn="ctr"/>
            <a:r>
              <a:rPr lang="en-US" sz="1050" b="1" dirty="0">
                <a:solidFill>
                  <a:schemeClr val="accent4">
                    <a:lumMod val="75000"/>
                  </a:schemeClr>
                </a:solidFill>
                <a:latin typeface="Avenir Black" panose="02000503020000020003" pitchFamily="2" charset="0"/>
                <a:ea typeface="Helvetica Neue Light" panose="02000403000000020004" pitchFamily="2" charset="0"/>
              </a:rPr>
              <a:t>56% of travel reservations </a:t>
            </a:r>
            <a:r>
              <a:rPr lang="en-US" sz="900" dirty="0">
                <a:solidFill>
                  <a:schemeClr val="tx1">
                    <a:lumMod val="65000"/>
                    <a:lumOff val="35000"/>
                  </a:schemeClr>
                </a:solidFill>
                <a:latin typeface="Avenir Light" panose="020B0402020203020204" pitchFamily="34" charset="77"/>
                <a:ea typeface="Helvetica Neue Light" panose="02000403000000020004" pitchFamily="2" charset="0"/>
              </a:rPr>
              <a:t>are made through mobile devices.</a:t>
            </a:r>
          </a:p>
        </p:txBody>
      </p:sp>
      <p:sp>
        <p:nvSpPr>
          <p:cNvPr id="46" name="Mexicans travel 3 times on average per year. At least 95% of Mexicans go on vacation at least once a year.">
            <a:extLst>
              <a:ext uri="{FF2B5EF4-FFF2-40B4-BE49-F238E27FC236}">
                <a16:creationId xmlns:a16="http://schemas.microsoft.com/office/drawing/2014/main" id="{C4169DB6-3E5C-AD4A-BDDC-AB1CE6947BB2}"/>
              </a:ext>
            </a:extLst>
          </p:cNvPr>
          <p:cNvSpPr txBox="1"/>
          <p:nvPr/>
        </p:nvSpPr>
        <p:spPr>
          <a:xfrm>
            <a:off x="7276017" y="3243346"/>
            <a:ext cx="1499846" cy="58406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numCol="1" anchor="t">
            <a:noAutofit/>
          </a:bodyPr>
          <a:lstStyle>
            <a:defPPr>
              <a:defRPr lang="en-US"/>
            </a:defPPr>
            <a:lvl1pPr algn="just" defTabSz="457200">
              <a:lnSpc>
                <a:spcPct val="100000"/>
              </a:lnSpc>
              <a:defRPr sz="1300">
                <a:solidFill>
                  <a:srgbClr val="53585F"/>
                </a:solidFill>
                <a:latin typeface="Avenir Medium"/>
                <a:ea typeface="Avenir Medium"/>
                <a:cs typeface="Avenir Medium"/>
              </a:defRPr>
            </a:lvl1pPr>
          </a:lstStyle>
          <a:p>
            <a:pPr algn="ctr"/>
            <a:r>
              <a:rPr lang="en-US" sz="1050" b="1" dirty="0">
                <a:solidFill>
                  <a:schemeClr val="accent4">
                    <a:lumMod val="75000"/>
                  </a:schemeClr>
                </a:solidFill>
                <a:latin typeface="Avenir Black" panose="02000503020000020003" pitchFamily="2" charset="0"/>
                <a:ea typeface="Helvetica Neue Light" panose="02000403000000020004" pitchFamily="2" charset="0"/>
              </a:rPr>
              <a:t>70% of Internet users </a:t>
            </a:r>
            <a:r>
              <a:rPr lang="en-US" sz="900" dirty="0">
                <a:solidFill>
                  <a:schemeClr val="tx1">
                    <a:lumMod val="65000"/>
                    <a:lumOff val="35000"/>
                  </a:schemeClr>
                </a:solidFill>
                <a:latin typeface="Avenir Light" panose="020B0402020203020204" pitchFamily="34" charset="77"/>
                <a:ea typeface="Helvetica Neue Light" panose="02000403000000020004" pitchFamily="2" charset="0"/>
              </a:rPr>
              <a:t>in Mexico have access and share their trip planning to social media.</a:t>
            </a:r>
          </a:p>
        </p:txBody>
      </p:sp>
      <p:pic>
        <p:nvPicPr>
          <p:cNvPr id="14" name="Imagen 13">
            <a:extLst>
              <a:ext uri="{FF2B5EF4-FFF2-40B4-BE49-F238E27FC236}">
                <a16:creationId xmlns:a16="http://schemas.microsoft.com/office/drawing/2014/main" id="{5A432762-8995-444D-8B18-EF0971544D1F}"/>
              </a:ext>
            </a:extLst>
          </p:cNvPr>
          <p:cNvPicPr>
            <a:picLocks noChangeAspect="1"/>
          </p:cNvPicPr>
          <p:nvPr/>
        </p:nvPicPr>
        <p:blipFill>
          <a:blip r:embed="rId3"/>
          <a:stretch>
            <a:fillRect/>
          </a:stretch>
        </p:blipFill>
        <p:spPr>
          <a:xfrm>
            <a:off x="443039" y="1745947"/>
            <a:ext cx="1315869" cy="1337093"/>
          </a:xfrm>
          <a:prstGeom prst="rect">
            <a:avLst/>
          </a:prstGeom>
        </p:spPr>
      </p:pic>
      <p:pic>
        <p:nvPicPr>
          <p:cNvPr id="15" name="Imagen 14">
            <a:extLst>
              <a:ext uri="{FF2B5EF4-FFF2-40B4-BE49-F238E27FC236}">
                <a16:creationId xmlns:a16="http://schemas.microsoft.com/office/drawing/2014/main" id="{1AB693FA-A980-B649-A2A5-BF7CFE2EAC38}"/>
              </a:ext>
            </a:extLst>
          </p:cNvPr>
          <p:cNvPicPr>
            <a:picLocks noChangeAspect="1"/>
          </p:cNvPicPr>
          <p:nvPr/>
        </p:nvPicPr>
        <p:blipFill>
          <a:blip r:embed="rId4"/>
          <a:stretch>
            <a:fillRect/>
          </a:stretch>
        </p:blipFill>
        <p:spPr>
          <a:xfrm>
            <a:off x="2115736" y="1753888"/>
            <a:ext cx="1315869" cy="1337093"/>
          </a:xfrm>
          <a:prstGeom prst="rect">
            <a:avLst/>
          </a:prstGeom>
        </p:spPr>
      </p:pic>
      <p:pic>
        <p:nvPicPr>
          <p:cNvPr id="16" name="Imagen 15">
            <a:extLst>
              <a:ext uri="{FF2B5EF4-FFF2-40B4-BE49-F238E27FC236}">
                <a16:creationId xmlns:a16="http://schemas.microsoft.com/office/drawing/2014/main" id="{3651641E-EC8E-554A-AD0E-A8A746E6B5CF}"/>
              </a:ext>
            </a:extLst>
          </p:cNvPr>
          <p:cNvPicPr>
            <a:picLocks noChangeAspect="1"/>
          </p:cNvPicPr>
          <p:nvPr/>
        </p:nvPicPr>
        <p:blipFill>
          <a:blip r:embed="rId5"/>
          <a:stretch>
            <a:fillRect/>
          </a:stretch>
        </p:blipFill>
        <p:spPr>
          <a:xfrm>
            <a:off x="3830866" y="1745947"/>
            <a:ext cx="1315869" cy="1337093"/>
          </a:xfrm>
          <a:prstGeom prst="rect">
            <a:avLst/>
          </a:prstGeom>
        </p:spPr>
      </p:pic>
      <p:pic>
        <p:nvPicPr>
          <p:cNvPr id="18" name="Imagen 17">
            <a:extLst>
              <a:ext uri="{FF2B5EF4-FFF2-40B4-BE49-F238E27FC236}">
                <a16:creationId xmlns:a16="http://schemas.microsoft.com/office/drawing/2014/main" id="{2C8494D2-4400-3A4B-9D44-E2DBE05367AF}"/>
              </a:ext>
            </a:extLst>
          </p:cNvPr>
          <p:cNvPicPr>
            <a:picLocks noChangeAspect="1"/>
          </p:cNvPicPr>
          <p:nvPr/>
        </p:nvPicPr>
        <p:blipFill>
          <a:blip r:embed="rId6"/>
          <a:stretch>
            <a:fillRect/>
          </a:stretch>
        </p:blipFill>
        <p:spPr>
          <a:xfrm>
            <a:off x="5505603" y="1745947"/>
            <a:ext cx="1314467" cy="1335668"/>
          </a:xfrm>
          <a:prstGeom prst="rect">
            <a:avLst/>
          </a:prstGeom>
        </p:spPr>
      </p:pic>
      <p:pic>
        <p:nvPicPr>
          <p:cNvPr id="19" name="Imagen 18">
            <a:extLst>
              <a:ext uri="{FF2B5EF4-FFF2-40B4-BE49-F238E27FC236}">
                <a16:creationId xmlns:a16="http://schemas.microsoft.com/office/drawing/2014/main" id="{7742EEE7-CD21-5A44-BC0B-985E0469DDD4}"/>
              </a:ext>
            </a:extLst>
          </p:cNvPr>
          <p:cNvPicPr>
            <a:picLocks noChangeAspect="1"/>
          </p:cNvPicPr>
          <p:nvPr/>
        </p:nvPicPr>
        <p:blipFill>
          <a:blip r:embed="rId7"/>
          <a:stretch>
            <a:fillRect/>
          </a:stretch>
        </p:blipFill>
        <p:spPr>
          <a:xfrm>
            <a:off x="7276017" y="1753888"/>
            <a:ext cx="1314467" cy="1335668"/>
          </a:xfrm>
          <a:prstGeom prst="rect">
            <a:avLst/>
          </a:prstGeom>
        </p:spPr>
      </p:pic>
      <p:sp>
        <p:nvSpPr>
          <p:cNvPr id="17" name="Rectángulo 16">
            <a:extLst>
              <a:ext uri="{FF2B5EF4-FFF2-40B4-BE49-F238E27FC236}">
                <a16:creationId xmlns:a16="http://schemas.microsoft.com/office/drawing/2014/main" id="{B73D058E-2356-39C6-15F0-ECA299E3D2E7}"/>
              </a:ext>
            </a:extLst>
          </p:cNvPr>
          <p:cNvSpPr/>
          <p:nvPr/>
        </p:nvSpPr>
        <p:spPr>
          <a:xfrm>
            <a:off x="418335" y="190055"/>
            <a:ext cx="2818400" cy="646331"/>
          </a:xfrm>
          <a:prstGeom prst="rect">
            <a:avLst/>
          </a:prstGeom>
        </p:spPr>
        <p:txBody>
          <a:bodyPr wrap="none">
            <a:spAutoFit/>
          </a:bodyPr>
          <a:lstStyle/>
          <a:p>
            <a:r>
              <a:rPr lang="en-US" sz="3600" dirty="0">
                <a:solidFill>
                  <a:schemeClr val="accent4">
                    <a:lumMod val="75000"/>
                  </a:schemeClr>
                </a:solidFill>
                <a:latin typeface="Avenir Light" panose="020B0402020203020204" pitchFamily="34" charset="77"/>
              </a:rPr>
              <a:t>Local Market</a:t>
            </a:r>
          </a:p>
        </p:txBody>
      </p:sp>
      <p:sp>
        <p:nvSpPr>
          <p:cNvPr id="20" name="TextBox 43">
            <a:extLst>
              <a:ext uri="{FF2B5EF4-FFF2-40B4-BE49-F238E27FC236}">
                <a16:creationId xmlns:a16="http://schemas.microsoft.com/office/drawing/2014/main" id="{12D6F899-1A83-AA81-28BC-F017BC9320E2}"/>
              </a:ext>
            </a:extLst>
          </p:cNvPr>
          <p:cNvSpPr txBox="1"/>
          <p:nvPr/>
        </p:nvSpPr>
        <p:spPr>
          <a:xfrm>
            <a:off x="418335" y="462613"/>
            <a:ext cx="1725473" cy="854080"/>
          </a:xfrm>
          <a:prstGeom prst="rect">
            <a:avLst/>
          </a:prstGeom>
          <a:noFill/>
        </p:spPr>
        <p:txBody>
          <a:bodyPr wrap="square" rtlCol="0">
            <a:spAutoFit/>
          </a:bodyPr>
          <a:lstStyle/>
          <a:p>
            <a:r>
              <a:rPr lang="es-ES_tradnl" sz="495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____</a:t>
            </a:r>
          </a:p>
        </p:txBody>
      </p:sp>
      <p:sp>
        <p:nvSpPr>
          <p:cNvPr id="21" name="TextBox 18">
            <a:extLst>
              <a:ext uri="{FF2B5EF4-FFF2-40B4-BE49-F238E27FC236}">
                <a16:creationId xmlns:a16="http://schemas.microsoft.com/office/drawing/2014/main" id="{4EDB405C-D5D1-B8E3-6914-FC8D051A28E1}"/>
              </a:ext>
            </a:extLst>
          </p:cNvPr>
          <p:cNvSpPr txBox="1"/>
          <p:nvPr/>
        </p:nvSpPr>
        <p:spPr>
          <a:xfrm>
            <a:off x="418335" y="642391"/>
            <a:ext cx="7068227" cy="561686"/>
          </a:xfrm>
          <a:prstGeom prst="rect">
            <a:avLst/>
          </a:prstGeom>
          <a:noFill/>
        </p:spPr>
        <p:txBody>
          <a:bodyPr wrap="square" lIns="53335" tIns="26667" rIns="53335" bIns="26667" anchor="t">
            <a:spAutoFit/>
          </a:bodyPr>
          <a:lstStyle>
            <a:defPPr>
              <a:defRPr lang="en-US"/>
            </a:defPPr>
            <a:lvl1pPr defTabSz="457149">
              <a:defRPr sz="3400">
                <a:solidFill>
                  <a:schemeClr val="bg2">
                    <a:lumMod val="25000"/>
                  </a:schemeClr>
                </a:solidFill>
                <a:latin typeface="Helvetica Neue Light" panose="02000403000000020004" pitchFamily="2" charset="0"/>
                <a:ea typeface="Helvetica Neue Light" panose="02000403000000020004" pitchFamily="2" charset="0"/>
                <a:cs typeface="Avenir Black" charset="0"/>
              </a:defRPr>
            </a:lvl1pPr>
          </a:lstStyle>
          <a:p>
            <a:r>
              <a:rPr lang="en-US" sz="3300" b="1" dirty="0">
                <a:solidFill>
                  <a:schemeClr val="tx1"/>
                </a:solidFill>
                <a:latin typeface="Avenir Black" panose="02000503020000020003" pitchFamily="2" charset="0"/>
              </a:rPr>
              <a:t>Insights</a:t>
            </a:r>
            <a:endParaRPr lang="en-US" sz="3300" b="1" dirty="0">
              <a:solidFill>
                <a:schemeClr val="accent6"/>
              </a:solidFill>
              <a:latin typeface="Avenir Black" panose="02000503020000020003" pitchFamily="2" charset="0"/>
            </a:endParaRPr>
          </a:p>
        </p:txBody>
      </p:sp>
      <p:sp>
        <p:nvSpPr>
          <p:cNvPr id="30" name="Elipse 29">
            <a:extLst>
              <a:ext uri="{FF2B5EF4-FFF2-40B4-BE49-F238E27FC236}">
                <a16:creationId xmlns:a16="http://schemas.microsoft.com/office/drawing/2014/main" id="{1577D385-906D-701C-4428-C031C3C27A8C}"/>
              </a:ext>
            </a:extLst>
          </p:cNvPr>
          <p:cNvSpPr/>
          <p:nvPr/>
        </p:nvSpPr>
        <p:spPr>
          <a:xfrm>
            <a:off x="5705437" y="1943941"/>
            <a:ext cx="914798" cy="914798"/>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41" name="Elipse 40">
            <a:extLst>
              <a:ext uri="{FF2B5EF4-FFF2-40B4-BE49-F238E27FC236}">
                <a16:creationId xmlns:a16="http://schemas.microsoft.com/office/drawing/2014/main" id="{A613B4EA-E923-98BB-BD73-9D3F8E18DEBA}"/>
              </a:ext>
            </a:extLst>
          </p:cNvPr>
          <p:cNvSpPr/>
          <p:nvPr/>
        </p:nvSpPr>
        <p:spPr>
          <a:xfrm>
            <a:off x="7475851" y="1964323"/>
            <a:ext cx="914798" cy="914798"/>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42" name="Imagen 41">
            <a:extLst>
              <a:ext uri="{FF2B5EF4-FFF2-40B4-BE49-F238E27FC236}">
                <a16:creationId xmlns:a16="http://schemas.microsoft.com/office/drawing/2014/main" id="{8C35FCB3-6634-C866-A36B-AF2C70D908D3}"/>
              </a:ext>
            </a:extLst>
          </p:cNvPr>
          <p:cNvPicPr>
            <a:picLocks noChangeAspect="1"/>
          </p:cNvPicPr>
          <p:nvPr/>
        </p:nvPicPr>
        <p:blipFill>
          <a:blip r:embed="rId8"/>
          <a:stretch>
            <a:fillRect/>
          </a:stretch>
        </p:blipFill>
        <p:spPr>
          <a:xfrm>
            <a:off x="7545890" y="1977478"/>
            <a:ext cx="800100" cy="847725"/>
          </a:xfrm>
          <a:prstGeom prst="rect">
            <a:avLst/>
          </a:prstGeom>
        </p:spPr>
      </p:pic>
      <p:pic>
        <p:nvPicPr>
          <p:cNvPr id="43" name="Imagen 42">
            <a:extLst>
              <a:ext uri="{FF2B5EF4-FFF2-40B4-BE49-F238E27FC236}">
                <a16:creationId xmlns:a16="http://schemas.microsoft.com/office/drawing/2014/main" id="{36EF1F1A-7035-BE9B-B66F-CDC142CDFE9D}"/>
              </a:ext>
            </a:extLst>
          </p:cNvPr>
          <p:cNvPicPr>
            <a:picLocks noChangeAspect="1"/>
          </p:cNvPicPr>
          <p:nvPr/>
        </p:nvPicPr>
        <p:blipFill>
          <a:blip r:embed="rId9"/>
          <a:stretch>
            <a:fillRect/>
          </a:stretch>
        </p:blipFill>
        <p:spPr>
          <a:xfrm>
            <a:off x="5771686" y="2123746"/>
            <a:ext cx="793334" cy="574484"/>
          </a:xfrm>
          <a:prstGeom prst="rect">
            <a:avLst/>
          </a:prstGeom>
        </p:spPr>
      </p:pic>
      <p:sp>
        <p:nvSpPr>
          <p:cNvPr id="47" name="Elipse 46">
            <a:extLst>
              <a:ext uri="{FF2B5EF4-FFF2-40B4-BE49-F238E27FC236}">
                <a16:creationId xmlns:a16="http://schemas.microsoft.com/office/drawing/2014/main" id="{331C6ECE-E7F5-086F-ACE4-91FB3E30228F}"/>
              </a:ext>
            </a:extLst>
          </p:cNvPr>
          <p:cNvSpPr/>
          <p:nvPr/>
        </p:nvSpPr>
        <p:spPr>
          <a:xfrm>
            <a:off x="4038847" y="1943941"/>
            <a:ext cx="914798" cy="914798"/>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48" name="Elipse 47">
            <a:extLst>
              <a:ext uri="{FF2B5EF4-FFF2-40B4-BE49-F238E27FC236}">
                <a16:creationId xmlns:a16="http://schemas.microsoft.com/office/drawing/2014/main" id="{AB6E8245-CF8C-5440-D5DB-2402833AAF33}"/>
              </a:ext>
            </a:extLst>
          </p:cNvPr>
          <p:cNvSpPr/>
          <p:nvPr/>
        </p:nvSpPr>
        <p:spPr>
          <a:xfrm>
            <a:off x="2306430" y="1953589"/>
            <a:ext cx="914798" cy="914798"/>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49" name="Elipse 48">
            <a:extLst>
              <a:ext uri="{FF2B5EF4-FFF2-40B4-BE49-F238E27FC236}">
                <a16:creationId xmlns:a16="http://schemas.microsoft.com/office/drawing/2014/main" id="{58E57008-9347-5D91-BE6B-B1536B65214B}"/>
              </a:ext>
            </a:extLst>
          </p:cNvPr>
          <p:cNvSpPr/>
          <p:nvPr/>
        </p:nvSpPr>
        <p:spPr>
          <a:xfrm>
            <a:off x="647422" y="1943941"/>
            <a:ext cx="914798" cy="914798"/>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50" name="Imagen 49">
            <a:extLst>
              <a:ext uri="{FF2B5EF4-FFF2-40B4-BE49-F238E27FC236}">
                <a16:creationId xmlns:a16="http://schemas.microsoft.com/office/drawing/2014/main" id="{C6DE2720-8C2E-8AA4-CDAA-5BE6238A03FF}"/>
              </a:ext>
            </a:extLst>
          </p:cNvPr>
          <p:cNvPicPr>
            <a:picLocks noChangeAspect="1"/>
          </p:cNvPicPr>
          <p:nvPr/>
        </p:nvPicPr>
        <p:blipFill>
          <a:blip r:embed="rId10"/>
          <a:stretch>
            <a:fillRect/>
          </a:stretch>
        </p:blipFill>
        <p:spPr>
          <a:xfrm>
            <a:off x="734585" y="2094824"/>
            <a:ext cx="703973" cy="603406"/>
          </a:xfrm>
          <a:prstGeom prst="rect">
            <a:avLst/>
          </a:prstGeom>
        </p:spPr>
      </p:pic>
      <p:pic>
        <p:nvPicPr>
          <p:cNvPr id="51" name="Imagen 50">
            <a:extLst>
              <a:ext uri="{FF2B5EF4-FFF2-40B4-BE49-F238E27FC236}">
                <a16:creationId xmlns:a16="http://schemas.microsoft.com/office/drawing/2014/main" id="{8E560AB8-9CCE-AEBE-F4EC-01F9887E7EDD}"/>
              </a:ext>
            </a:extLst>
          </p:cNvPr>
          <p:cNvPicPr>
            <a:picLocks noChangeAspect="1"/>
          </p:cNvPicPr>
          <p:nvPr/>
        </p:nvPicPr>
        <p:blipFill>
          <a:blip r:embed="rId11"/>
          <a:stretch>
            <a:fillRect/>
          </a:stretch>
        </p:blipFill>
        <p:spPr>
          <a:xfrm>
            <a:off x="2480281" y="2094824"/>
            <a:ext cx="652621" cy="632227"/>
          </a:xfrm>
          <a:prstGeom prst="rect">
            <a:avLst/>
          </a:prstGeom>
        </p:spPr>
      </p:pic>
      <p:pic>
        <p:nvPicPr>
          <p:cNvPr id="52" name="Imagen 51">
            <a:extLst>
              <a:ext uri="{FF2B5EF4-FFF2-40B4-BE49-F238E27FC236}">
                <a16:creationId xmlns:a16="http://schemas.microsoft.com/office/drawing/2014/main" id="{717518D1-251E-56D8-F195-9146246AC6D8}"/>
              </a:ext>
            </a:extLst>
          </p:cNvPr>
          <p:cNvPicPr>
            <a:picLocks noChangeAspect="1"/>
          </p:cNvPicPr>
          <p:nvPr/>
        </p:nvPicPr>
        <p:blipFill>
          <a:blip r:embed="rId12"/>
          <a:stretch>
            <a:fillRect/>
          </a:stretch>
        </p:blipFill>
        <p:spPr>
          <a:xfrm>
            <a:off x="4126751" y="2027254"/>
            <a:ext cx="698394" cy="665528"/>
          </a:xfrm>
          <a:prstGeom prst="rect">
            <a:avLst/>
          </a:prstGeom>
        </p:spPr>
      </p:pic>
      <p:pic>
        <p:nvPicPr>
          <p:cNvPr id="31" name="Imagen 30">
            <a:extLst>
              <a:ext uri="{FF2B5EF4-FFF2-40B4-BE49-F238E27FC236}">
                <a16:creationId xmlns:a16="http://schemas.microsoft.com/office/drawing/2014/main" id="{E1DD8A3C-7714-4A56-C2B3-5B8162C64DB8}"/>
              </a:ext>
            </a:extLst>
          </p:cNvPr>
          <p:cNvPicPr>
            <a:picLocks noChangeAspect="1"/>
          </p:cNvPicPr>
          <p:nvPr/>
        </p:nvPicPr>
        <p:blipFill>
          <a:blip r:embed="rId13"/>
          <a:stretch>
            <a:fillRect/>
          </a:stretch>
        </p:blipFill>
        <p:spPr>
          <a:xfrm>
            <a:off x="7471577" y="4663919"/>
            <a:ext cx="1587222" cy="382777"/>
          </a:xfrm>
          <a:prstGeom prst="rect">
            <a:avLst/>
          </a:prstGeom>
        </p:spPr>
      </p:pic>
      <p:grpSp>
        <p:nvGrpSpPr>
          <p:cNvPr id="32" name="Grupo 17">
            <a:extLst>
              <a:ext uri="{FF2B5EF4-FFF2-40B4-BE49-F238E27FC236}">
                <a16:creationId xmlns:a16="http://schemas.microsoft.com/office/drawing/2014/main" id="{EC502BDA-DD4F-D5AE-6AA7-C1B6FD5A66A8}"/>
              </a:ext>
            </a:extLst>
          </p:cNvPr>
          <p:cNvGrpSpPr/>
          <p:nvPr/>
        </p:nvGrpSpPr>
        <p:grpSpPr>
          <a:xfrm rot="16200000">
            <a:off x="3485766" y="1178244"/>
            <a:ext cx="484409" cy="7455757"/>
            <a:chOff x="0" y="-1"/>
            <a:chExt cx="810771" cy="5143764"/>
          </a:xfrm>
        </p:grpSpPr>
        <p:sp>
          <p:nvSpPr>
            <p:cNvPr id="33" name="Rectángulo 32">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34" name="Rectángulo 33">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34">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CuadroTexto 5"/>
          <p:cNvSpPr txBox="1"/>
          <p:nvPr/>
        </p:nvSpPr>
        <p:spPr>
          <a:xfrm>
            <a:off x="6383295" y="4314440"/>
            <a:ext cx="2786340" cy="215444"/>
          </a:xfrm>
          <a:prstGeom prst="rect">
            <a:avLst/>
          </a:prstGeom>
          <a:noFill/>
        </p:spPr>
        <p:txBody>
          <a:bodyPr wrap="none" rtlCol="0">
            <a:spAutoFit/>
          </a:bodyPr>
          <a:lstStyle/>
          <a:p>
            <a:r>
              <a:rPr lang="es-ES_tradnl" sz="800" dirty="0" err="1">
                <a:solidFill>
                  <a:schemeClr val="bg1">
                    <a:lumMod val="50000"/>
                  </a:schemeClr>
                </a:solidFill>
              </a:rPr>
              <a:t>Source</a:t>
            </a:r>
            <a:r>
              <a:rPr lang="es-ES_tradnl" sz="800" dirty="0">
                <a:solidFill>
                  <a:schemeClr val="bg1">
                    <a:lumMod val="50000"/>
                  </a:schemeClr>
                </a:solidFill>
              </a:rPr>
              <a:t>: 1st </a:t>
            </a:r>
            <a:r>
              <a:rPr lang="es-ES_tradnl" sz="800" dirty="0" err="1">
                <a:solidFill>
                  <a:schemeClr val="bg1">
                    <a:lumMod val="50000"/>
                  </a:schemeClr>
                </a:solidFill>
              </a:rPr>
              <a:t>Party</a:t>
            </a:r>
            <a:r>
              <a:rPr lang="es-ES_tradnl" sz="800" dirty="0">
                <a:solidFill>
                  <a:schemeClr val="bg1">
                    <a:lumMod val="50000"/>
                  </a:schemeClr>
                </a:solidFill>
              </a:rPr>
              <a:t> Expedia </a:t>
            </a:r>
            <a:r>
              <a:rPr lang="es-ES_tradnl" sz="800" dirty="0" err="1">
                <a:solidFill>
                  <a:schemeClr val="bg1">
                    <a:lumMod val="50000"/>
                  </a:schemeClr>
                </a:solidFill>
              </a:rPr>
              <a:t>Group</a:t>
            </a:r>
            <a:r>
              <a:rPr lang="es-ES_tradnl" sz="800" dirty="0">
                <a:solidFill>
                  <a:schemeClr val="bg1">
                    <a:lumMod val="50000"/>
                  </a:schemeClr>
                </a:solidFill>
              </a:rPr>
              <a:t> </a:t>
            </a:r>
            <a:r>
              <a:rPr lang="es-ES_tradnl" sz="800" dirty="0" err="1">
                <a:solidFill>
                  <a:schemeClr val="bg1">
                    <a:lumMod val="50000"/>
                  </a:schemeClr>
                </a:solidFill>
              </a:rPr>
              <a:t>Booking</a:t>
            </a:r>
            <a:r>
              <a:rPr lang="es-ES_tradnl" sz="800" dirty="0">
                <a:solidFill>
                  <a:schemeClr val="bg1">
                    <a:lumMod val="50000"/>
                  </a:schemeClr>
                </a:solidFill>
              </a:rPr>
              <a:t> data (</a:t>
            </a:r>
            <a:r>
              <a:rPr lang="es-ES_tradnl" sz="800" dirty="0" err="1">
                <a:solidFill>
                  <a:schemeClr val="bg1">
                    <a:lumMod val="50000"/>
                  </a:schemeClr>
                </a:solidFill>
              </a:rPr>
              <a:t>Travelers</a:t>
            </a:r>
            <a:r>
              <a:rPr lang="es-ES_tradnl" sz="800" dirty="0">
                <a:solidFill>
                  <a:schemeClr val="bg1">
                    <a:lumMod val="50000"/>
                  </a:schemeClr>
                </a:solidFill>
              </a:rPr>
              <a:t>) 2022</a:t>
            </a:r>
          </a:p>
        </p:txBody>
      </p:sp>
    </p:spTree>
    <p:extLst>
      <p:ext uri="{BB962C8B-B14F-4D97-AF65-F5344CB8AC3E}">
        <p14:creationId xmlns:p14="http://schemas.microsoft.com/office/powerpoint/2010/main" val="5979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rapecio 46">
            <a:extLst>
              <a:ext uri="{FF2B5EF4-FFF2-40B4-BE49-F238E27FC236}">
                <a16:creationId xmlns:a16="http://schemas.microsoft.com/office/drawing/2014/main" id="{03AD4481-5CB0-0CB4-7592-88DC8098470E}"/>
              </a:ext>
            </a:extLst>
          </p:cNvPr>
          <p:cNvSpPr/>
          <p:nvPr/>
        </p:nvSpPr>
        <p:spPr>
          <a:xfrm>
            <a:off x="-1354179" y="0"/>
            <a:ext cx="6743618" cy="5143500"/>
          </a:xfrm>
          <a:prstGeom prst="trapezoid">
            <a:avLst>
              <a:gd name="adj" fmla="val 15173"/>
            </a:avLst>
          </a:prstGeom>
          <a:solidFill>
            <a:srgbClr val="1F2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48" name="Conector recto 47">
            <a:extLst>
              <a:ext uri="{FF2B5EF4-FFF2-40B4-BE49-F238E27FC236}">
                <a16:creationId xmlns:a16="http://schemas.microsoft.com/office/drawing/2014/main" id="{EDAFF79A-C480-CF9C-FDB1-ECCABF3D2972}"/>
              </a:ext>
            </a:extLst>
          </p:cNvPr>
          <p:cNvCxnSpPr>
            <a:cxnSpLocks/>
          </p:cNvCxnSpPr>
          <p:nvPr/>
        </p:nvCxnSpPr>
        <p:spPr>
          <a:xfrm>
            <a:off x="4959674" y="1624263"/>
            <a:ext cx="555129" cy="3519237"/>
          </a:xfrm>
          <a:prstGeom prst="line">
            <a:avLst/>
          </a:prstGeom>
          <a:ln/>
        </p:spPr>
        <p:style>
          <a:lnRef idx="2">
            <a:schemeClr val="dk1"/>
          </a:lnRef>
          <a:fillRef idx="0">
            <a:schemeClr val="dk1"/>
          </a:fillRef>
          <a:effectRef idx="1">
            <a:schemeClr val="dk1"/>
          </a:effectRef>
          <a:fontRef idx="minor">
            <a:schemeClr val="tx1"/>
          </a:fontRef>
        </p:style>
      </p:cxnSp>
      <p:sp>
        <p:nvSpPr>
          <p:cNvPr id="8" name="Rectángulo 7"/>
          <p:cNvSpPr/>
          <p:nvPr/>
        </p:nvSpPr>
        <p:spPr>
          <a:xfrm>
            <a:off x="415876" y="2622655"/>
            <a:ext cx="3793206" cy="2700739"/>
          </a:xfrm>
          <a:prstGeom prst="rect">
            <a:avLst/>
          </a:prstGeom>
        </p:spPr>
        <p:txBody>
          <a:bodyPr wrap="square">
            <a:spAutoFit/>
          </a:bodyPr>
          <a:lstStyle/>
          <a:p>
            <a:pPr marL="128588" indent="-128588" algn="just">
              <a:buClr>
                <a:srgbClr val="FFAF4B"/>
              </a:buClr>
              <a:buFont typeface="Arial" panose="020B0604020202020204" pitchFamily="34" charset="0"/>
              <a:buChar char="•"/>
            </a:pPr>
            <a:r>
              <a:rPr lang="en-US" sz="10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80% </a:t>
            </a: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of Mexican travelers preferred a destination in United States.</a:t>
            </a:r>
          </a:p>
          <a:p>
            <a:pPr marL="128588" indent="-128588" algn="just">
              <a:buClr>
                <a:srgbClr val="FFAF4B"/>
              </a:buClr>
              <a:buFont typeface="Arial" panose="020B0604020202020204" pitchFamily="34" charset="0"/>
              <a:buChar char="•"/>
            </a:pPr>
            <a:endPar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a:p>
            <a:pPr marL="128588" indent="-128588" algn="just">
              <a:buClr>
                <a:srgbClr val="FFAF4B"/>
              </a:buClr>
              <a:buFont typeface="Arial" panose="020B0604020202020204" pitchFamily="34" charset="0"/>
              <a:buChar char="•"/>
            </a:pP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Mexicans spend over </a:t>
            </a:r>
            <a:r>
              <a:rPr lang="en-US" sz="10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$20 million USD </a:t>
            </a: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in travel every year. Only Canadian and Chinese travelers spend more.</a:t>
            </a:r>
          </a:p>
          <a:p>
            <a:pPr marL="128588" indent="-128588" algn="just">
              <a:buClr>
                <a:srgbClr val="FFAF4B"/>
              </a:buClr>
              <a:buFont typeface="Arial" panose="020B0604020202020204" pitchFamily="34" charset="0"/>
              <a:buChar char="•"/>
            </a:pPr>
            <a:endPar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a:p>
            <a:pPr marL="128588" indent="-128588" algn="just">
              <a:lnSpc>
                <a:spcPct val="150000"/>
              </a:lnSpc>
              <a:buClr>
                <a:srgbClr val="FFAF4B"/>
              </a:buClr>
              <a:buFont typeface="Arial" panose="020B0604020202020204" pitchFamily="34" charset="0"/>
              <a:buChar char="•"/>
            </a:pPr>
            <a:r>
              <a:rPr lang="en-US" sz="10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12.5 Million </a:t>
            </a:r>
            <a:r>
              <a:rPr lang="en-US" sz="1000" dirty="0">
                <a:solidFill>
                  <a:schemeClr val="bg1"/>
                </a:solidFill>
                <a:latin typeface="Avenir Light" panose="020B0402020203020204" pitchFamily="34" charset="77"/>
                <a:ea typeface="Helvetica Neue" panose="02000503000000020004" pitchFamily="2" charset="0"/>
                <a:cs typeface="Helvetica Neue" panose="02000503000000020004" pitchFamily="2" charset="0"/>
              </a:rPr>
              <a:t>Mexican</a:t>
            </a:r>
            <a:r>
              <a:rPr lang="en-US" sz="10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 </a:t>
            </a: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travelers visited the USA.</a:t>
            </a:r>
          </a:p>
          <a:p>
            <a:pPr marL="128588" indent="-128588" algn="just">
              <a:lnSpc>
                <a:spcPct val="150000"/>
              </a:lnSpc>
              <a:buClr>
                <a:srgbClr val="FFAF4B"/>
              </a:buClr>
              <a:buFont typeface="Arial" panose="020B0604020202020204" pitchFamily="34" charset="0"/>
              <a:buChar char="•"/>
            </a:pPr>
            <a:endPar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a:p>
            <a:pPr marL="128588" indent="-128588">
              <a:lnSpc>
                <a:spcPct val="150000"/>
              </a:lnSpc>
              <a:buClr>
                <a:srgbClr val="FFAF4B"/>
              </a:buClr>
              <a:buFont typeface="Arial" panose="020B0604020202020204" pitchFamily="34" charset="0"/>
              <a:buChar char="•"/>
            </a:pP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Consumers’ </a:t>
            </a:r>
            <a:r>
              <a:rPr lang="en-US" sz="1000" b="1" dirty="0">
                <a:solidFill>
                  <a:schemeClr val="bg1"/>
                </a:solidFill>
                <a:latin typeface="Avenir Heavy" charset="0"/>
                <a:ea typeface="Avenir Heavy" charset="0"/>
                <a:cs typeface="Avenir Heavy" charset="0"/>
              </a:rPr>
              <a:t>top priority </a:t>
            </a: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when booking travel:</a:t>
            </a:r>
            <a:b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b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1. Atypical low pricing</a:t>
            </a:r>
            <a:b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b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2. Ability to get a full refund</a:t>
            </a:r>
            <a:b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br>
            <a:r>
              <a:rPr lang="en-US" sz="1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3. Flexible cancellation policies</a:t>
            </a:r>
          </a:p>
          <a:p>
            <a:pPr marL="128588" indent="-128588" algn="just">
              <a:buClr>
                <a:srgbClr val="FFAF4B"/>
              </a:buClr>
              <a:buFont typeface="Arial" panose="020B0604020202020204" pitchFamily="34" charset="0"/>
              <a:buChar char="•"/>
            </a:pPr>
            <a:endParaRPr lang="en-US" sz="105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a:p>
            <a:pPr marL="128588" indent="-128588" algn="just">
              <a:buClr>
                <a:srgbClr val="FFAF4B"/>
              </a:buClr>
              <a:buFont typeface="Arial" panose="020B0604020202020204" pitchFamily="34" charset="0"/>
              <a:buChar char="•"/>
            </a:pPr>
            <a:endParaRPr lang="en-US" sz="90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EA589AD9-85A8-9B49-BB4A-010EB78DD49B}"/>
              </a:ext>
            </a:extLst>
          </p:cNvPr>
          <p:cNvSpPr txBox="1"/>
          <p:nvPr/>
        </p:nvSpPr>
        <p:spPr>
          <a:xfrm>
            <a:off x="222847" y="1144607"/>
            <a:ext cx="2761700" cy="461665"/>
          </a:xfrm>
          <a:prstGeom prst="rect">
            <a:avLst/>
          </a:prstGeom>
          <a:noFill/>
        </p:spPr>
        <p:txBody>
          <a:bodyPr wrap="square" rtlCol="0">
            <a:spAutoFit/>
          </a:bodyPr>
          <a:lstStyle/>
          <a:p>
            <a:r>
              <a:rPr lang="en-US" sz="1200" dirty="0">
                <a:solidFill>
                  <a:schemeClr val="bg1"/>
                </a:solidFill>
                <a:latin typeface="Avenir" panose="02000503020000020003" pitchFamily="2" charset="0"/>
              </a:rPr>
              <a:t>FACTORS WHEN CHOOSING A TRAVEL DESTINATION</a:t>
            </a:r>
          </a:p>
        </p:txBody>
      </p:sp>
      <p:pic>
        <p:nvPicPr>
          <p:cNvPr id="3" name="Imagen 2">
            <a:extLst>
              <a:ext uri="{FF2B5EF4-FFF2-40B4-BE49-F238E27FC236}">
                <a16:creationId xmlns:a16="http://schemas.microsoft.com/office/drawing/2014/main" id="{347FE6E2-BF9A-8749-AA35-A237745A0266}"/>
              </a:ext>
            </a:extLst>
          </p:cNvPr>
          <p:cNvPicPr>
            <a:picLocks noChangeAspect="1"/>
          </p:cNvPicPr>
          <p:nvPr/>
        </p:nvPicPr>
        <p:blipFill>
          <a:blip r:embed="rId3"/>
          <a:stretch>
            <a:fillRect/>
          </a:stretch>
        </p:blipFill>
        <p:spPr>
          <a:xfrm>
            <a:off x="3079609" y="1741753"/>
            <a:ext cx="477590" cy="310434"/>
          </a:xfrm>
          <a:prstGeom prst="rect">
            <a:avLst/>
          </a:prstGeom>
        </p:spPr>
      </p:pic>
      <p:pic>
        <p:nvPicPr>
          <p:cNvPr id="7" name="Imagen 6">
            <a:extLst>
              <a:ext uri="{FF2B5EF4-FFF2-40B4-BE49-F238E27FC236}">
                <a16:creationId xmlns:a16="http://schemas.microsoft.com/office/drawing/2014/main" id="{DD97A4D1-B27A-5947-8F4D-C0EA1B5E8E30}"/>
              </a:ext>
            </a:extLst>
          </p:cNvPr>
          <p:cNvPicPr>
            <a:picLocks noChangeAspect="1"/>
          </p:cNvPicPr>
          <p:nvPr/>
        </p:nvPicPr>
        <p:blipFill>
          <a:blip r:embed="rId4"/>
          <a:stretch>
            <a:fillRect/>
          </a:stretch>
        </p:blipFill>
        <p:spPr>
          <a:xfrm>
            <a:off x="4178552" y="1718945"/>
            <a:ext cx="282311" cy="305009"/>
          </a:xfrm>
          <a:prstGeom prst="rect">
            <a:avLst/>
          </a:prstGeom>
        </p:spPr>
      </p:pic>
      <p:pic>
        <p:nvPicPr>
          <p:cNvPr id="10" name="Imagen 9">
            <a:extLst>
              <a:ext uri="{FF2B5EF4-FFF2-40B4-BE49-F238E27FC236}">
                <a16:creationId xmlns:a16="http://schemas.microsoft.com/office/drawing/2014/main" id="{AA752DCA-896F-D249-B76F-112E7E10F78B}"/>
              </a:ext>
            </a:extLst>
          </p:cNvPr>
          <p:cNvPicPr>
            <a:picLocks noChangeAspect="1"/>
          </p:cNvPicPr>
          <p:nvPr/>
        </p:nvPicPr>
        <p:blipFill>
          <a:blip r:embed="rId5"/>
          <a:stretch>
            <a:fillRect/>
          </a:stretch>
        </p:blipFill>
        <p:spPr>
          <a:xfrm>
            <a:off x="1770016" y="1771648"/>
            <a:ext cx="457532" cy="356963"/>
          </a:xfrm>
          <a:prstGeom prst="rect">
            <a:avLst/>
          </a:prstGeom>
        </p:spPr>
      </p:pic>
      <p:pic>
        <p:nvPicPr>
          <p:cNvPr id="12" name="Imagen 11">
            <a:extLst>
              <a:ext uri="{FF2B5EF4-FFF2-40B4-BE49-F238E27FC236}">
                <a16:creationId xmlns:a16="http://schemas.microsoft.com/office/drawing/2014/main" id="{9C3479E8-5D7D-EB4E-9691-FB6D897F0B13}"/>
              </a:ext>
            </a:extLst>
          </p:cNvPr>
          <p:cNvPicPr>
            <a:picLocks noChangeAspect="1"/>
          </p:cNvPicPr>
          <p:nvPr/>
        </p:nvPicPr>
        <p:blipFill>
          <a:blip r:embed="rId6"/>
          <a:stretch>
            <a:fillRect/>
          </a:stretch>
        </p:blipFill>
        <p:spPr>
          <a:xfrm>
            <a:off x="577516" y="1738907"/>
            <a:ext cx="326545" cy="326545"/>
          </a:xfrm>
          <a:prstGeom prst="rect">
            <a:avLst/>
          </a:prstGeom>
        </p:spPr>
      </p:pic>
      <p:sp>
        <p:nvSpPr>
          <p:cNvPr id="29" name="Rectángulo 28">
            <a:extLst>
              <a:ext uri="{FF2B5EF4-FFF2-40B4-BE49-F238E27FC236}">
                <a16:creationId xmlns:a16="http://schemas.microsoft.com/office/drawing/2014/main" id="{F04E370A-A173-CE45-8BDE-F8C61BD7A2E6}"/>
              </a:ext>
            </a:extLst>
          </p:cNvPr>
          <p:cNvSpPr/>
          <p:nvPr/>
        </p:nvSpPr>
        <p:spPr>
          <a:xfrm>
            <a:off x="29750" y="2132770"/>
            <a:ext cx="1489200" cy="392415"/>
          </a:xfrm>
          <a:prstGeom prst="rect">
            <a:avLst/>
          </a:prstGeom>
        </p:spPr>
        <p:txBody>
          <a:bodyPr wrap="square">
            <a:spAutoFit/>
          </a:bodyPr>
          <a:lstStyle/>
          <a:p>
            <a:pPr algn="ctr"/>
            <a:r>
              <a:rPr lang="en-US" sz="9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ACCOMMODATIONS</a:t>
            </a:r>
          </a:p>
          <a:p>
            <a:pPr algn="ctr"/>
            <a:r>
              <a:rPr lang="en-US" sz="1050" b="1" dirty="0">
                <a:solidFill>
                  <a:srgbClr val="FFC000"/>
                </a:solidFill>
                <a:latin typeface="Avenir Black" panose="02000503020000020003" pitchFamily="2" charset="0"/>
                <a:ea typeface="Helvetica Neue" panose="02000503000000020004" pitchFamily="2" charset="0"/>
                <a:cs typeface="Helvetica Neue" panose="02000503000000020004" pitchFamily="2" charset="0"/>
              </a:rPr>
              <a:t>46%</a:t>
            </a:r>
          </a:p>
        </p:txBody>
      </p:sp>
      <p:sp>
        <p:nvSpPr>
          <p:cNvPr id="30" name="Rectángulo 29">
            <a:extLst>
              <a:ext uri="{FF2B5EF4-FFF2-40B4-BE49-F238E27FC236}">
                <a16:creationId xmlns:a16="http://schemas.microsoft.com/office/drawing/2014/main" id="{1ABB6D17-D74B-6F4D-8063-C401043D86DF}"/>
              </a:ext>
            </a:extLst>
          </p:cNvPr>
          <p:cNvSpPr/>
          <p:nvPr/>
        </p:nvSpPr>
        <p:spPr>
          <a:xfrm>
            <a:off x="1397136" y="2148546"/>
            <a:ext cx="1260485" cy="392415"/>
          </a:xfrm>
          <a:prstGeom prst="rect">
            <a:avLst/>
          </a:prstGeom>
        </p:spPr>
        <p:txBody>
          <a:bodyPr wrap="square">
            <a:spAutoFit/>
          </a:bodyPr>
          <a:lstStyle/>
          <a:p>
            <a:pPr algn="ctr"/>
            <a:r>
              <a:rPr lang="en-US" sz="9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GASTRONOMY</a:t>
            </a:r>
          </a:p>
          <a:p>
            <a:pPr algn="ctr"/>
            <a:r>
              <a:rPr lang="en-US" sz="1050" b="1" dirty="0">
                <a:solidFill>
                  <a:srgbClr val="FFC000"/>
                </a:solidFill>
                <a:latin typeface="Avenir Black" panose="02000503020000020003" pitchFamily="2" charset="0"/>
                <a:ea typeface="Helvetica Neue" panose="02000503000000020004" pitchFamily="2" charset="0"/>
                <a:cs typeface="Helvetica Neue" panose="02000503000000020004" pitchFamily="2" charset="0"/>
              </a:rPr>
              <a:t>45.0%</a:t>
            </a:r>
          </a:p>
        </p:txBody>
      </p:sp>
      <p:sp>
        <p:nvSpPr>
          <p:cNvPr id="31" name="Rectángulo 30">
            <a:extLst>
              <a:ext uri="{FF2B5EF4-FFF2-40B4-BE49-F238E27FC236}">
                <a16:creationId xmlns:a16="http://schemas.microsoft.com/office/drawing/2014/main" id="{E867DA4D-7AC5-7F47-B24D-0DD9ED472B91}"/>
              </a:ext>
            </a:extLst>
          </p:cNvPr>
          <p:cNvSpPr/>
          <p:nvPr/>
        </p:nvSpPr>
        <p:spPr>
          <a:xfrm>
            <a:off x="2576848" y="2158382"/>
            <a:ext cx="1368767" cy="392415"/>
          </a:xfrm>
          <a:prstGeom prst="rect">
            <a:avLst/>
          </a:prstGeom>
        </p:spPr>
        <p:txBody>
          <a:bodyPr wrap="square">
            <a:spAutoFit/>
          </a:bodyPr>
          <a:lstStyle/>
          <a:p>
            <a:pPr algn="ctr"/>
            <a:r>
              <a:rPr lang="en-US" sz="9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ENTERTAINMENT</a:t>
            </a:r>
          </a:p>
          <a:p>
            <a:pPr algn="ctr"/>
            <a:r>
              <a:rPr lang="en-US" sz="1050" b="1" dirty="0">
                <a:solidFill>
                  <a:srgbClr val="FFC000"/>
                </a:solidFill>
                <a:latin typeface="Avenir Black" panose="02000503020000020003" pitchFamily="2" charset="0"/>
                <a:ea typeface="Helvetica Neue" panose="02000503000000020004" pitchFamily="2" charset="0"/>
                <a:cs typeface="Helvetica Neue" panose="02000503000000020004" pitchFamily="2" charset="0"/>
              </a:rPr>
              <a:t>36%</a:t>
            </a:r>
          </a:p>
        </p:txBody>
      </p:sp>
      <p:sp>
        <p:nvSpPr>
          <p:cNvPr id="32" name="Rectángulo 31">
            <a:extLst>
              <a:ext uri="{FF2B5EF4-FFF2-40B4-BE49-F238E27FC236}">
                <a16:creationId xmlns:a16="http://schemas.microsoft.com/office/drawing/2014/main" id="{3A2A3BFD-9EB6-6641-A16D-9A6D5297F4E1}"/>
              </a:ext>
            </a:extLst>
          </p:cNvPr>
          <p:cNvSpPr/>
          <p:nvPr/>
        </p:nvSpPr>
        <p:spPr>
          <a:xfrm>
            <a:off x="3689466" y="2153911"/>
            <a:ext cx="1260485" cy="392415"/>
          </a:xfrm>
          <a:prstGeom prst="rect">
            <a:avLst/>
          </a:prstGeom>
        </p:spPr>
        <p:txBody>
          <a:bodyPr wrap="square">
            <a:spAutoFit/>
          </a:bodyPr>
          <a:lstStyle/>
          <a:p>
            <a:pPr algn="ctr"/>
            <a:r>
              <a:rPr lang="en-US" sz="900"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SHOPPING</a:t>
            </a:r>
          </a:p>
          <a:p>
            <a:pPr algn="ctr"/>
            <a:r>
              <a:rPr lang="en-US" sz="1050" b="1" dirty="0">
                <a:solidFill>
                  <a:srgbClr val="FFC000"/>
                </a:solidFill>
                <a:latin typeface="Avenir Black" panose="02000503020000020003" pitchFamily="2" charset="0"/>
                <a:ea typeface="Helvetica Neue" panose="02000503000000020004" pitchFamily="2" charset="0"/>
                <a:cs typeface="Helvetica Neue" panose="02000503000000020004" pitchFamily="2" charset="0"/>
              </a:rPr>
              <a:t>32.0%</a:t>
            </a:r>
          </a:p>
        </p:txBody>
      </p:sp>
      <p:sp>
        <p:nvSpPr>
          <p:cNvPr id="44" name="Rectángulo 22">
            <a:extLst>
              <a:ext uri="{FF2B5EF4-FFF2-40B4-BE49-F238E27FC236}">
                <a16:creationId xmlns:a16="http://schemas.microsoft.com/office/drawing/2014/main" id="{EED459D0-330D-F647-A219-18A092E6DF81}"/>
              </a:ext>
            </a:extLst>
          </p:cNvPr>
          <p:cNvSpPr/>
          <p:nvPr/>
        </p:nvSpPr>
        <p:spPr>
          <a:xfrm>
            <a:off x="193126" y="336171"/>
            <a:ext cx="4017311" cy="923330"/>
          </a:xfrm>
          <a:prstGeom prst="rect">
            <a:avLst/>
          </a:prstGeom>
        </p:spPr>
        <p:txBody>
          <a:bodyPr wrap="square">
            <a:spAutoFit/>
          </a:bodyPr>
          <a:lstStyle/>
          <a:p>
            <a:r>
              <a:rPr lang="es-MX" sz="2700" dirty="0">
                <a:solidFill>
                  <a:srgbClr val="FFC000"/>
                </a:solidFill>
                <a:latin typeface="Avenir Light" panose="020B0402020203020204" pitchFamily="34" charset="77"/>
                <a:ea typeface="Helvetica Neue Condensed" panose="02000503000000020004" pitchFamily="2" charset="0"/>
                <a:cs typeface="Helvetica Neue Condensed" panose="02000503000000020004" pitchFamily="2" charset="0"/>
              </a:rPr>
              <a:t>LOCAL MARKET </a:t>
            </a:r>
            <a:r>
              <a:rPr lang="es-MX" sz="2700" b="1" dirty="0">
                <a:solidFill>
                  <a:srgbClr val="FFC000"/>
                </a:solidFill>
                <a:latin typeface="Avenir Black" panose="02000503020000020003" pitchFamily="2" charset="0"/>
                <a:ea typeface="Helvetica Neue Condensed" panose="02000503000000020004" pitchFamily="2" charset="0"/>
                <a:cs typeface="Helvetica Neue Condensed" panose="02000503000000020004" pitchFamily="2" charset="0"/>
              </a:rPr>
              <a:t>INSIGHTS</a:t>
            </a:r>
            <a:endParaRPr lang="es-MX" sz="2700" b="1" dirty="0">
              <a:solidFill>
                <a:srgbClr val="FFC000"/>
              </a:solidFill>
              <a:latin typeface="Avenir Black" panose="02000503020000020003" pitchFamily="2" charset="0"/>
            </a:endParaRPr>
          </a:p>
        </p:txBody>
      </p:sp>
      <p:sp>
        <p:nvSpPr>
          <p:cNvPr id="56" name="Rectángulo 64">
            <a:extLst>
              <a:ext uri="{FF2B5EF4-FFF2-40B4-BE49-F238E27FC236}">
                <a16:creationId xmlns:a16="http://schemas.microsoft.com/office/drawing/2014/main" id="{9D089486-F4D5-8B45-68F4-1CA9C1CB745C}"/>
              </a:ext>
            </a:extLst>
          </p:cNvPr>
          <p:cNvSpPr/>
          <p:nvPr/>
        </p:nvSpPr>
        <p:spPr>
          <a:xfrm>
            <a:off x="6177586" y="1115920"/>
            <a:ext cx="1302230" cy="5567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88"/>
          </a:p>
        </p:txBody>
      </p:sp>
      <p:pic>
        <p:nvPicPr>
          <p:cNvPr id="57" name="Imagen 9">
            <a:extLst>
              <a:ext uri="{FF2B5EF4-FFF2-40B4-BE49-F238E27FC236}">
                <a16:creationId xmlns:a16="http://schemas.microsoft.com/office/drawing/2014/main" id="{E64B0F8C-C3C2-4F38-2CCC-F90A67D0E602}"/>
              </a:ext>
            </a:extLst>
          </p:cNvPr>
          <p:cNvPicPr>
            <a:picLocks noChangeAspect="1"/>
          </p:cNvPicPr>
          <p:nvPr/>
        </p:nvPicPr>
        <p:blipFill>
          <a:blip r:embed="rId4"/>
          <a:stretch>
            <a:fillRect/>
          </a:stretch>
        </p:blipFill>
        <p:spPr>
          <a:xfrm>
            <a:off x="6261731" y="3082790"/>
            <a:ext cx="158800" cy="171568"/>
          </a:xfrm>
          <a:prstGeom prst="rect">
            <a:avLst/>
          </a:prstGeom>
        </p:spPr>
      </p:pic>
      <p:grpSp>
        <p:nvGrpSpPr>
          <p:cNvPr id="58" name="Grupo 13">
            <a:extLst>
              <a:ext uri="{FF2B5EF4-FFF2-40B4-BE49-F238E27FC236}">
                <a16:creationId xmlns:a16="http://schemas.microsoft.com/office/drawing/2014/main" id="{E7F8BB86-D5DF-7E61-4408-6E7B9F6ABEFD}"/>
              </a:ext>
            </a:extLst>
          </p:cNvPr>
          <p:cNvGrpSpPr/>
          <p:nvPr/>
        </p:nvGrpSpPr>
        <p:grpSpPr>
          <a:xfrm>
            <a:off x="7409728" y="746761"/>
            <a:ext cx="164555" cy="3205984"/>
            <a:chOff x="9013986" y="1321367"/>
            <a:chExt cx="219791" cy="4300485"/>
          </a:xfrm>
          <a:solidFill>
            <a:srgbClr val="002060"/>
          </a:solidFill>
        </p:grpSpPr>
        <p:sp>
          <p:nvSpPr>
            <p:cNvPr id="59" name="Elipse 14">
              <a:extLst>
                <a:ext uri="{FF2B5EF4-FFF2-40B4-BE49-F238E27FC236}">
                  <a16:creationId xmlns:a16="http://schemas.microsoft.com/office/drawing/2014/main" id="{D38468AA-D6D5-7BB8-FCFA-E695413986A5}"/>
                </a:ext>
              </a:extLst>
            </p:cNvPr>
            <p:cNvSpPr/>
            <p:nvPr/>
          </p:nvSpPr>
          <p:spPr>
            <a:xfrm>
              <a:off x="9013986" y="1321367"/>
              <a:ext cx="219791" cy="2197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88">
                <a:latin typeface="Avenir" panose="02000503020000020003" pitchFamily="2" charset="0"/>
              </a:endParaRPr>
            </a:p>
          </p:txBody>
        </p:sp>
        <p:sp>
          <p:nvSpPr>
            <p:cNvPr id="60" name="Rectángulo 15">
              <a:extLst>
                <a:ext uri="{FF2B5EF4-FFF2-40B4-BE49-F238E27FC236}">
                  <a16:creationId xmlns:a16="http://schemas.microsoft.com/office/drawing/2014/main" id="{21589935-4D64-3BE9-F8C0-62BF66C20A0B}"/>
                </a:ext>
              </a:extLst>
            </p:cNvPr>
            <p:cNvSpPr/>
            <p:nvPr/>
          </p:nvSpPr>
          <p:spPr>
            <a:xfrm>
              <a:off x="9092933" y="1501216"/>
              <a:ext cx="78089" cy="41206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88"/>
            </a:p>
          </p:txBody>
        </p:sp>
      </p:grpSp>
      <p:sp>
        <p:nvSpPr>
          <p:cNvPr id="61" name="Rectángulo 16">
            <a:extLst>
              <a:ext uri="{FF2B5EF4-FFF2-40B4-BE49-F238E27FC236}">
                <a16:creationId xmlns:a16="http://schemas.microsoft.com/office/drawing/2014/main" id="{1AC27C81-F1EC-13AF-51A7-1936BCE0360A}"/>
              </a:ext>
            </a:extLst>
          </p:cNvPr>
          <p:cNvSpPr/>
          <p:nvPr/>
        </p:nvSpPr>
        <p:spPr>
          <a:xfrm>
            <a:off x="6498467" y="1857702"/>
            <a:ext cx="965287" cy="230832"/>
          </a:xfrm>
          <a:prstGeom prst="rect">
            <a:avLst/>
          </a:prstGeom>
        </p:spPr>
        <p:txBody>
          <a:bodyPr wrap="square">
            <a:spAutoFit/>
          </a:bodyPr>
          <a:lstStyle/>
          <a:p>
            <a:pPr algn="r"/>
            <a:r>
              <a:rPr lang="en-US" sz="900" b="1">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rPr>
              <a:t>Los Angeles</a:t>
            </a:r>
            <a:endParaRPr lang="en-US" sz="900" b="1" dirty="0">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endParaRPr>
          </a:p>
        </p:txBody>
      </p:sp>
      <p:sp>
        <p:nvSpPr>
          <p:cNvPr id="62" name="Rectángulo 17">
            <a:extLst>
              <a:ext uri="{FF2B5EF4-FFF2-40B4-BE49-F238E27FC236}">
                <a16:creationId xmlns:a16="http://schemas.microsoft.com/office/drawing/2014/main" id="{5FFBF9C9-59EE-CBE7-AFDA-198F792BB3C1}"/>
              </a:ext>
            </a:extLst>
          </p:cNvPr>
          <p:cNvSpPr/>
          <p:nvPr/>
        </p:nvSpPr>
        <p:spPr>
          <a:xfrm>
            <a:off x="6760936" y="2189909"/>
            <a:ext cx="699728" cy="230832"/>
          </a:xfrm>
          <a:prstGeom prst="rect">
            <a:avLst/>
          </a:prstGeom>
        </p:spPr>
        <p:txBody>
          <a:bodyPr wrap="square">
            <a:spAutoFit/>
          </a:bodyPr>
          <a:lstStyle/>
          <a:p>
            <a:pPr algn="r"/>
            <a:r>
              <a:rPr lang="en-US" sz="900" b="1" dirty="0">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rPr>
              <a:t>New York</a:t>
            </a:r>
          </a:p>
        </p:txBody>
      </p:sp>
      <p:sp>
        <p:nvSpPr>
          <p:cNvPr id="63" name="Rectángulo 19">
            <a:extLst>
              <a:ext uri="{FF2B5EF4-FFF2-40B4-BE49-F238E27FC236}">
                <a16:creationId xmlns:a16="http://schemas.microsoft.com/office/drawing/2014/main" id="{8F8C1F3D-64BC-AF8D-7F40-234B5EA9FFE2}"/>
              </a:ext>
            </a:extLst>
          </p:cNvPr>
          <p:cNvSpPr/>
          <p:nvPr/>
        </p:nvSpPr>
        <p:spPr>
          <a:xfrm>
            <a:off x="6543029" y="3210444"/>
            <a:ext cx="914042" cy="230832"/>
          </a:xfrm>
          <a:prstGeom prst="rect">
            <a:avLst/>
          </a:prstGeom>
        </p:spPr>
        <p:txBody>
          <a:bodyPr wrap="square">
            <a:spAutoFit/>
          </a:bodyPr>
          <a:lstStyle/>
          <a:p>
            <a:pPr algn="r"/>
            <a:r>
              <a:rPr lang="en-US" sz="900" b="1" dirty="0">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rPr>
              <a:t>Houston</a:t>
            </a:r>
          </a:p>
        </p:txBody>
      </p:sp>
      <p:grpSp>
        <p:nvGrpSpPr>
          <p:cNvPr id="64" name="Grupo 21">
            <a:extLst>
              <a:ext uri="{FF2B5EF4-FFF2-40B4-BE49-F238E27FC236}">
                <a16:creationId xmlns:a16="http://schemas.microsoft.com/office/drawing/2014/main" id="{A2243707-76E2-E1C0-C36E-ADE9EC52AD87}"/>
              </a:ext>
            </a:extLst>
          </p:cNvPr>
          <p:cNvGrpSpPr/>
          <p:nvPr/>
        </p:nvGrpSpPr>
        <p:grpSpPr>
          <a:xfrm>
            <a:off x="6498467" y="2047736"/>
            <a:ext cx="605092" cy="2503"/>
            <a:chOff x="6758469" y="2583315"/>
            <a:chExt cx="1075718" cy="4449"/>
          </a:xfrm>
        </p:grpSpPr>
        <p:cxnSp>
          <p:nvCxnSpPr>
            <p:cNvPr id="65" name="Conector recto 11">
              <a:extLst>
                <a:ext uri="{FF2B5EF4-FFF2-40B4-BE49-F238E27FC236}">
                  <a16:creationId xmlns:a16="http://schemas.microsoft.com/office/drawing/2014/main" id="{FD91617F-E76D-3F69-9E9C-D469F94E9BA3}"/>
                </a:ext>
              </a:extLst>
            </p:cNvPr>
            <p:cNvCxnSpPr>
              <a:cxnSpLocks/>
            </p:cNvCxnSpPr>
            <p:nvPr/>
          </p:nvCxnSpPr>
          <p:spPr>
            <a:xfrm>
              <a:off x="6966648" y="2583315"/>
              <a:ext cx="867539"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Conector recto 12">
              <a:extLst>
                <a:ext uri="{FF2B5EF4-FFF2-40B4-BE49-F238E27FC236}">
                  <a16:creationId xmlns:a16="http://schemas.microsoft.com/office/drawing/2014/main" id="{E96B6858-DFB2-474F-1720-C187B12F1346}"/>
                </a:ext>
              </a:extLst>
            </p:cNvPr>
            <p:cNvCxnSpPr>
              <a:cxnSpLocks/>
            </p:cNvCxnSpPr>
            <p:nvPr/>
          </p:nvCxnSpPr>
          <p:spPr>
            <a:xfrm>
              <a:off x="6758469" y="2587764"/>
              <a:ext cx="54506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upo 24">
            <a:extLst>
              <a:ext uri="{FF2B5EF4-FFF2-40B4-BE49-F238E27FC236}">
                <a16:creationId xmlns:a16="http://schemas.microsoft.com/office/drawing/2014/main" id="{89FF433C-142E-19FF-58D2-4B1384B9A7E8}"/>
              </a:ext>
            </a:extLst>
          </p:cNvPr>
          <p:cNvGrpSpPr/>
          <p:nvPr/>
        </p:nvGrpSpPr>
        <p:grpSpPr>
          <a:xfrm>
            <a:off x="6506850" y="2384958"/>
            <a:ext cx="605092" cy="2503"/>
            <a:chOff x="6782735" y="3416323"/>
            <a:chExt cx="1075718" cy="4449"/>
          </a:xfrm>
        </p:grpSpPr>
        <p:cxnSp>
          <p:nvCxnSpPr>
            <p:cNvPr id="68" name="Conector recto 11">
              <a:extLst>
                <a:ext uri="{FF2B5EF4-FFF2-40B4-BE49-F238E27FC236}">
                  <a16:creationId xmlns:a16="http://schemas.microsoft.com/office/drawing/2014/main" id="{CED5A925-7440-27EF-039D-3756A9CED588}"/>
                </a:ext>
              </a:extLst>
            </p:cNvPr>
            <p:cNvCxnSpPr>
              <a:cxnSpLocks/>
            </p:cNvCxnSpPr>
            <p:nvPr/>
          </p:nvCxnSpPr>
          <p:spPr>
            <a:xfrm>
              <a:off x="6990914" y="3416323"/>
              <a:ext cx="867539"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Conector recto 12">
              <a:extLst>
                <a:ext uri="{FF2B5EF4-FFF2-40B4-BE49-F238E27FC236}">
                  <a16:creationId xmlns:a16="http://schemas.microsoft.com/office/drawing/2014/main" id="{4CC866E2-3E14-E873-AA1B-CBF27F34424F}"/>
                </a:ext>
              </a:extLst>
            </p:cNvPr>
            <p:cNvCxnSpPr>
              <a:cxnSpLocks/>
            </p:cNvCxnSpPr>
            <p:nvPr/>
          </p:nvCxnSpPr>
          <p:spPr>
            <a:xfrm>
              <a:off x="6782735" y="3420772"/>
              <a:ext cx="545061"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0" name="Grupo 33">
            <a:extLst>
              <a:ext uri="{FF2B5EF4-FFF2-40B4-BE49-F238E27FC236}">
                <a16:creationId xmlns:a16="http://schemas.microsoft.com/office/drawing/2014/main" id="{8DBB301A-9398-4676-6FA6-7CBFF24F09FE}"/>
              </a:ext>
            </a:extLst>
          </p:cNvPr>
          <p:cNvGrpSpPr/>
          <p:nvPr/>
        </p:nvGrpSpPr>
        <p:grpSpPr>
          <a:xfrm>
            <a:off x="6525768" y="3405790"/>
            <a:ext cx="605092" cy="2503"/>
            <a:chOff x="7086207" y="5685074"/>
            <a:chExt cx="1075718" cy="4449"/>
          </a:xfrm>
        </p:grpSpPr>
        <p:cxnSp>
          <p:nvCxnSpPr>
            <p:cNvPr id="71" name="Conector recto 11">
              <a:extLst>
                <a:ext uri="{FF2B5EF4-FFF2-40B4-BE49-F238E27FC236}">
                  <a16:creationId xmlns:a16="http://schemas.microsoft.com/office/drawing/2014/main" id="{A22585E2-4FC2-EA76-67C1-912A9F1089B7}"/>
                </a:ext>
              </a:extLst>
            </p:cNvPr>
            <p:cNvCxnSpPr>
              <a:cxnSpLocks/>
            </p:cNvCxnSpPr>
            <p:nvPr/>
          </p:nvCxnSpPr>
          <p:spPr>
            <a:xfrm>
              <a:off x="7294386" y="5685074"/>
              <a:ext cx="86753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ector recto 12">
              <a:extLst>
                <a:ext uri="{FF2B5EF4-FFF2-40B4-BE49-F238E27FC236}">
                  <a16:creationId xmlns:a16="http://schemas.microsoft.com/office/drawing/2014/main" id="{4A40F5D8-27F6-05E4-BBBB-E054F975BCC2}"/>
                </a:ext>
              </a:extLst>
            </p:cNvPr>
            <p:cNvCxnSpPr>
              <a:cxnSpLocks/>
            </p:cNvCxnSpPr>
            <p:nvPr/>
          </p:nvCxnSpPr>
          <p:spPr>
            <a:xfrm>
              <a:off x="7086207" y="5689523"/>
              <a:ext cx="54506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3" name="Rectángulo 40">
            <a:extLst>
              <a:ext uri="{FF2B5EF4-FFF2-40B4-BE49-F238E27FC236}">
                <a16:creationId xmlns:a16="http://schemas.microsoft.com/office/drawing/2014/main" id="{A09CA876-D11D-61F1-CCB3-BFBC56972D79}"/>
              </a:ext>
            </a:extLst>
          </p:cNvPr>
          <p:cNvSpPr/>
          <p:nvPr/>
        </p:nvSpPr>
        <p:spPr>
          <a:xfrm>
            <a:off x="6176401" y="1230120"/>
            <a:ext cx="1278002" cy="346249"/>
          </a:xfrm>
          <a:prstGeom prst="rect">
            <a:avLst/>
          </a:prstGeom>
        </p:spPr>
        <p:txBody>
          <a:bodyPr wrap="square">
            <a:spAutoFit/>
          </a:bodyPr>
          <a:lstStyle/>
          <a:p>
            <a:pPr algn="r"/>
            <a:r>
              <a:rPr lang="en-US" sz="825" b="1" dirty="0">
                <a:solidFill>
                  <a:schemeClr val="bg1"/>
                </a:solidFill>
                <a:latin typeface="Avenir Black" panose="02000503020000020003" pitchFamily="2" charset="0"/>
                <a:ea typeface="Helvetica Neue" panose="02000503000000020004" pitchFamily="2" charset="0"/>
                <a:cs typeface="Helvetica Neue" panose="02000503000000020004" pitchFamily="2" charset="0"/>
              </a:rPr>
              <a:t>TOP USA </a:t>
            </a:r>
            <a:r>
              <a:rPr lang="en-US" sz="825" dirty="0">
                <a:solidFill>
                  <a:schemeClr val="bg1"/>
                </a:solidFill>
                <a:latin typeface="Avenir Light" panose="020B0402020203020204" pitchFamily="34" charset="77"/>
                <a:ea typeface="Helvetica Neue" panose="02000503000000020004" pitchFamily="2" charset="0"/>
                <a:cs typeface="Helvetica Neue" panose="02000503000000020004" pitchFamily="2" charset="0"/>
              </a:rPr>
              <a:t>destinations for Mexican Travelers</a:t>
            </a:r>
          </a:p>
        </p:txBody>
      </p:sp>
      <p:sp>
        <p:nvSpPr>
          <p:cNvPr id="74" name="Rectángulo 41">
            <a:extLst>
              <a:ext uri="{FF2B5EF4-FFF2-40B4-BE49-F238E27FC236}">
                <a16:creationId xmlns:a16="http://schemas.microsoft.com/office/drawing/2014/main" id="{B4057944-C159-605F-3BA7-3A8E2BD1BB05}"/>
              </a:ext>
            </a:extLst>
          </p:cNvPr>
          <p:cNvSpPr/>
          <p:nvPr/>
        </p:nvSpPr>
        <p:spPr>
          <a:xfrm>
            <a:off x="6255778" y="2520382"/>
            <a:ext cx="1207570" cy="230832"/>
          </a:xfrm>
          <a:prstGeom prst="rect">
            <a:avLst/>
          </a:prstGeom>
        </p:spPr>
        <p:txBody>
          <a:bodyPr wrap="square">
            <a:spAutoFit/>
          </a:bodyPr>
          <a:lstStyle/>
          <a:p>
            <a:pPr algn="r"/>
            <a:r>
              <a:rPr lang="en-US" sz="900" b="1" dirty="0">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rPr>
              <a:t>Las Vegas</a:t>
            </a:r>
          </a:p>
        </p:txBody>
      </p:sp>
      <p:grpSp>
        <p:nvGrpSpPr>
          <p:cNvPr id="75" name="Grupo 42">
            <a:extLst>
              <a:ext uri="{FF2B5EF4-FFF2-40B4-BE49-F238E27FC236}">
                <a16:creationId xmlns:a16="http://schemas.microsoft.com/office/drawing/2014/main" id="{40CA9D40-BC9C-FA83-00E9-694261300C96}"/>
              </a:ext>
            </a:extLst>
          </p:cNvPr>
          <p:cNvGrpSpPr/>
          <p:nvPr/>
        </p:nvGrpSpPr>
        <p:grpSpPr>
          <a:xfrm>
            <a:off x="6512736" y="2712639"/>
            <a:ext cx="605092" cy="2503"/>
            <a:chOff x="6758469" y="2583315"/>
            <a:chExt cx="1075718" cy="4449"/>
          </a:xfrm>
        </p:grpSpPr>
        <p:cxnSp>
          <p:nvCxnSpPr>
            <p:cNvPr id="76" name="Conector recto 11">
              <a:extLst>
                <a:ext uri="{FF2B5EF4-FFF2-40B4-BE49-F238E27FC236}">
                  <a16:creationId xmlns:a16="http://schemas.microsoft.com/office/drawing/2014/main" id="{6D7D75F7-F757-3C4F-7CFA-DCDB68C18037}"/>
                </a:ext>
              </a:extLst>
            </p:cNvPr>
            <p:cNvCxnSpPr>
              <a:cxnSpLocks/>
            </p:cNvCxnSpPr>
            <p:nvPr/>
          </p:nvCxnSpPr>
          <p:spPr>
            <a:xfrm>
              <a:off x="6966648" y="2583315"/>
              <a:ext cx="867539"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Conector recto 12">
              <a:extLst>
                <a:ext uri="{FF2B5EF4-FFF2-40B4-BE49-F238E27FC236}">
                  <a16:creationId xmlns:a16="http://schemas.microsoft.com/office/drawing/2014/main" id="{7D2DB042-3362-5BAB-2CC7-CEB55659B6B6}"/>
                </a:ext>
              </a:extLst>
            </p:cNvPr>
            <p:cNvCxnSpPr>
              <a:cxnSpLocks/>
            </p:cNvCxnSpPr>
            <p:nvPr/>
          </p:nvCxnSpPr>
          <p:spPr>
            <a:xfrm>
              <a:off x="6758469" y="2587764"/>
              <a:ext cx="54506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8" name="Rectángulo 45">
            <a:extLst>
              <a:ext uri="{FF2B5EF4-FFF2-40B4-BE49-F238E27FC236}">
                <a16:creationId xmlns:a16="http://schemas.microsoft.com/office/drawing/2014/main" id="{57610C20-7A48-C27C-BB9F-A0E4514FA550}"/>
              </a:ext>
            </a:extLst>
          </p:cNvPr>
          <p:cNvSpPr/>
          <p:nvPr/>
        </p:nvSpPr>
        <p:spPr>
          <a:xfrm>
            <a:off x="6548712" y="2851143"/>
            <a:ext cx="899945" cy="230832"/>
          </a:xfrm>
          <a:prstGeom prst="rect">
            <a:avLst/>
          </a:prstGeom>
        </p:spPr>
        <p:txBody>
          <a:bodyPr wrap="square">
            <a:spAutoFit/>
          </a:bodyPr>
          <a:lstStyle/>
          <a:p>
            <a:pPr algn="r"/>
            <a:r>
              <a:rPr lang="en-US" sz="900" b="1" dirty="0">
                <a:solidFill>
                  <a:schemeClr val="tx1">
                    <a:lumMod val="75000"/>
                    <a:lumOff val="25000"/>
                  </a:schemeClr>
                </a:solidFill>
                <a:latin typeface="Avenir" panose="02000503020000020003" pitchFamily="2" charset="0"/>
                <a:ea typeface="Helvetica Neue" panose="02000503000000020004" pitchFamily="2" charset="0"/>
                <a:cs typeface="Helvetica Neue" panose="02000503000000020004" pitchFamily="2" charset="0"/>
              </a:rPr>
              <a:t>Chicago</a:t>
            </a:r>
          </a:p>
        </p:txBody>
      </p:sp>
      <p:grpSp>
        <p:nvGrpSpPr>
          <p:cNvPr id="79" name="Grupo 46">
            <a:extLst>
              <a:ext uri="{FF2B5EF4-FFF2-40B4-BE49-F238E27FC236}">
                <a16:creationId xmlns:a16="http://schemas.microsoft.com/office/drawing/2014/main" id="{0C19B84D-7B28-2EAC-69B3-A0192791F695}"/>
              </a:ext>
            </a:extLst>
          </p:cNvPr>
          <p:cNvGrpSpPr/>
          <p:nvPr/>
        </p:nvGrpSpPr>
        <p:grpSpPr>
          <a:xfrm>
            <a:off x="6521716" y="3064742"/>
            <a:ext cx="605092" cy="2503"/>
            <a:chOff x="6758469" y="2583315"/>
            <a:chExt cx="1075718" cy="4449"/>
          </a:xfrm>
        </p:grpSpPr>
        <p:cxnSp>
          <p:nvCxnSpPr>
            <p:cNvPr id="80" name="Conector recto 11">
              <a:extLst>
                <a:ext uri="{FF2B5EF4-FFF2-40B4-BE49-F238E27FC236}">
                  <a16:creationId xmlns:a16="http://schemas.microsoft.com/office/drawing/2014/main" id="{969FE936-0020-2ED0-3A80-E0CC9A0BFB3C}"/>
                </a:ext>
              </a:extLst>
            </p:cNvPr>
            <p:cNvCxnSpPr>
              <a:cxnSpLocks/>
            </p:cNvCxnSpPr>
            <p:nvPr/>
          </p:nvCxnSpPr>
          <p:spPr>
            <a:xfrm>
              <a:off x="6966648" y="2583315"/>
              <a:ext cx="867539" cy="0"/>
            </a:xfrm>
            <a:prstGeom prst="line">
              <a:avLst/>
            </a:prstGeom>
            <a:ln w="15875">
              <a:solidFill>
                <a:srgbClr val="6C4C16"/>
              </a:solidFill>
            </a:ln>
          </p:spPr>
          <p:style>
            <a:lnRef idx="1">
              <a:schemeClr val="accent1"/>
            </a:lnRef>
            <a:fillRef idx="0">
              <a:schemeClr val="accent1"/>
            </a:fillRef>
            <a:effectRef idx="0">
              <a:schemeClr val="accent1"/>
            </a:effectRef>
            <a:fontRef idx="minor">
              <a:schemeClr val="tx1"/>
            </a:fontRef>
          </p:style>
        </p:cxnSp>
        <p:cxnSp>
          <p:nvCxnSpPr>
            <p:cNvPr id="81" name="Conector recto 12">
              <a:extLst>
                <a:ext uri="{FF2B5EF4-FFF2-40B4-BE49-F238E27FC236}">
                  <a16:creationId xmlns:a16="http://schemas.microsoft.com/office/drawing/2014/main" id="{4F2ABEE5-7226-0ADD-A575-3F6FF37B5F95}"/>
                </a:ext>
              </a:extLst>
            </p:cNvPr>
            <p:cNvCxnSpPr>
              <a:cxnSpLocks/>
            </p:cNvCxnSpPr>
            <p:nvPr/>
          </p:nvCxnSpPr>
          <p:spPr>
            <a:xfrm>
              <a:off x="6758469" y="2587764"/>
              <a:ext cx="545061" cy="0"/>
            </a:xfrm>
            <a:prstGeom prst="line">
              <a:avLst/>
            </a:prstGeom>
            <a:ln w="76200">
              <a:solidFill>
                <a:srgbClr val="6C4C16"/>
              </a:solidFill>
            </a:ln>
          </p:spPr>
          <p:style>
            <a:lnRef idx="1">
              <a:schemeClr val="accent1"/>
            </a:lnRef>
            <a:fillRef idx="0">
              <a:schemeClr val="accent1"/>
            </a:fillRef>
            <a:effectRef idx="0">
              <a:schemeClr val="accent1"/>
            </a:effectRef>
            <a:fontRef idx="minor">
              <a:schemeClr val="tx1"/>
            </a:fontRef>
          </p:style>
        </p:cxnSp>
      </p:grpSp>
      <p:sp>
        <p:nvSpPr>
          <p:cNvPr id="82" name="CuadroTexto 63">
            <a:extLst>
              <a:ext uri="{FF2B5EF4-FFF2-40B4-BE49-F238E27FC236}">
                <a16:creationId xmlns:a16="http://schemas.microsoft.com/office/drawing/2014/main" id="{F8FEDEB7-B7C0-8F57-63DE-1C1B3206CB00}"/>
              </a:ext>
            </a:extLst>
          </p:cNvPr>
          <p:cNvSpPr txBox="1"/>
          <p:nvPr/>
        </p:nvSpPr>
        <p:spPr>
          <a:xfrm>
            <a:off x="5653477" y="4341201"/>
            <a:ext cx="2593453" cy="607859"/>
          </a:xfrm>
          <a:prstGeom prst="rect">
            <a:avLst/>
          </a:prstGeom>
          <a:noFill/>
        </p:spPr>
        <p:txBody>
          <a:bodyPr wrap="square" lIns="68580" tIns="34290" rIns="68580" bIns="34290" rtlCol="0" anchor="t">
            <a:spAutoFit/>
          </a:bodyPr>
          <a:lstStyle/>
          <a:p>
            <a:pPr algn="r">
              <a:buClr>
                <a:srgbClr val="000000"/>
              </a:buClr>
            </a:pPr>
            <a:r>
              <a:rPr lang="es-MX" sz="675" i="1" dirty="0">
                <a:solidFill>
                  <a:schemeClr val="bg1">
                    <a:lumMod val="50000"/>
                  </a:schemeClr>
                </a:solidFill>
                <a:latin typeface="Avenir Light Oblique" panose="020B0402020203090204" pitchFamily="34" charset="77"/>
              </a:rPr>
              <a:t>Sources: Expedia – Traveler Value Index 2023,</a:t>
            </a:r>
            <a:r>
              <a:rPr lang="es-MX" sz="700" i="1" dirty="0">
                <a:solidFill>
                  <a:schemeClr val="bg1">
                    <a:lumMod val="50000"/>
                  </a:schemeClr>
                </a:solidFill>
                <a:latin typeface="Avenir Book" charset="0"/>
                <a:ea typeface="Avenir Book" charset="0"/>
                <a:cs typeface="Avenir Book" charset="0"/>
              </a:rPr>
              <a:t> 1st Party Expedia Group Booking data (Travelers) 2022, </a:t>
            </a:r>
            <a:r>
              <a:rPr lang="es-ES_tradnl" sz="700" i="1" dirty="0" err="1">
                <a:solidFill>
                  <a:schemeClr val="bg1">
                    <a:lumMod val="50000"/>
                  </a:schemeClr>
                </a:solidFill>
                <a:latin typeface="Avenir Book" charset="0"/>
                <a:ea typeface="Avenir Book" charset="0"/>
                <a:cs typeface="Avenir Book" charset="0"/>
              </a:rPr>
              <a:t>Destination</a:t>
            </a:r>
            <a:r>
              <a:rPr lang="es-ES_tradnl" sz="700" i="1" dirty="0">
                <a:solidFill>
                  <a:schemeClr val="bg1">
                    <a:lumMod val="50000"/>
                  </a:schemeClr>
                </a:solidFill>
                <a:latin typeface="Avenir Book" charset="0"/>
                <a:ea typeface="Avenir Book" charset="0"/>
                <a:cs typeface="Avenir Book" charset="0"/>
              </a:rPr>
              <a:t> </a:t>
            </a:r>
            <a:r>
              <a:rPr lang="es-ES_tradnl" sz="700" i="1" dirty="0" err="1">
                <a:solidFill>
                  <a:schemeClr val="bg1">
                    <a:lumMod val="50000"/>
                  </a:schemeClr>
                </a:solidFill>
                <a:latin typeface="Avenir Book" charset="0"/>
                <a:ea typeface="Avenir Book" charset="0"/>
                <a:cs typeface="Avenir Book" charset="0"/>
              </a:rPr>
              <a:t>Insights</a:t>
            </a:r>
            <a:r>
              <a:rPr lang="es-ES_tradnl" sz="700" i="1" dirty="0">
                <a:solidFill>
                  <a:schemeClr val="bg1">
                    <a:lumMod val="50000"/>
                  </a:schemeClr>
                </a:solidFill>
                <a:latin typeface="Avenir Book" charset="0"/>
                <a:ea typeface="Avenir Book" charset="0"/>
                <a:cs typeface="Avenir Book" charset="0"/>
              </a:rPr>
              <a:t> </a:t>
            </a:r>
            <a:r>
              <a:rPr lang="es-ES_tradnl" sz="700" i="1" dirty="0" err="1">
                <a:solidFill>
                  <a:schemeClr val="bg1">
                    <a:lumMod val="50000"/>
                  </a:schemeClr>
                </a:solidFill>
                <a:latin typeface="Avenir Book" charset="0"/>
                <a:ea typeface="Avenir Book" charset="0"/>
                <a:cs typeface="Avenir Book" charset="0"/>
              </a:rPr>
              <a:t>by</a:t>
            </a:r>
            <a:r>
              <a:rPr lang="es-ES_tradnl" sz="700" i="1" dirty="0">
                <a:solidFill>
                  <a:schemeClr val="bg1">
                    <a:lumMod val="50000"/>
                  </a:schemeClr>
                </a:solidFill>
                <a:latin typeface="Avenir Book" charset="0"/>
                <a:ea typeface="Avenir Book" charset="0"/>
                <a:cs typeface="Avenir Book" charset="0"/>
              </a:rPr>
              <a:t> Google</a:t>
            </a:r>
          </a:p>
          <a:p>
            <a:pPr algn="r">
              <a:buClr>
                <a:srgbClr val="000000"/>
              </a:buClr>
              <a:buFont typeface="Arial"/>
              <a:buNone/>
            </a:pPr>
            <a:endParaRPr lang="es-MX" sz="700" i="1" dirty="0">
              <a:solidFill>
                <a:schemeClr val="bg1">
                  <a:lumMod val="50000"/>
                </a:schemeClr>
              </a:solidFill>
              <a:latin typeface="Avenir Book" charset="0"/>
              <a:ea typeface="Avenir Book" charset="0"/>
              <a:cs typeface="Avenir Book" charset="0"/>
            </a:endParaRPr>
          </a:p>
          <a:p>
            <a:pPr algn="r"/>
            <a:r>
              <a:rPr lang="es-MX" sz="700" i="1" dirty="0">
                <a:solidFill>
                  <a:schemeClr val="bg1">
                    <a:lumMod val="50000"/>
                  </a:schemeClr>
                </a:solidFill>
                <a:latin typeface="Avenir Book" charset="0"/>
                <a:ea typeface="Avenir Book" charset="0"/>
                <a:cs typeface="Avenir Book" charset="0"/>
              </a:rPr>
              <a:t>      </a:t>
            </a:r>
            <a:r>
              <a:rPr lang="es-MX" sz="600" i="1" dirty="0">
                <a:solidFill>
                  <a:srgbClr val="1F2F53"/>
                </a:solidFill>
                <a:latin typeface="Avenir Light Oblique" panose="020B0402020203090204" pitchFamily="34" charset="77"/>
              </a:rPr>
              <a:t>      </a:t>
            </a:r>
            <a:r>
              <a:rPr lang="es-MX" sz="675" i="1" dirty="0">
                <a:solidFill>
                  <a:srgbClr val="1F2F53"/>
                </a:solidFill>
                <a:latin typeface="Avenir Light Oblique" panose="020B0402020203090204" pitchFamily="34" charset="77"/>
              </a:rPr>
              <a:t>   </a:t>
            </a:r>
          </a:p>
        </p:txBody>
      </p:sp>
      <p:grpSp>
        <p:nvGrpSpPr>
          <p:cNvPr id="49"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50" name="Rectángulo 49">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51" name="Rectángulo 50">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51">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628909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o 17">
            <a:extLst>
              <a:ext uri="{FF2B5EF4-FFF2-40B4-BE49-F238E27FC236}">
                <a16:creationId xmlns:a16="http://schemas.microsoft.com/office/drawing/2014/main" id="{EC502BDA-DD4F-D5AE-6AA7-C1B6FD5A66A8}"/>
              </a:ext>
            </a:extLst>
          </p:cNvPr>
          <p:cNvGrpSpPr/>
          <p:nvPr/>
        </p:nvGrpSpPr>
        <p:grpSpPr>
          <a:xfrm flipH="1">
            <a:off x="8341094" y="-264"/>
            <a:ext cx="810771" cy="5143764"/>
            <a:chOff x="0" y="-1"/>
            <a:chExt cx="810771" cy="5143764"/>
          </a:xfrm>
        </p:grpSpPr>
        <p:sp>
          <p:nvSpPr>
            <p:cNvPr id="50" name="Rectángulo 49">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51" name="Rectángulo 50">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51">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4" name="CuadroTexto 3"/>
          <p:cNvSpPr txBox="1"/>
          <p:nvPr/>
        </p:nvSpPr>
        <p:spPr>
          <a:xfrm>
            <a:off x="1086437" y="820733"/>
            <a:ext cx="6808274" cy="2246769"/>
          </a:xfrm>
          <a:prstGeom prst="rect">
            <a:avLst/>
          </a:prstGeom>
          <a:noFill/>
        </p:spPr>
        <p:txBody>
          <a:bodyPr wrap="none" rtlCol="0">
            <a:spAutoFit/>
          </a:bodyPr>
          <a:lstStyle/>
          <a:p>
            <a:pPr algn="ctr"/>
            <a:r>
              <a:rPr lang="es-ES_tradnl" sz="1600" dirty="0" err="1">
                <a:solidFill>
                  <a:srgbClr val="1F2F5B"/>
                </a:solidFill>
                <a:latin typeface="Avenir Book" charset="0"/>
                <a:ea typeface="Avenir Book" charset="0"/>
                <a:cs typeface="Avenir Book" charset="0"/>
              </a:rPr>
              <a:t>According</a:t>
            </a:r>
            <a:r>
              <a:rPr lang="es-ES_tradnl" sz="1600" dirty="0">
                <a:solidFill>
                  <a:srgbClr val="1F2F5B"/>
                </a:solidFill>
                <a:latin typeface="Avenir Book" charset="0"/>
                <a:ea typeface="Avenir Book" charset="0"/>
                <a:cs typeface="Avenir Book" charset="0"/>
              </a:rPr>
              <a:t> to </a:t>
            </a:r>
            <a:r>
              <a:rPr lang="es-ES_tradnl" sz="1600" dirty="0" err="1">
                <a:solidFill>
                  <a:srgbClr val="1F2F5B"/>
                </a:solidFill>
                <a:latin typeface="Avenir Book" charset="0"/>
                <a:ea typeface="Avenir Book" charset="0"/>
                <a:cs typeface="Avenir Book" charset="0"/>
              </a:rPr>
              <a:t>the</a:t>
            </a:r>
            <a:r>
              <a:rPr lang="es-ES_tradnl" sz="1600" dirty="0">
                <a:solidFill>
                  <a:srgbClr val="1F2F5B"/>
                </a:solidFill>
                <a:latin typeface="Avenir Book" charset="0"/>
                <a:ea typeface="Avenir Book" charset="0"/>
                <a:cs typeface="Avenir Book" charset="0"/>
              </a:rPr>
              <a:t> US </a:t>
            </a:r>
            <a:r>
              <a:rPr lang="es-ES_tradnl" sz="1600" dirty="0" err="1">
                <a:solidFill>
                  <a:srgbClr val="1F2F5B"/>
                </a:solidFill>
                <a:latin typeface="Avenir Book" charset="0"/>
                <a:ea typeface="Avenir Book" charset="0"/>
                <a:cs typeface="Avenir Book" charset="0"/>
              </a:rPr>
              <a:t>Department</a:t>
            </a:r>
            <a:r>
              <a:rPr lang="es-ES_tradnl" sz="1600" dirty="0">
                <a:solidFill>
                  <a:srgbClr val="1F2F5B"/>
                </a:solidFill>
                <a:latin typeface="Avenir Book" charset="0"/>
                <a:ea typeface="Avenir Book" charset="0"/>
                <a:cs typeface="Avenir Book" charset="0"/>
              </a:rPr>
              <a:t> of </a:t>
            </a:r>
            <a:r>
              <a:rPr lang="es-ES_tradnl" sz="1600" dirty="0" err="1">
                <a:solidFill>
                  <a:srgbClr val="1F2F5B"/>
                </a:solidFill>
                <a:latin typeface="Avenir Book" charset="0"/>
                <a:ea typeface="Avenir Book" charset="0"/>
                <a:cs typeface="Avenir Book" charset="0"/>
              </a:rPr>
              <a:t>State</a:t>
            </a:r>
            <a:r>
              <a:rPr lang="es-ES_tradnl" sz="1600" dirty="0">
                <a:solidFill>
                  <a:srgbClr val="1F2F5B"/>
                </a:solidFill>
                <a:latin typeface="Avenir Book" charset="0"/>
                <a:ea typeface="Avenir Book" charset="0"/>
                <a:cs typeface="Avenir Book" charset="0"/>
              </a:rPr>
              <a:t>, </a:t>
            </a:r>
          </a:p>
          <a:p>
            <a:pPr algn="ctr"/>
            <a:r>
              <a:rPr lang="es-ES_tradnl" sz="1600" dirty="0" err="1">
                <a:solidFill>
                  <a:srgbClr val="1F2F5B"/>
                </a:solidFill>
                <a:latin typeface="Avenir Book" charset="0"/>
                <a:ea typeface="Avenir Book" charset="0"/>
                <a:cs typeface="Avenir Book" charset="0"/>
              </a:rPr>
              <a:t>between</a:t>
            </a:r>
            <a:r>
              <a:rPr lang="es-ES_tradnl" sz="2800" dirty="0">
                <a:solidFill>
                  <a:srgbClr val="1F2F5B"/>
                </a:solidFill>
                <a:latin typeface="Avenir Book" charset="0"/>
                <a:ea typeface="Avenir Book" charset="0"/>
                <a:cs typeface="Avenir Book" charset="0"/>
              </a:rPr>
              <a:t> </a:t>
            </a:r>
            <a:r>
              <a:rPr lang="es-ES_tradnl" sz="2800" b="1" dirty="0">
                <a:solidFill>
                  <a:srgbClr val="1F2F5B"/>
                </a:solidFill>
                <a:latin typeface="Avenir Book" charset="0"/>
                <a:ea typeface="Avenir Book" charset="0"/>
                <a:cs typeface="Avenir Book" charset="0"/>
              </a:rPr>
              <a:t>2013 and 2022</a:t>
            </a:r>
          </a:p>
          <a:p>
            <a:pPr algn="ctr"/>
            <a:r>
              <a:rPr lang="es-ES_tradnl" sz="2800" dirty="0">
                <a:solidFill>
                  <a:srgbClr val="1F2F5B"/>
                </a:solidFill>
                <a:latin typeface="Avenir Book" charset="0"/>
                <a:ea typeface="Avenir Book" charset="0"/>
                <a:cs typeface="Avenir Book" charset="0"/>
              </a:rPr>
              <a:t> </a:t>
            </a:r>
            <a:r>
              <a:rPr lang="es-ES_tradnl" sz="1600" dirty="0">
                <a:solidFill>
                  <a:srgbClr val="1F2F5B"/>
                </a:solidFill>
                <a:latin typeface="Avenir Book" charset="0"/>
                <a:ea typeface="Avenir Book" charset="0"/>
                <a:cs typeface="Avenir Book" charset="0"/>
              </a:rPr>
              <a:t>a total of </a:t>
            </a:r>
          </a:p>
          <a:p>
            <a:pPr algn="ctr"/>
            <a:r>
              <a:rPr lang="es-ES_tradnl" sz="3600" b="1" dirty="0">
                <a:solidFill>
                  <a:srgbClr val="1F2F5B"/>
                </a:solidFill>
                <a:latin typeface="Avenir Book" charset="0"/>
                <a:ea typeface="Avenir Book" charset="0"/>
                <a:cs typeface="Avenir Book" charset="0"/>
              </a:rPr>
              <a:t>13´696,605 </a:t>
            </a:r>
            <a:r>
              <a:rPr lang="es-ES_tradnl" sz="3600" b="1" dirty="0" err="1">
                <a:solidFill>
                  <a:srgbClr val="1F2F5B"/>
                </a:solidFill>
                <a:latin typeface="Avenir Book" charset="0"/>
                <a:ea typeface="Avenir Book" charset="0"/>
                <a:cs typeface="Avenir Book" charset="0"/>
              </a:rPr>
              <a:t>Nonimmigrant</a:t>
            </a:r>
            <a:r>
              <a:rPr lang="es-ES_tradnl" sz="3600" b="1" dirty="0">
                <a:solidFill>
                  <a:srgbClr val="1F2F5B"/>
                </a:solidFill>
                <a:latin typeface="Avenir Book" charset="0"/>
                <a:ea typeface="Avenir Book" charset="0"/>
                <a:cs typeface="Avenir Book" charset="0"/>
              </a:rPr>
              <a:t> visas</a:t>
            </a:r>
            <a:r>
              <a:rPr lang="es-ES_tradnl" sz="3600" dirty="0">
                <a:solidFill>
                  <a:srgbClr val="1F2F5B"/>
                </a:solidFill>
                <a:latin typeface="Avenir Book" charset="0"/>
                <a:ea typeface="Avenir Book" charset="0"/>
                <a:cs typeface="Avenir Book" charset="0"/>
              </a:rPr>
              <a:t> </a:t>
            </a:r>
          </a:p>
          <a:p>
            <a:pPr algn="ctr"/>
            <a:r>
              <a:rPr lang="es-ES_tradnl" sz="1600" dirty="0" err="1">
                <a:solidFill>
                  <a:srgbClr val="1F2F5B"/>
                </a:solidFill>
                <a:latin typeface="Avenir Book" charset="0"/>
                <a:ea typeface="Avenir Book" charset="0"/>
                <a:cs typeface="Avenir Book" charset="0"/>
              </a:rPr>
              <a:t>were</a:t>
            </a:r>
            <a:r>
              <a:rPr lang="es-ES_tradnl" sz="1600" dirty="0">
                <a:solidFill>
                  <a:srgbClr val="1F2F5B"/>
                </a:solidFill>
                <a:latin typeface="Avenir Book" charset="0"/>
                <a:ea typeface="Avenir Book" charset="0"/>
                <a:cs typeface="Avenir Book" charset="0"/>
              </a:rPr>
              <a:t> </a:t>
            </a:r>
            <a:r>
              <a:rPr lang="es-ES_tradnl" sz="1600" dirty="0" err="1">
                <a:solidFill>
                  <a:srgbClr val="1F2F5B"/>
                </a:solidFill>
                <a:latin typeface="Avenir Book" charset="0"/>
                <a:ea typeface="Avenir Book" charset="0"/>
                <a:cs typeface="Avenir Book" charset="0"/>
              </a:rPr>
              <a:t>issued</a:t>
            </a:r>
            <a:r>
              <a:rPr lang="es-ES_tradnl" sz="1600" dirty="0">
                <a:solidFill>
                  <a:srgbClr val="1F2F5B"/>
                </a:solidFill>
                <a:latin typeface="Avenir Book" charset="0"/>
                <a:ea typeface="Avenir Book" charset="0"/>
                <a:cs typeface="Avenir Book" charset="0"/>
              </a:rPr>
              <a:t> to </a:t>
            </a:r>
            <a:r>
              <a:rPr lang="es-ES_tradnl" sz="1600" dirty="0" err="1">
                <a:solidFill>
                  <a:srgbClr val="1F2F5B"/>
                </a:solidFill>
                <a:latin typeface="Avenir Book" charset="0"/>
                <a:ea typeface="Avenir Book" charset="0"/>
                <a:cs typeface="Avenir Book" charset="0"/>
              </a:rPr>
              <a:t>Mexicans</a:t>
            </a:r>
            <a:endParaRPr lang="es-ES_tradnl" sz="1600" dirty="0">
              <a:solidFill>
                <a:srgbClr val="1F2F5B"/>
              </a:solidFill>
              <a:latin typeface="Avenir Book" charset="0"/>
              <a:ea typeface="Avenir Book" charset="0"/>
              <a:cs typeface="Avenir Book" charset="0"/>
            </a:endParaRPr>
          </a:p>
          <a:p>
            <a:pPr algn="ctr"/>
            <a:r>
              <a:rPr lang="es-ES_tradnl" sz="1600" dirty="0">
                <a:solidFill>
                  <a:srgbClr val="1F2F5B"/>
                </a:solidFill>
                <a:latin typeface="Avenir Book" charset="0"/>
                <a:ea typeface="Avenir Book" charset="0"/>
                <a:cs typeface="Avenir Book" charset="0"/>
              </a:rPr>
              <a:t>(</a:t>
            </a:r>
            <a:r>
              <a:rPr lang="es-ES_tradnl" sz="1600" dirty="0" err="1">
                <a:solidFill>
                  <a:srgbClr val="1F2F5B"/>
                </a:solidFill>
                <a:latin typeface="Avenir Book" charset="0"/>
                <a:ea typeface="Avenir Book" charset="0"/>
                <a:cs typeface="Avenir Book" charset="0"/>
              </a:rPr>
              <a:t>including</a:t>
            </a:r>
            <a:r>
              <a:rPr lang="es-ES_tradnl" sz="1600" dirty="0">
                <a:solidFill>
                  <a:srgbClr val="1F2F5B"/>
                </a:solidFill>
                <a:latin typeface="Avenir Book" charset="0"/>
                <a:ea typeface="Avenir Book" charset="0"/>
                <a:cs typeface="Avenir Book" charset="0"/>
              </a:rPr>
              <a:t> </a:t>
            </a:r>
            <a:r>
              <a:rPr lang="es-ES_tradnl" sz="1600" dirty="0" err="1">
                <a:solidFill>
                  <a:srgbClr val="1F2F5B"/>
                </a:solidFill>
                <a:latin typeface="Avenir Book" charset="0"/>
                <a:ea typeface="Avenir Book" charset="0"/>
                <a:cs typeface="Avenir Book" charset="0"/>
              </a:rPr>
              <a:t>Border</a:t>
            </a:r>
            <a:r>
              <a:rPr lang="es-ES_tradnl" sz="1600" dirty="0">
                <a:solidFill>
                  <a:srgbClr val="1F2F5B"/>
                </a:solidFill>
                <a:latin typeface="Avenir Book" charset="0"/>
                <a:ea typeface="Avenir Book" charset="0"/>
                <a:cs typeface="Avenir Book" charset="0"/>
              </a:rPr>
              <a:t> </a:t>
            </a:r>
            <a:r>
              <a:rPr lang="es-ES_tradnl" sz="1600" dirty="0" err="1">
                <a:solidFill>
                  <a:srgbClr val="1F2F5B"/>
                </a:solidFill>
                <a:latin typeface="Avenir Book" charset="0"/>
                <a:ea typeface="Avenir Book" charset="0"/>
                <a:cs typeface="Avenir Book" charset="0"/>
              </a:rPr>
              <a:t>Crossing</a:t>
            </a:r>
            <a:r>
              <a:rPr lang="es-ES_tradnl" sz="1600" dirty="0">
                <a:solidFill>
                  <a:srgbClr val="1F2F5B"/>
                </a:solidFill>
                <a:latin typeface="Avenir Book" charset="0"/>
                <a:ea typeface="Avenir Book" charset="0"/>
                <a:cs typeface="Avenir Book" charset="0"/>
              </a:rPr>
              <a:t> </a:t>
            </a:r>
            <a:r>
              <a:rPr lang="es-ES_tradnl" sz="1600" dirty="0" err="1">
                <a:solidFill>
                  <a:srgbClr val="1F2F5B"/>
                </a:solidFill>
                <a:latin typeface="Avenir Book" charset="0"/>
                <a:ea typeface="Avenir Book" charset="0"/>
                <a:cs typeface="Avenir Book" charset="0"/>
              </a:rPr>
              <a:t>Cards</a:t>
            </a:r>
            <a:r>
              <a:rPr lang="es-ES_tradnl" sz="1600" dirty="0">
                <a:solidFill>
                  <a:srgbClr val="1F2F5B"/>
                </a:solidFill>
                <a:latin typeface="Avenir Book" charset="0"/>
                <a:ea typeface="Avenir Book" charset="0"/>
                <a:cs typeface="Avenir Book" charset="0"/>
              </a:rPr>
              <a:t>)</a:t>
            </a:r>
          </a:p>
        </p:txBody>
      </p:sp>
      <p:sp>
        <p:nvSpPr>
          <p:cNvPr id="5" name="CuadroTexto 4"/>
          <p:cNvSpPr txBox="1"/>
          <p:nvPr/>
        </p:nvSpPr>
        <p:spPr>
          <a:xfrm>
            <a:off x="1993302" y="3237979"/>
            <a:ext cx="5157830" cy="1508105"/>
          </a:xfrm>
          <a:prstGeom prst="rect">
            <a:avLst/>
          </a:prstGeom>
          <a:solidFill>
            <a:srgbClr val="FFC000"/>
          </a:solidFill>
          <a:ln>
            <a:solidFill>
              <a:srgbClr val="002060"/>
            </a:solidFill>
          </a:ln>
        </p:spPr>
        <p:txBody>
          <a:bodyPr wrap="square" rtlCol="0">
            <a:spAutoFit/>
          </a:bodyPr>
          <a:lstStyle/>
          <a:p>
            <a:pPr algn="ctr"/>
            <a:r>
              <a:rPr lang="es-ES_tradnl" sz="1600" dirty="0" err="1">
                <a:latin typeface="Avenir Book" charset="0"/>
                <a:ea typeface="Avenir Book" charset="0"/>
                <a:cs typeface="Avenir Book" charset="0"/>
              </a:rPr>
              <a:t>There</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is</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an</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evident</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recovery</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after</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the</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pandemic</a:t>
            </a:r>
            <a:r>
              <a:rPr lang="es-ES_tradnl" sz="1600" dirty="0">
                <a:latin typeface="Avenir Book" charset="0"/>
                <a:ea typeface="Avenir Book" charset="0"/>
                <a:cs typeface="Avenir Book" charset="0"/>
              </a:rPr>
              <a:t>,</a:t>
            </a:r>
          </a:p>
          <a:p>
            <a:pPr algn="ctr"/>
            <a:r>
              <a:rPr lang="es-ES_tradnl" sz="1600" dirty="0" err="1">
                <a:latin typeface="Avenir Book" charset="0"/>
                <a:ea typeface="Avenir Book" charset="0"/>
                <a:cs typeface="Avenir Book" charset="0"/>
              </a:rPr>
              <a:t>passing</a:t>
            </a:r>
            <a:r>
              <a:rPr lang="es-ES_tradnl" sz="1600" dirty="0">
                <a:latin typeface="Avenir Book" charset="0"/>
                <a:ea typeface="Avenir Book" charset="0"/>
                <a:cs typeface="Avenir Book" charset="0"/>
              </a:rPr>
              <a:t> </a:t>
            </a:r>
            <a:r>
              <a:rPr lang="es-ES_tradnl" sz="1600" dirty="0" err="1">
                <a:latin typeface="Avenir Book" charset="0"/>
                <a:ea typeface="Avenir Book" charset="0"/>
                <a:cs typeface="Avenir Book" charset="0"/>
              </a:rPr>
              <a:t>from</a:t>
            </a:r>
            <a:r>
              <a:rPr lang="es-ES_tradnl" sz="1600" dirty="0">
                <a:latin typeface="Avenir Book" charset="0"/>
                <a:ea typeface="Avenir Book" charset="0"/>
                <a:cs typeface="Avenir Book" charset="0"/>
              </a:rPr>
              <a:t>  </a:t>
            </a:r>
            <a:r>
              <a:rPr lang="es-ES_tradnl" sz="2000" b="1" dirty="0">
                <a:latin typeface="Avenir Book" charset="0"/>
                <a:ea typeface="Avenir Book" charset="0"/>
                <a:cs typeface="Avenir Book" charset="0"/>
              </a:rPr>
              <a:t>1.47M visas </a:t>
            </a:r>
            <a:r>
              <a:rPr lang="es-ES_tradnl" sz="2000" b="1" dirty="0" err="1">
                <a:latin typeface="Avenir Book" charset="0"/>
                <a:ea typeface="Avenir Book" charset="0"/>
                <a:cs typeface="Avenir Book" charset="0"/>
              </a:rPr>
              <a:t>issued</a:t>
            </a:r>
            <a:r>
              <a:rPr lang="es-ES_tradnl" sz="2000" b="1" dirty="0">
                <a:latin typeface="Avenir Book" charset="0"/>
                <a:ea typeface="Avenir Book" charset="0"/>
                <a:cs typeface="Avenir Book" charset="0"/>
              </a:rPr>
              <a:t> in 2019 </a:t>
            </a:r>
            <a:r>
              <a:rPr lang="es-ES_tradnl" sz="1600" dirty="0">
                <a:latin typeface="Avenir Book" charset="0"/>
                <a:ea typeface="Avenir Book" charset="0"/>
                <a:cs typeface="Avenir Book" charset="0"/>
              </a:rPr>
              <a:t>to </a:t>
            </a:r>
          </a:p>
          <a:p>
            <a:pPr algn="ctr"/>
            <a:r>
              <a:rPr lang="es-ES_tradnl" sz="1600" dirty="0">
                <a:latin typeface="Avenir Book" charset="0"/>
                <a:ea typeface="Avenir Book" charset="0"/>
                <a:cs typeface="Avenir Book" charset="0"/>
              </a:rPr>
              <a:t>960 K in 2020, </a:t>
            </a:r>
          </a:p>
          <a:p>
            <a:pPr algn="ctr"/>
            <a:r>
              <a:rPr lang="es-ES_tradnl" sz="1600" dirty="0">
                <a:latin typeface="Avenir Book" charset="0"/>
                <a:ea typeface="Avenir Book" charset="0"/>
                <a:cs typeface="Avenir Book" charset="0"/>
              </a:rPr>
              <a:t>910 K in 2021 and </a:t>
            </a:r>
          </a:p>
          <a:p>
            <a:pPr algn="ctr"/>
            <a:r>
              <a:rPr lang="es-ES_tradnl" sz="2400" b="1" dirty="0">
                <a:latin typeface="Avenir Book" charset="0"/>
                <a:ea typeface="Avenir Book" charset="0"/>
                <a:cs typeface="Avenir Book" charset="0"/>
              </a:rPr>
              <a:t>1.728 M in 2022</a:t>
            </a:r>
          </a:p>
        </p:txBody>
      </p:sp>
      <p:sp>
        <p:nvSpPr>
          <p:cNvPr id="6" name="CuadroTexto 5"/>
          <p:cNvSpPr txBox="1"/>
          <p:nvPr/>
        </p:nvSpPr>
        <p:spPr>
          <a:xfrm>
            <a:off x="4387576" y="4916561"/>
            <a:ext cx="4044697" cy="215444"/>
          </a:xfrm>
          <a:prstGeom prst="rect">
            <a:avLst/>
          </a:prstGeom>
          <a:noFill/>
        </p:spPr>
        <p:txBody>
          <a:bodyPr wrap="none" rtlCol="0">
            <a:spAutoFit/>
          </a:bodyPr>
          <a:lstStyle/>
          <a:p>
            <a:r>
              <a:rPr lang="es-ES_tradnl" sz="800" dirty="0" err="1"/>
              <a:t>Source</a:t>
            </a:r>
            <a:r>
              <a:rPr lang="es-ES_tradnl" sz="800" dirty="0"/>
              <a:t>: </a:t>
            </a:r>
            <a:r>
              <a:rPr lang="es-ES_tradnl" sz="800" dirty="0" err="1"/>
              <a:t>Report</a:t>
            </a:r>
            <a:r>
              <a:rPr lang="es-ES_tradnl" sz="800" dirty="0"/>
              <a:t> of </a:t>
            </a:r>
            <a:r>
              <a:rPr lang="es-ES_tradnl" sz="800" dirty="0" err="1"/>
              <a:t>the</a:t>
            </a:r>
            <a:r>
              <a:rPr lang="es-ES_tradnl" sz="800" dirty="0"/>
              <a:t> Visa Office 2022/ U.S. </a:t>
            </a:r>
            <a:r>
              <a:rPr lang="es-ES_tradnl" sz="800" dirty="0" err="1"/>
              <a:t>Department</a:t>
            </a:r>
            <a:r>
              <a:rPr lang="es-ES_tradnl" sz="800" dirty="0"/>
              <a:t> of </a:t>
            </a:r>
            <a:r>
              <a:rPr lang="es-ES_tradnl" sz="800" dirty="0" err="1"/>
              <a:t>State</a:t>
            </a:r>
            <a:r>
              <a:rPr lang="es-ES_tradnl" sz="800" dirty="0"/>
              <a:t> - Bureau of Consular </a:t>
            </a:r>
            <a:r>
              <a:rPr lang="es-ES_tradnl" sz="800" dirty="0" err="1"/>
              <a:t>Affairs</a:t>
            </a:r>
            <a:endParaRPr lang="es-ES_tradnl" sz="800" dirty="0"/>
          </a:p>
        </p:txBody>
      </p:sp>
    </p:spTree>
    <p:extLst>
      <p:ext uri="{BB962C8B-B14F-4D97-AF65-F5344CB8AC3E}">
        <p14:creationId xmlns:p14="http://schemas.microsoft.com/office/powerpoint/2010/main" val="154314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4">
            <a:extLst>
              <a:ext uri="{FF2B5EF4-FFF2-40B4-BE49-F238E27FC236}">
                <a16:creationId xmlns:a16="http://schemas.microsoft.com/office/drawing/2014/main" id="{E387AD54-5F31-DB7F-E6AB-690026386CF2}"/>
              </a:ext>
            </a:extLst>
          </p:cNvPr>
          <p:cNvSpPr txBox="1">
            <a:spLocks/>
          </p:cNvSpPr>
          <p:nvPr/>
        </p:nvSpPr>
        <p:spPr>
          <a:xfrm>
            <a:off x="3971053" y="930095"/>
            <a:ext cx="1195925" cy="396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FFC000"/>
              </a:buClr>
              <a:buSzPct val="120000"/>
              <a:buFont typeface="Arial" panose="020B0604020202020204" pitchFamily="34" charset="0"/>
              <a:buChar char="•"/>
            </a:pPr>
            <a:endParaRPr lang="en-US" sz="1400" b="1" dirty="0">
              <a:solidFill>
                <a:srgbClr val="1E2B52"/>
              </a:solidFill>
              <a:latin typeface="Avenir-Black"/>
            </a:endParaRPr>
          </a:p>
        </p:txBody>
      </p:sp>
      <p:sp>
        <p:nvSpPr>
          <p:cNvPr id="17" name="Title 1">
            <a:extLst>
              <a:ext uri="{FF2B5EF4-FFF2-40B4-BE49-F238E27FC236}">
                <a16:creationId xmlns:a16="http://schemas.microsoft.com/office/drawing/2014/main" id="{5E4DDF69-02D4-3FFF-F087-792141BD8ADE}"/>
              </a:ext>
            </a:extLst>
          </p:cNvPr>
          <p:cNvSpPr txBox="1">
            <a:spLocks/>
          </p:cNvSpPr>
          <p:nvPr/>
        </p:nvSpPr>
        <p:spPr>
          <a:xfrm>
            <a:off x="2034379" y="485534"/>
            <a:ext cx="530693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1E2B52"/>
              </a:solidFill>
              <a:latin typeface="Avenir Black"/>
            </a:endParaRPr>
          </a:p>
        </p:txBody>
      </p:sp>
      <p:grpSp>
        <p:nvGrpSpPr>
          <p:cNvPr id="18"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9" name="Rectángulo 1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0" name="Rectángulo 1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2" name="Imagen 21">
            <a:extLst>
              <a:ext uri="{FF2B5EF4-FFF2-40B4-BE49-F238E27FC236}">
                <a16:creationId xmlns:a16="http://schemas.microsoft.com/office/drawing/2014/main" id="{1A4DADDF-DCB5-C89F-DCEF-47CE4AEBD749}"/>
              </a:ext>
            </a:extLst>
          </p:cNvPr>
          <p:cNvPicPr>
            <a:picLocks noChangeAspect="1"/>
          </p:cNvPicPr>
          <p:nvPr/>
        </p:nvPicPr>
        <p:blipFill>
          <a:blip r:embed="rId2"/>
          <a:stretch>
            <a:fillRect/>
          </a:stretch>
        </p:blipFill>
        <p:spPr>
          <a:xfrm>
            <a:off x="7461668" y="4583969"/>
            <a:ext cx="1587222" cy="382777"/>
          </a:xfrm>
          <a:prstGeom prst="rect">
            <a:avLst/>
          </a:prstGeom>
        </p:spPr>
      </p:pic>
      <p:sp>
        <p:nvSpPr>
          <p:cNvPr id="3" name="CuadroTexto 2"/>
          <p:cNvSpPr txBox="1"/>
          <p:nvPr/>
        </p:nvSpPr>
        <p:spPr>
          <a:xfrm>
            <a:off x="936184" y="244299"/>
            <a:ext cx="5790816" cy="461665"/>
          </a:xfrm>
          <a:prstGeom prst="rect">
            <a:avLst/>
          </a:prstGeom>
          <a:noFill/>
        </p:spPr>
        <p:txBody>
          <a:bodyPr wrap="none" rtlCol="0">
            <a:spAutoFit/>
          </a:bodyPr>
          <a:lstStyle/>
          <a:p>
            <a:r>
              <a:rPr lang="es-ES_tradnl" sz="2400" dirty="0">
                <a:solidFill>
                  <a:srgbClr val="1F2F5B"/>
                </a:solidFill>
              </a:rPr>
              <a:t>Top </a:t>
            </a:r>
            <a:r>
              <a:rPr lang="es-ES_tradnl" sz="2400" dirty="0">
                <a:solidFill>
                  <a:srgbClr val="FFC000"/>
                </a:solidFill>
              </a:rPr>
              <a:t>5</a:t>
            </a:r>
            <a:r>
              <a:rPr lang="es-ES_tradnl" sz="2400" dirty="0">
                <a:solidFill>
                  <a:srgbClr val="1F2F5B"/>
                </a:solidFill>
              </a:rPr>
              <a:t> </a:t>
            </a:r>
            <a:r>
              <a:rPr lang="es-ES_tradnl" sz="2400" dirty="0" err="1">
                <a:solidFill>
                  <a:srgbClr val="1F2F5B"/>
                </a:solidFill>
              </a:rPr>
              <a:t>Channels</a:t>
            </a:r>
            <a:r>
              <a:rPr lang="es-ES_tradnl" sz="2400" dirty="0">
                <a:solidFill>
                  <a:srgbClr val="1F2F5B"/>
                </a:solidFill>
              </a:rPr>
              <a:t> </a:t>
            </a:r>
            <a:r>
              <a:rPr lang="es-ES_tradnl" sz="2400" dirty="0" err="1">
                <a:solidFill>
                  <a:srgbClr val="1F2F5B"/>
                </a:solidFill>
              </a:rPr>
              <a:t>Used</a:t>
            </a:r>
            <a:r>
              <a:rPr lang="es-ES_tradnl" sz="2400" dirty="0">
                <a:solidFill>
                  <a:srgbClr val="1F2F5B"/>
                </a:solidFill>
              </a:rPr>
              <a:t> in </a:t>
            </a:r>
            <a:r>
              <a:rPr lang="es-ES_tradnl" sz="2400" dirty="0" err="1">
                <a:solidFill>
                  <a:srgbClr val="1F2F5B"/>
                </a:solidFill>
              </a:rPr>
              <a:t>Destination</a:t>
            </a:r>
            <a:r>
              <a:rPr lang="es-ES_tradnl" sz="2400" dirty="0">
                <a:solidFill>
                  <a:srgbClr val="1F2F5B"/>
                </a:solidFill>
              </a:rPr>
              <a:t> </a:t>
            </a:r>
            <a:r>
              <a:rPr lang="es-ES_tradnl" sz="2400" dirty="0" err="1">
                <a:solidFill>
                  <a:srgbClr val="1F2F5B"/>
                </a:solidFill>
              </a:rPr>
              <a:t>Selection</a:t>
            </a:r>
            <a:endParaRPr lang="es-ES_tradnl" sz="2400" dirty="0">
              <a:solidFill>
                <a:srgbClr val="1F2F5B"/>
              </a:solidFill>
            </a:endParaRPr>
          </a:p>
        </p:txBody>
      </p:sp>
      <p:sp>
        <p:nvSpPr>
          <p:cNvPr id="4" name="CuadroTexto 3"/>
          <p:cNvSpPr txBox="1"/>
          <p:nvPr/>
        </p:nvSpPr>
        <p:spPr>
          <a:xfrm>
            <a:off x="1041149" y="1020941"/>
            <a:ext cx="5580887" cy="2585323"/>
          </a:xfrm>
          <a:prstGeom prst="rect">
            <a:avLst/>
          </a:prstGeom>
          <a:noFill/>
        </p:spPr>
        <p:txBody>
          <a:bodyPr wrap="none" rtlCol="0">
            <a:spAutoFit/>
          </a:bodyPr>
          <a:lstStyle/>
          <a:p>
            <a:pPr marL="285750" indent="-285750">
              <a:buFont typeface="Arial" charset="0"/>
              <a:buChar char="•"/>
            </a:pPr>
            <a:r>
              <a:rPr lang="es-ES_tradnl" dirty="0"/>
              <a:t>58% </a:t>
            </a:r>
            <a:r>
              <a:rPr lang="es-ES_tradnl" dirty="0" err="1">
                <a:solidFill>
                  <a:srgbClr val="FFC000"/>
                </a:solidFill>
              </a:rPr>
              <a:t>Websites</a:t>
            </a:r>
            <a:r>
              <a:rPr lang="es-ES_tradnl" dirty="0">
                <a:solidFill>
                  <a:srgbClr val="FFC000"/>
                </a:solidFill>
              </a:rPr>
              <a:t> </a:t>
            </a:r>
            <a:r>
              <a:rPr lang="es-ES_tradnl" dirty="0" err="1">
                <a:solidFill>
                  <a:srgbClr val="FFC000"/>
                </a:solidFill>
              </a:rPr>
              <a:t>via</a:t>
            </a:r>
            <a:r>
              <a:rPr lang="es-ES_tradnl" dirty="0">
                <a:solidFill>
                  <a:srgbClr val="FFC000"/>
                </a:solidFill>
              </a:rPr>
              <a:t> </a:t>
            </a:r>
            <a:r>
              <a:rPr lang="es-ES_tradnl" dirty="0" err="1">
                <a:solidFill>
                  <a:srgbClr val="FFC000"/>
                </a:solidFill>
              </a:rPr>
              <a:t>computer</a:t>
            </a:r>
            <a:r>
              <a:rPr lang="es-ES_tradnl" dirty="0">
                <a:solidFill>
                  <a:srgbClr val="FFC000"/>
                </a:solidFill>
              </a:rPr>
              <a:t> </a:t>
            </a:r>
            <a:r>
              <a:rPr lang="es-ES_tradnl" dirty="0" err="1"/>
              <a:t>or</a:t>
            </a:r>
            <a:r>
              <a:rPr lang="es-ES_tradnl" dirty="0"/>
              <a:t> laptop</a:t>
            </a:r>
          </a:p>
          <a:p>
            <a:pPr marL="285750" indent="-285750">
              <a:buFont typeface="Arial" charset="0"/>
              <a:buChar char="•"/>
            </a:pPr>
            <a:endParaRPr lang="es-ES_tradnl" dirty="0"/>
          </a:p>
          <a:p>
            <a:pPr marL="285750" indent="-285750">
              <a:buFont typeface="Arial" charset="0"/>
              <a:buChar char="•"/>
            </a:pPr>
            <a:r>
              <a:rPr lang="es-ES_tradnl" dirty="0"/>
              <a:t>50% </a:t>
            </a:r>
            <a:r>
              <a:rPr lang="es-ES_tradnl" dirty="0" err="1"/>
              <a:t>Websites</a:t>
            </a:r>
            <a:r>
              <a:rPr lang="es-ES_tradnl" dirty="0"/>
              <a:t> </a:t>
            </a:r>
            <a:r>
              <a:rPr lang="es-ES_tradnl" dirty="0" err="1"/>
              <a:t>or</a:t>
            </a:r>
            <a:r>
              <a:rPr lang="es-ES_tradnl" dirty="0"/>
              <a:t> </a:t>
            </a:r>
            <a:r>
              <a:rPr lang="es-ES_tradnl" dirty="0" err="1"/>
              <a:t>applications</a:t>
            </a:r>
            <a:r>
              <a:rPr lang="es-ES_tradnl" dirty="0"/>
              <a:t> </a:t>
            </a:r>
            <a:r>
              <a:rPr lang="es-ES_tradnl" dirty="0" err="1"/>
              <a:t>via</a:t>
            </a:r>
            <a:r>
              <a:rPr lang="es-ES_tradnl" dirty="0"/>
              <a:t> </a:t>
            </a:r>
            <a:r>
              <a:rPr lang="es-ES_tradnl" dirty="0" err="1">
                <a:solidFill>
                  <a:srgbClr val="FFC000"/>
                </a:solidFill>
              </a:rPr>
              <a:t>mobile</a:t>
            </a:r>
            <a:r>
              <a:rPr lang="es-ES_tradnl" dirty="0">
                <a:solidFill>
                  <a:srgbClr val="FFC000"/>
                </a:solidFill>
              </a:rPr>
              <a:t> </a:t>
            </a:r>
            <a:r>
              <a:rPr lang="es-ES_tradnl" dirty="0" err="1">
                <a:solidFill>
                  <a:srgbClr val="FFC000"/>
                </a:solidFill>
              </a:rPr>
              <a:t>phone</a:t>
            </a:r>
            <a:endParaRPr lang="es-ES_tradnl" dirty="0">
              <a:solidFill>
                <a:srgbClr val="FFC000"/>
              </a:solidFill>
            </a:endParaRPr>
          </a:p>
          <a:p>
            <a:pPr marL="285750" indent="-285750">
              <a:buFont typeface="Arial" charset="0"/>
              <a:buChar char="•"/>
            </a:pPr>
            <a:endParaRPr lang="es-ES_tradnl" dirty="0"/>
          </a:p>
          <a:p>
            <a:pPr marL="285750" indent="-285750">
              <a:buFont typeface="Arial" charset="0"/>
              <a:buChar char="•"/>
            </a:pPr>
            <a:r>
              <a:rPr lang="es-ES_tradnl" dirty="0"/>
              <a:t>45% </a:t>
            </a:r>
            <a:r>
              <a:rPr lang="es-ES_tradnl" dirty="0">
                <a:solidFill>
                  <a:srgbClr val="FFC000"/>
                </a:solidFill>
              </a:rPr>
              <a:t>Personal </a:t>
            </a:r>
            <a:r>
              <a:rPr lang="es-ES_tradnl" dirty="0" err="1">
                <a:solidFill>
                  <a:srgbClr val="FFC000"/>
                </a:solidFill>
              </a:rPr>
              <a:t>recommendations</a:t>
            </a:r>
            <a:r>
              <a:rPr lang="es-ES_tradnl" dirty="0">
                <a:solidFill>
                  <a:srgbClr val="FFC000"/>
                </a:solidFill>
              </a:rPr>
              <a:t> </a:t>
            </a:r>
            <a:r>
              <a:rPr lang="es-ES_tradnl" dirty="0" err="1"/>
              <a:t>from</a:t>
            </a:r>
            <a:r>
              <a:rPr lang="es-ES_tradnl" dirty="0"/>
              <a:t> </a:t>
            </a:r>
            <a:r>
              <a:rPr lang="es-ES_tradnl" dirty="0" err="1"/>
              <a:t>family</a:t>
            </a:r>
            <a:r>
              <a:rPr lang="es-ES_tradnl" dirty="0"/>
              <a:t> </a:t>
            </a:r>
            <a:r>
              <a:rPr lang="es-ES_tradnl" dirty="0" err="1"/>
              <a:t>or</a:t>
            </a:r>
            <a:r>
              <a:rPr lang="es-ES_tradnl" dirty="0"/>
              <a:t> </a:t>
            </a:r>
            <a:r>
              <a:rPr lang="es-ES_tradnl" dirty="0" err="1"/>
              <a:t>friends</a:t>
            </a:r>
            <a:endParaRPr lang="es-ES_tradnl" dirty="0"/>
          </a:p>
          <a:p>
            <a:pPr marL="285750" indent="-285750">
              <a:buFont typeface="Arial" charset="0"/>
              <a:buChar char="•"/>
            </a:pPr>
            <a:endParaRPr lang="es-ES_tradnl" dirty="0"/>
          </a:p>
          <a:p>
            <a:pPr marL="285750" indent="-285750">
              <a:buFont typeface="Arial" charset="0"/>
              <a:buChar char="•"/>
            </a:pPr>
            <a:r>
              <a:rPr lang="es-ES_tradnl" dirty="0"/>
              <a:t>41% </a:t>
            </a:r>
            <a:r>
              <a:rPr lang="es-ES_tradnl" dirty="0" err="1"/>
              <a:t>Websites</a:t>
            </a:r>
            <a:r>
              <a:rPr lang="es-ES_tradnl" dirty="0"/>
              <a:t> </a:t>
            </a:r>
            <a:r>
              <a:rPr lang="es-ES_tradnl" dirty="0" err="1"/>
              <a:t>or</a:t>
            </a:r>
            <a:r>
              <a:rPr lang="es-ES_tradnl" dirty="0"/>
              <a:t> </a:t>
            </a:r>
            <a:r>
              <a:rPr lang="es-ES_tradnl" dirty="0" err="1"/>
              <a:t>applications</a:t>
            </a:r>
            <a:r>
              <a:rPr lang="es-ES_tradnl" dirty="0"/>
              <a:t> </a:t>
            </a:r>
            <a:r>
              <a:rPr lang="es-ES_tradnl" dirty="0" err="1"/>
              <a:t>via</a:t>
            </a:r>
            <a:r>
              <a:rPr lang="es-ES_tradnl" dirty="0"/>
              <a:t> </a:t>
            </a:r>
            <a:r>
              <a:rPr lang="es-ES_tradnl" dirty="0" err="1">
                <a:solidFill>
                  <a:srgbClr val="FFC000"/>
                </a:solidFill>
              </a:rPr>
              <a:t>tablet</a:t>
            </a:r>
            <a:endParaRPr lang="es-ES_tradnl" dirty="0">
              <a:solidFill>
                <a:srgbClr val="FFC000"/>
              </a:solidFill>
            </a:endParaRPr>
          </a:p>
          <a:p>
            <a:pPr marL="285750" indent="-285750">
              <a:buFont typeface="Arial" charset="0"/>
              <a:buChar char="•"/>
            </a:pPr>
            <a:endParaRPr lang="es-ES_tradnl" dirty="0"/>
          </a:p>
          <a:p>
            <a:pPr marL="285750" indent="-285750">
              <a:buFont typeface="Arial" charset="0"/>
              <a:buChar char="•"/>
            </a:pPr>
            <a:r>
              <a:rPr lang="es-ES_tradnl" dirty="0"/>
              <a:t>28% Online </a:t>
            </a:r>
            <a:r>
              <a:rPr lang="es-ES_tradnl" dirty="0" err="1"/>
              <a:t>advertising</a:t>
            </a:r>
            <a:r>
              <a:rPr lang="es-ES_tradnl" dirty="0"/>
              <a:t>/email</a:t>
            </a:r>
          </a:p>
        </p:txBody>
      </p:sp>
      <p:sp>
        <p:nvSpPr>
          <p:cNvPr id="5" name="CuadroTexto 4"/>
          <p:cNvSpPr txBox="1"/>
          <p:nvPr/>
        </p:nvSpPr>
        <p:spPr>
          <a:xfrm>
            <a:off x="1041149" y="3798130"/>
            <a:ext cx="2286203" cy="246221"/>
          </a:xfrm>
          <a:prstGeom prst="rect">
            <a:avLst/>
          </a:prstGeom>
          <a:noFill/>
        </p:spPr>
        <p:txBody>
          <a:bodyPr wrap="none" rtlCol="0">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Brand USA </a:t>
            </a:r>
            <a:r>
              <a:rPr lang="es-ES_tradnl" sz="1000" i="1" dirty="0" err="1">
                <a:solidFill>
                  <a:schemeClr val="bg1">
                    <a:lumMod val="50000"/>
                  </a:schemeClr>
                </a:solidFill>
              </a:rPr>
              <a:t>Research</a:t>
            </a:r>
            <a:r>
              <a:rPr lang="es-ES_tradnl" sz="1000" i="1" dirty="0">
                <a:solidFill>
                  <a:schemeClr val="bg1">
                    <a:lumMod val="50000"/>
                  </a:schemeClr>
                </a:solidFill>
              </a:rPr>
              <a:t> </a:t>
            </a:r>
            <a:r>
              <a:rPr lang="es-ES_tradnl" sz="1000" i="1" dirty="0" err="1">
                <a:solidFill>
                  <a:schemeClr val="bg1">
                    <a:lumMod val="50000"/>
                  </a:schemeClr>
                </a:solidFill>
              </a:rPr>
              <a:t>Study</a:t>
            </a:r>
            <a:r>
              <a:rPr lang="es-ES_tradnl" sz="1000" i="1" dirty="0">
                <a:solidFill>
                  <a:schemeClr val="bg1">
                    <a:lumMod val="50000"/>
                  </a:schemeClr>
                </a:solidFill>
              </a:rPr>
              <a:t>, 2023</a:t>
            </a:r>
          </a:p>
        </p:txBody>
      </p:sp>
      <p:pic>
        <p:nvPicPr>
          <p:cNvPr id="7" name="Imagen 6"/>
          <p:cNvPicPr>
            <a:picLocks noChangeAspect="1"/>
          </p:cNvPicPr>
          <p:nvPr/>
        </p:nvPicPr>
        <p:blipFill>
          <a:blip r:embed="rId3"/>
          <a:stretch>
            <a:fillRect/>
          </a:stretch>
        </p:blipFill>
        <p:spPr>
          <a:xfrm>
            <a:off x="6794997" y="555088"/>
            <a:ext cx="1476000" cy="817950"/>
          </a:xfrm>
          <a:prstGeom prst="rect">
            <a:avLst/>
          </a:prstGeom>
        </p:spPr>
      </p:pic>
      <p:pic>
        <p:nvPicPr>
          <p:cNvPr id="8" name="Imagen 7"/>
          <p:cNvPicPr>
            <a:picLocks noChangeAspect="1"/>
          </p:cNvPicPr>
          <p:nvPr/>
        </p:nvPicPr>
        <p:blipFill>
          <a:blip r:embed="rId4"/>
          <a:stretch>
            <a:fillRect/>
          </a:stretch>
        </p:blipFill>
        <p:spPr>
          <a:xfrm flipH="1">
            <a:off x="6794997" y="1429175"/>
            <a:ext cx="1476000" cy="984493"/>
          </a:xfrm>
          <a:prstGeom prst="rect">
            <a:avLst/>
          </a:prstGeom>
        </p:spPr>
      </p:pic>
      <p:pic>
        <p:nvPicPr>
          <p:cNvPr id="9" name="Imagen 8"/>
          <p:cNvPicPr>
            <a:picLocks noChangeAspect="1"/>
          </p:cNvPicPr>
          <p:nvPr/>
        </p:nvPicPr>
        <p:blipFill>
          <a:blip r:embed="rId5"/>
          <a:stretch>
            <a:fillRect/>
          </a:stretch>
        </p:blipFill>
        <p:spPr>
          <a:xfrm>
            <a:off x="6794997" y="2469805"/>
            <a:ext cx="1476000" cy="810352"/>
          </a:xfrm>
          <a:prstGeom prst="rect">
            <a:avLst/>
          </a:prstGeom>
        </p:spPr>
      </p:pic>
      <p:pic>
        <p:nvPicPr>
          <p:cNvPr id="10" name="Imagen 9"/>
          <p:cNvPicPr>
            <a:picLocks noChangeAspect="1"/>
          </p:cNvPicPr>
          <p:nvPr/>
        </p:nvPicPr>
        <p:blipFill>
          <a:blip r:embed="rId6"/>
          <a:stretch>
            <a:fillRect/>
          </a:stretch>
        </p:blipFill>
        <p:spPr>
          <a:xfrm>
            <a:off x="6794997" y="3384512"/>
            <a:ext cx="1476000" cy="1107000"/>
          </a:xfrm>
          <a:prstGeom prst="rect">
            <a:avLst/>
          </a:prstGeom>
        </p:spPr>
      </p:pic>
    </p:spTree>
    <p:extLst>
      <p:ext uri="{BB962C8B-B14F-4D97-AF65-F5344CB8AC3E}">
        <p14:creationId xmlns:p14="http://schemas.microsoft.com/office/powerpoint/2010/main" val="134199211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p14">
            <a:extLst>
              <a:ext uri="{FF2B5EF4-FFF2-40B4-BE49-F238E27FC236}">
                <a16:creationId xmlns:a16="http://schemas.microsoft.com/office/drawing/2014/main" id="{E387AD54-5F31-DB7F-E6AB-690026386CF2}"/>
              </a:ext>
            </a:extLst>
          </p:cNvPr>
          <p:cNvSpPr txBox="1">
            <a:spLocks/>
          </p:cNvSpPr>
          <p:nvPr/>
        </p:nvSpPr>
        <p:spPr>
          <a:xfrm>
            <a:off x="3971053" y="930095"/>
            <a:ext cx="1195925" cy="396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
                <a:srgbClr val="FFC000"/>
              </a:buClr>
              <a:buSzPct val="120000"/>
              <a:buFont typeface="Arial" panose="020B0604020202020204" pitchFamily="34" charset="0"/>
              <a:buChar char="•"/>
            </a:pPr>
            <a:endParaRPr lang="en-US" sz="1400" b="1" dirty="0">
              <a:solidFill>
                <a:srgbClr val="1E2B52"/>
              </a:solidFill>
              <a:latin typeface="Avenir-Black"/>
            </a:endParaRPr>
          </a:p>
        </p:txBody>
      </p:sp>
      <p:sp>
        <p:nvSpPr>
          <p:cNvPr id="17" name="Title 1">
            <a:extLst>
              <a:ext uri="{FF2B5EF4-FFF2-40B4-BE49-F238E27FC236}">
                <a16:creationId xmlns:a16="http://schemas.microsoft.com/office/drawing/2014/main" id="{5E4DDF69-02D4-3FFF-F087-792141BD8ADE}"/>
              </a:ext>
            </a:extLst>
          </p:cNvPr>
          <p:cNvSpPr txBox="1">
            <a:spLocks/>
          </p:cNvSpPr>
          <p:nvPr/>
        </p:nvSpPr>
        <p:spPr>
          <a:xfrm>
            <a:off x="2034379" y="485534"/>
            <a:ext cx="5306933" cy="592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1E2B52"/>
              </a:solidFill>
              <a:latin typeface="Avenir Black"/>
            </a:endParaRPr>
          </a:p>
        </p:txBody>
      </p:sp>
      <p:grpSp>
        <p:nvGrpSpPr>
          <p:cNvPr id="18" name="Grupo 17">
            <a:extLst>
              <a:ext uri="{FF2B5EF4-FFF2-40B4-BE49-F238E27FC236}">
                <a16:creationId xmlns:a16="http://schemas.microsoft.com/office/drawing/2014/main" id="{EC502BDA-DD4F-D5AE-6AA7-C1B6FD5A66A8}"/>
              </a:ext>
            </a:extLst>
          </p:cNvPr>
          <p:cNvGrpSpPr/>
          <p:nvPr/>
        </p:nvGrpSpPr>
        <p:grpSpPr>
          <a:xfrm>
            <a:off x="0" y="0"/>
            <a:ext cx="810771" cy="5143764"/>
            <a:chOff x="0" y="-1"/>
            <a:chExt cx="810771" cy="5143764"/>
          </a:xfrm>
        </p:grpSpPr>
        <p:sp>
          <p:nvSpPr>
            <p:cNvPr id="19" name="Rectángulo 18">
              <a:extLst>
                <a:ext uri="{FF2B5EF4-FFF2-40B4-BE49-F238E27FC236}">
                  <a16:creationId xmlns:a16="http://schemas.microsoft.com/office/drawing/2014/main" id="{365BBB05-D522-BA0E-EE37-ADBB1CAB2BAC}"/>
                </a:ext>
              </a:extLst>
            </p:cNvPr>
            <p:cNvSpPr/>
            <p:nvPr/>
          </p:nvSpPr>
          <p:spPr>
            <a:xfrm rot="5400000">
              <a:off x="-2468755" y="2468754"/>
              <a:ext cx="5143764" cy="206254"/>
            </a:xfrm>
            <a:prstGeom prst="rect">
              <a:avLst/>
            </a:prstGeom>
            <a:solidFill>
              <a:srgbClr val="1E2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E2B52"/>
                </a:solidFill>
              </a:endParaRPr>
            </a:p>
          </p:txBody>
        </p:sp>
        <p:sp>
          <p:nvSpPr>
            <p:cNvPr id="20" name="Rectángulo 19">
              <a:extLst>
                <a:ext uri="{FF2B5EF4-FFF2-40B4-BE49-F238E27FC236}">
                  <a16:creationId xmlns:a16="http://schemas.microsoft.com/office/drawing/2014/main" id="{80748BC8-72F2-3DB7-6E5E-B81A2B8D4B16}"/>
                </a:ext>
              </a:extLst>
            </p:cNvPr>
            <p:cNvSpPr/>
            <p:nvPr/>
          </p:nvSpPr>
          <p:spPr>
            <a:xfrm rot="5400000">
              <a:off x="475225" y="-100230"/>
              <a:ext cx="115594"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8FC8BD14-D294-C8B8-FCB1-7765CD59A53A}"/>
                </a:ext>
              </a:extLst>
            </p:cNvPr>
            <p:cNvSpPr/>
            <p:nvPr/>
          </p:nvSpPr>
          <p:spPr>
            <a:xfrm rot="5400000">
              <a:off x="-1876888" y="2455841"/>
              <a:ext cx="4819820" cy="555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2" name="Imagen 21">
            <a:extLst>
              <a:ext uri="{FF2B5EF4-FFF2-40B4-BE49-F238E27FC236}">
                <a16:creationId xmlns:a16="http://schemas.microsoft.com/office/drawing/2014/main" id="{1A4DADDF-DCB5-C89F-DCEF-47CE4AEBD749}"/>
              </a:ext>
            </a:extLst>
          </p:cNvPr>
          <p:cNvPicPr>
            <a:picLocks noChangeAspect="1"/>
          </p:cNvPicPr>
          <p:nvPr/>
        </p:nvPicPr>
        <p:blipFill>
          <a:blip r:embed="rId2"/>
          <a:stretch>
            <a:fillRect/>
          </a:stretch>
        </p:blipFill>
        <p:spPr>
          <a:xfrm>
            <a:off x="7461668" y="4583969"/>
            <a:ext cx="1587222" cy="382777"/>
          </a:xfrm>
          <a:prstGeom prst="rect">
            <a:avLst/>
          </a:prstGeom>
        </p:spPr>
      </p:pic>
      <p:sp>
        <p:nvSpPr>
          <p:cNvPr id="3" name="CuadroTexto 2"/>
          <p:cNvSpPr txBox="1"/>
          <p:nvPr/>
        </p:nvSpPr>
        <p:spPr>
          <a:xfrm>
            <a:off x="810772" y="245302"/>
            <a:ext cx="4692695" cy="461665"/>
          </a:xfrm>
          <a:prstGeom prst="rect">
            <a:avLst/>
          </a:prstGeom>
          <a:noFill/>
        </p:spPr>
        <p:txBody>
          <a:bodyPr wrap="none" rtlCol="0">
            <a:spAutoFit/>
          </a:bodyPr>
          <a:lstStyle/>
          <a:p>
            <a:r>
              <a:rPr lang="es-ES_tradnl" sz="2400" dirty="0">
                <a:solidFill>
                  <a:srgbClr val="1F2F5B"/>
                </a:solidFill>
              </a:rPr>
              <a:t>SOURCES USED FOR TRIP PLANNING</a:t>
            </a:r>
          </a:p>
        </p:txBody>
      </p:sp>
      <p:sp>
        <p:nvSpPr>
          <p:cNvPr id="5" name="CuadroTexto 4"/>
          <p:cNvSpPr txBox="1"/>
          <p:nvPr/>
        </p:nvSpPr>
        <p:spPr>
          <a:xfrm>
            <a:off x="859790" y="4720525"/>
            <a:ext cx="2715808" cy="246221"/>
          </a:xfrm>
          <a:prstGeom prst="rect">
            <a:avLst/>
          </a:prstGeom>
          <a:noFill/>
        </p:spPr>
        <p:txBody>
          <a:bodyPr wrap="none" rtlCol="0">
            <a:spAutoFit/>
          </a:bodyPr>
          <a:lstStyle/>
          <a:p>
            <a:r>
              <a:rPr lang="es-ES_tradnl" sz="1000" i="1" dirty="0" err="1">
                <a:solidFill>
                  <a:schemeClr val="bg1">
                    <a:lumMod val="50000"/>
                  </a:schemeClr>
                </a:solidFill>
              </a:rPr>
              <a:t>Source</a:t>
            </a:r>
            <a:r>
              <a:rPr lang="es-ES_tradnl" sz="1000" i="1" dirty="0">
                <a:solidFill>
                  <a:schemeClr val="bg1">
                    <a:lumMod val="50000"/>
                  </a:schemeClr>
                </a:solidFill>
              </a:rPr>
              <a:t>: </a:t>
            </a:r>
            <a:r>
              <a:rPr lang="es-ES_tradnl" sz="1000" i="1" dirty="0" err="1">
                <a:solidFill>
                  <a:schemeClr val="bg1">
                    <a:lumMod val="50000"/>
                  </a:schemeClr>
                </a:solidFill>
              </a:rPr>
              <a:t>National</a:t>
            </a:r>
            <a:r>
              <a:rPr lang="es-ES_tradnl" sz="1000" i="1" dirty="0">
                <a:solidFill>
                  <a:schemeClr val="bg1">
                    <a:lumMod val="50000"/>
                  </a:schemeClr>
                </a:solidFill>
              </a:rPr>
              <a:t> </a:t>
            </a:r>
            <a:r>
              <a:rPr lang="es-ES_tradnl" sz="1000" i="1" dirty="0" err="1">
                <a:solidFill>
                  <a:schemeClr val="bg1">
                    <a:lumMod val="50000"/>
                  </a:schemeClr>
                </a:solidFill>
              </a:rPr>
              <a:t>Travel</a:t>
            </a:r>
            <a:r>
              <a:rPr lang="es-ES_tradnl" sz="1000" i="1" dirty="0">
                <a:solidFill>
                  <a:schemeClr val="bg1">
                    <a:lumMod val="50000"/>
                  </a:schemeClr>
                </a:solidFill>
              </a:rPr>
              <a:t> and </a:t>
            </a:r>
            <a:r>
              <a:rPr lang="es-ES_tradnl" sz="1000" i="1" dirty="0" err="1">
                <a:solidFill>
                  <a:schemeClr val="bg1">
                    <a:lumMod val="50000"/>
                  </a:schemeClr>
                </a:solidFill>
              </a:rPr>
              <a:t>Tourism</a:t>
            </a:r>
            <a:r>
              <a:rPr lang="es-ES_tradnl" sz="1000" i="1" dirty="0">
                <a:solidFill>
                  <a:schemeClr val="bg1">
                    <a:lumMod val="50000"/>
                  </a:schemeClr>
                </a:solidFill>
              </a:rPr>
              <a:t> Office, 2023</a:t>
            </a:r>
          </a:p>
        </p:txBody>
      </p:sp>
      <p:sp>
        <p:nvSpPr>
          <p:cNvPr id="16" name="CuadroTexto 15"/>
          <p:cNvSpPr txBox="1"/>
          <p:nvPr/>
        </p:nvSpPr>
        <p:spPr>
          <a:xfrm>
            <a:off x="810772" y="1417720"/>
            <a:ext cx="3949479" cy="2308324"/>
          </a:xfrm>
          <a:prstGeom prst="rect">
            <a:avLst/>
          </a:prstGeom>
          <a:noFill/>
          <a:ln w="57150">
            <a:solidFill>
              <a:srgbClr val="FFC000"/>
            </a:solidFill>
          </a:ln>
        </p:spPr>
        <p:txBody>
          <a:bodyPr wrap="none" rtlCol="0">
            <a:spAutoFit/>
          </a:bodyPr>
          <a:lstStyle/>
          <a:p>
            <a:pPr marL="285750" indent="-285750">
              <a:buFont typeface="Arial" charset="0"/>
              <a:buChar char="•"/>
            </a:pPr>
            <a:r>
              <a:rPr lang="es-ES_tradnl" dirty="0">
                <a:solidFill>
                  <a:schemeClr val="bg1">
                    <a:lumMod val="50000"/>
                  </a:schemeClr>
                </a:solidFill>
              </a:rPr>
              <a:t>66.6% Airlines</a:t>
            </a:r>
          </a:p>
          <a:p>
            <a:pPr marL="285750" indent="-285750">
              <a:buFont typeface="Arial" charset="0"/>
              <a:buChar char="•"/>
            </a:pPr>
            <a:r>
              <a:rPr lang="es-ES_tradnl" dirty="0">
                <a:solidFill>
                  <a:schemeClr val="bg1">
                    <a:lumMod val="50000"/>
                  </a:schemeClr>
                </a:solidFill>
              </a:rPr>
              <a:t>31% OTA</a:t>
            </a:r>
          </a:p>
          <a:p>
            <a:pPr marL="285750" indent="-285750">
              <a:buFont typeface="Arial" charset="0"/>
              <a:buChar char="•"/>
            </a:pPr>
            <a:r>
              <a:rPr lang="es-ES_tradnl" dirty="0">
                <a:solidFill>
                  <a:schemeClr val="bg1">
                    <a:lumMod val="50000"/>
                  </a:schemeClr>
                </a:solidFill>
              </a:rPr>
              <a:t>30% Personal </a:t>
            </a:r>
            <a:r>
              <a:rPr lang="es-ES_tradnl" dirty="0" err="1">
                <a:solidFill>
                  <a:schemeClr val="bg1">
                    <a:lumMod val="50000"/>
                  </a:schemeClr>
                </a:solidFill>
              </a:rPr>
              <a:t>recommendations</a:t>
            </a:r>
            <a:endParaRPr lang="es-ES_tradnl" dirty="0">
              <a:solidFill>
                <a:schemeClr val="bg1">
                  <a:lumMod val="50000"/>
                </a:schemeClr>
              </a:solidFill>
            </a:endParaRPr>
          </a:p>
          <a:p>
            <a:pPr marL="285750" indent="-285750">
              <a:buFont typeface="Arial" charset="0"/>
              <a:buChar char="•"/>
            </a:pPr>
            <a:r>
              <a:rPr lang="es-ES_tradnl" dirty="0">
                <a:solidFill>
                  <a:schemeClr val="bg1">
                    <a:lumMod val="50000"/>
                  </a:schemeClr>
                </a:solidFill>
              </a:rPr>
              <a:t>10% </a:t>
            </a:r>
            <a:r>
              <a:rPr lang="es-ES_tradnl" dirty="0" err="1">
                <a:solidFill>
                  <a:schemeClr val="bg1">
                    <a:lumMod val="50000"/>
                  </a:schemeClr>
                </a:solidFill>
              </a:rPr>
              <a:t>National</a:t>
            </a:r>
            <a:r>
              <a:rPr lang="es-ES_tradnl" dirty="0">
                <a:solidFill>
                  <a:schemeClr val="bg1">
                    <a:lumMod val="50000"/>
                  </a:schemeClr>
                </a:solidFill>
              </a:rPr>
              <a:t> </a:t>
            </a:r>
            <a:r>
              <a:rPr lang="es-ES_tradnl" dirty="0" err="1">
                <a:solidFill>
                  <a:schemeClr val="bg1">
                    <a:lumMod val="50000"/>
                  </a:schemeClr>
                </a:solidFill>
              </a:rPr>
              <a:t>State</a:t>
            </a:r>
            <a:r>
              <a:rPr lang="es-ES_tradnl" dirty="0">
                <a:solidFill>
                  <a:schemeClr val="bg1">
                    <a:lumMod val="50000"/>
                  </a:schemeClr>
                </a:solidFill>
              </a:rPr>
              <a:t>/City/</a:t>
            </a:r>
            <a:r>
              <a:rPr lang="es-ES_tradnl" dirty="0" err="1">
                <a:solidFill>
                  <a:schemeClr val="bg1">
                    <a:lumMod val="50000"/>
                  </a:schemeClr>
                </a:solidFill>
              </a:rPr>
              <a:t>Travel</a:t>
            </a:r>
            <a:r>
              <a:rPr lang="es-ES_tradnl" dirty="0">
                <a:solidFill>
                  <a:schemeClr val="bg1">
                    <a:lumMod val="50000"/>
                  </a:schemeClr>
                </a:solidFill>
              </a:rPr>
              <a:t> Office</a:t>
            </a:r>
          </a:p>
          <a:p>
            <a:pPr marL="285750" indent="-285750">
              <a:buFont typeface="Arial" charset="0"/>
              <a:buChar char="•"/>
            </a:pPr>
            <a:r>
              <a:rPr lang="es-ES_tradnl" dirty="0">
                <a:solidFill>
                  <a:schemeClr val="bg1">
                    <a:lumMod val="50000"/>
                  </a:schemeClr>
                </a:solidFill>
              </a:rPr>
              <a:t>6.8 </a:t>
            </a:r>
            <a:r>
              <a:rPr lang="es-ES_tradnl" dirty="0" err="1">
                <a:solidFill>
                  <a:schemeClr val="bg1">
                    <a:lumMod val="50000"/>
                  </a:schemeClr>
                </a:solidFill>
              </a:rPr>
              <a:t>Corporate</a:t>
            </a:r>
            <a:r>
              <a:rPr lang="es-ES_tradnl" dirty="0">
                <a:solidFill>
                  <a:schemeClr val="bg1">
                    <a:lumMod val="50000"/>
                  </a:schemeClr>
                </a:solidFill>
              </a:rPr>
              <a:t> </a:t>
            </a:r>
            <a:r>
              <a:rPr lang="es-ES_tradnl" dirty="0" err="1">
                <a:solidFill>
                  <a:schemeClr val="bg1">
                    <a:lumMod val="50000"/>
                  </a:schemeClr>
                </a:solidFill>
              </a:rPr>
              <a:t>Travel</a:t>
            </a:r>
            <a:r>
              <a:rPr lang="es-ES_tradnl" dirty="0">
                <a:solidFill>
                  <a:schemeClr val="bg1">
                    <a:lumMod val="50000"/>
                  </a:schemeClr>
                </a:solidFill>
              </a:rPr>
              <a:t> </a:t>
            </a:r>
            <a:r>
              <a:rPr lang="es-ES_tradnl" dirty="0" err="1">
                <a:solidFill>
                  <a:schemeClr val="bg1">
                    <a:lumMod val="50000"/>
                  </a:schemeClr>
                </a:solidFill>
              </a:rPr>
              <a:t>Department</a:t>
            </a:r>
            <a:endParaRPr lang="es-ES_tradnl" dirty="0">
              <a:solidFill>
                <a:schemeClr val="bg1">
                  <a:lumMod val="50000"/>
                </a:schemeClr>
              </a:solidFill>
            </a:endParaRPr>
          </a:p>
          <a:p>
            <a:pPr marL="285750" indent="-285750">
              <a:buFont typeface="Arial" charset="0"/>
              <a:buChar char="•"/>
            </a:pPr>
            <a:r>
              <a:rPr lang="es-ES_tradnl" dirty="0">
                <a:solidFill>
                  <a:schemeClr val="bg1">
                    <a:lumMod val="50000"/>
                  </a:schemeClr>
                </a:solidFill>
              </a:rPr>
              <a:t>6.1% </a:t>
            </a:r>
            <a:r>
              <a:rPr lang="es-ES_tradnl" dirty="0" err="1">
                <a:solidFill>
                  <a:schemeClr val="bg1">
                    <a:lumMod val="50000"/>
                  </a:schemeClr>
                </a:solidFill>
              </a:rPr>
              <a:t>Travel</a:t>
            </a:r>
            <a:r>
              <a:rPr lang="es-ES_tradnl" dirty="0">
                <a:solidFill>
                  <a:schemeClr val="bg1">
                    <a:lumMod val="50000"/>
                  </a:schemeClr>
                </a:solidFill>
              </a:rPr>
              <a:t> Agency</a:t>
            </a:r>
          </a:p>
          <a:p>
            <a:pPr marL="285750" indent="-285750">
              <a:buFont typeface="Arial" charset="0"/>
              <a:buChar char="•"/>
            </a:pPr>
            <a:r>
              <a:rPr lang="es-ES_tradnl" dirty="0">
                <a:solidFill>
                  <a:schemeClr val="bg1">
                    <a:lumMod val="50000"/>
                  </a:schemeClr>
                </a:solidFill>
              </a:rPr>
              <a:t>4.7% </a:t>
            </a:r>
            <a:r>
              <a:rPr lang="es-ES_tradnl" dirty="0" err="1">
                <a:solidFill>
                  <a:schemeClr val="bg1">
                    <a:lumMod val="50000"/>
                  </a:schemeClr>
                </a:solidFill>
              </a:rPr>
              <a:t>Travel</a:t>
            </a:r>
            <a:r>
              <a:rPr lang="es-ES_tradnl" dirty="0">
                <a:solidFill>
                  <a:schemeClr val="bg1">
                    <a:lumMod val="50000"/>
                  </a:schemeClr>
                </a:solidFill>
              </a:rPr>
              <a:t> </a:t>
            </a:r>
            <a:r>
              <a:rPr lang="es-ES_tradnl" dirty="0" err="1">
                <a:solidFill>
                  <a:schemeClr val="bg1">
                    <a:lumMod val="50000"/>
                  </a:schemeClr>
                </a:solidFill>
              </a:rPr>
              <a:t>Guides</a:t>
            </a:r>
            <a:endParaRPr lang="es-ES_tradnl" dirty="0">
              <a:solidFill>
                <a:schemeClr val="bg1">
                  <a:lumMod val="50000"/>
                </a:schemeClr>
              </a:solidFill>
            </a:endParaRPr>
          </a:p>
          <a:p>
            <a:pPr marL="285750" indent="-285750">
              <a:buFont typeface="Arial" charset="0"/>
              <a:buChar char="•"/>
            </a:pPr>
            <a:r>
              <a:rPr lang="es-ES_tradnl" dirty="0">
                <a:solidFill>
                  <a:schemeClr val="bg1">
                    <a:lumMod val="50000"/>
                  </a:schemeClr>
                </a:solidFill>
              </a:rPr>
              <a:t>4.1% Tour </a:t>
            </a:r>
            <a:r>
              <a:rPr lang="es-ES_tradnl" dirty="0" err="1">
                <a:solidFill>
                  <a:schemeClr val="bg1">
                    <a:lumMod val="50000"/>
                  </a:schemeClr>
                </a:solidFill>
              </a:rPr>
              <a:t>Operators</a:t>
            </a:r>
            <a:endParaRPr lang="es-ES_tradnl" dirty="0">
              <a:solidFill>
                <a:schemeClr val="bg1">
                  <a:lumMod val="50000"/>
                </a:schemeClr>
              </a:solidFill>
            </a:endParaRPr>
          </a:p>
        </p:txBody>
      </p:sp>
      <p:pic>
        <p:nvPicPr>
          <p:cNvPr id="2" name="Imagen 1"/>
          <p:cNvPicPr>
            <a:picLocks noChangeAspect="1"/>
          </p:cNvPicPr>
          <p:nvPr/>
        </p:nvPicPr>
        <p:blipFill>
          <a:blip r:embed="rId3"/>
          <a:stretch>
            <a:fillRect/>
          </a:stretch>
        </p:blipFill>
        <p:spPr>
          <a:xfrm>
            <a:off x="4973271" y="1487187"/>
            <a:ext cx="3856693" cy="2169390"/>
          </a:xfrm>
          <a:prstGeom prst="rect">
            <a:avLst/>
          </a:prstGeom>
        </p:spPr>
      </p:pic>
    </p:spTree>
    <p:extLst>
      <p:ext uri="{BB962C8B-B14F-4D97-AF65-F5344CB8AC3E}">
        <p14:creationId xmlns:p14="http://schemas.microsoft.com/office/powerpoint/2010/main" val="1366242517"/>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3520</TotalTime>
  <Words>2347</Words>
  <Application>Microsoft Office PowerPoint</Application>
  <PresentationFormat>On-screen Show (16:9)</PresentationFormat>
  <Paragraphs>354</Paragraphs>
  <Slides>28</Slides>
  <Notes>11</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28</vt:i4>
      </vt:variant>
    </vt:vector>
  </HeadingPairs>
  <TitlesOfParts>
    <vt:vector size="52" baseType="lpstr">
      <vt:lpstr>Arial</vt:lpstr>
      <vt:lpstr>Arial,Sans-Serif</vt:lpstr>
      <vt:lpstr>Avenir</vt:lpstr>
      <vt:lpstr>Avenir Black</vt:lpstr>
      <vt:lpstr>Avenir Book</vt:lpstr>
      <vt:lpstr>Avenir Heavy</vt:lpstr>
      <vt:lpstr>Avenir Light</vt:lpstr>
      <vt:lpstr>Avenir Light Oblique</vt:lpstr>
      <vt:lpstr>Avenir Medium</vt:lpstr>
      <vt:lpstr>Avenir Medium Oblique</vt:lpstr>
      <vt:lpstr>Avenir Next</vt:lpstr>
      <vt:lpstr>Avenir-Black</vt:lpstr>
      <vt:lpstr>Calibri</vt:lpstr>
      <vt:lpstr>Calibri Light</vt:lpstr>
      <vt:lpstr>Heiti SC Light</vt:lpstr>
      <vt:lpstr>Heiti SC Medium</vt:lpstr>
      <vt:lpstr>Helvetica Neue</vt:lpstr>
      <vt:lpstr>Helvetica Neue Condensed</vt:lpstr>
      <vt:lpstr>Helvetica Neue Light</vt:lpstr>
      <vt:lpstr>Mangal</vt:lpstr>
      <vt:lpstr>Raleway</vt:lpstr>
      <vt:lpstr>Times</vt:lpstr>
      <vt:lpstr>Times-Roman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Pedro Berruecos</dc:creator>
  <cp:keywords/>
  <dc:description/>
  <cp:lastModifiedBy>Joanna Tejeda</cp:lastModifiedBy>
  <cp:revision>479</cp:revision>
  <dcterms:modified xsi:type="dcterms:W3CDTF">2023-06-30T21:50:18Z</dcterms:modified>
  <cp:category/>
</cp:coreProperties>
</file>