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327" r:id="rId4"/>
    <p:sldId id="315" r:id="rId5"/>
    <p:sldId id="291" r:id="rId6"/>
    <p:sldId id="310" r:id="rId7"/>
    <p:sldId id="313" r:id="rId8"/>
    <p:sldId id="314" r:id="rId9"/>
    <p:sldId id="312" r:id="rId10"/>
    <p:sldId id="284" r:id="rId11"/>
    <p:sldId id="309" r:id="rId12"/>
    <p:sldId id="302" r:id="rId13"/>
    <p:sldId id="286" r:id="rId14"/>
    <p:sldId id="311" r:id="rId15"/>
    <p:sldId id="288" r:id="rId16"/>
    <p:sldId id="298" r:id="rId17"/>
    <p:sldId id="292" r:id="rId18"/>
    <p:sldId id="294" r:id="rId19"/>
    <p:sldId id="293" r:id="rId20"/>
    <p:sldId id="297" r:id="rId21"/>
    <p:sldId id="317" r:id="rId22"/>
    <p:sldId id="319" r:id="rId23"/>
    <p:sldId id="320" r:id="rId24"/>
    <p:sldId id="321" r:id="rId25"/>
    <p:sldId id="322" r:id="rId26"/>
    <p:sldId id="323" r:id="rId27"/>
    <p:sldId id="271" r:id="rId28"/>
    <p:sldId id="267" r:id="rId29"/>
    <p:sldId id="272" r:id="rId30"/>
    <p:sldId id="289" r:id="rId31"/>
    <p:sldId id="279" r:id="rId32"/>
    <p:sldId id="325" r:id="rId33"/>
    <p:sldId id="287" r:id="rId34"/>
    <p:sldId id="318" r:id="rId35"/>
    <p:sldId id="326" r:id="rId36"/>
    <p:sldId id="280" r:id="rId37"/>
    <p:sldId id="276" r:id="rId38"/>
    <p:sldId id="259" r:id="rId39"/>
    <p:sldId id="258" r:id="rId40"/>
    <p:sldId id="307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D53"/>
    <a:srgbClr val="000000"/>
    <a:srgbClr val="595959"/>
    <a:srgbClr val="F9A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/>
    <p:restoredTop sz="94694"/>
  </p:normalViewPr>
  <p:slideViewPr>
    <p:cSldViewPr snapToGrid="0">
      <p:cViewPr varScale="1">
        <p:scale>
          <a:sx n="134" d="100"/>
          <a:sy n="134" d="100"/>
        </p:scale>
        <p:origin x="184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632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740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541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027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422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725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175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605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6663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121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3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448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173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371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16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008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4050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9857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935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93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8969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7319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632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611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108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274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7958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44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71401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2754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6d757cde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6d757cde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078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6d757cde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6d757cde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2953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33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055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59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101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d757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d757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18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879" y="4363650"/>
            <a:ext cx="117742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182B8E0-7A2B-9A5D-BBE9-D85A4E9243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4213781"/>
            <a:ext cx="1925840" cy="471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jpe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hyperlink" Target="mailto:s.saxer@travelmarketing.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crd.de/taste-of-arizon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85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 OPERATOR MARKETING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81273" cy="3150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CANUSA Touristik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April 2023</a:t>
            </a: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B2B &amp; B2C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marketing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package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B2B: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Exclusive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AZ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Recipients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: 22,000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agencies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B2C: Newsletter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article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an AZ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&amp; Mini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incl.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destination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info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package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Recipients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: 400,000 CANUSA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clients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5A3D34B7-F445-4931-B298-1303DCE402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 descr="Ein Bild, das Text, Screenshot, Vogel enthält.&#10;&#10;Automatisch generierte Beschreibung">
            <a:extLst>
              <a:ext uri="{FF2B5EF4-FFF2-40B4-BE49-F238E27FC236}">
                <a16:creationId xmlns:a16="http://schemas.microsoft.com/office/drawing/2014/main" id="{0DDECC8B-43F9-7940-AB18-C7F4C43A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172" y="1309675"/>
            <a:ext cx="1037936" cy="1262075"/>
          </a:xfrm>
          <a:prstGeom prst="rect">
            <a:avLst/>
          </a:prstGeom>
        </p:spPr>
      </p:pic>
      <p:pic>
        <p:nvPicPr>
          <p:cNvPr id="11" name="Grafik 10" descr="Ein Bild, das Text, Wolke, Himmel, Screenshot enthält.&#10;&#10;Automatisch generierte Beschreibung">
            <a:extLst>
              <a:ext uri="{FF2B5EF4-FFF2-40B4-BE49-F238E27FC236}">
                <a16:creationId xmlns:a16="http://schemas.microsoft.com/office/drawing/2014/main" id="{5A1D6616-9112-8C10-6C23-D7E7C8B50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165" y="2571750"/>
            <a:ext cx="1008943" cy="1341861"/>
          </a:xfrm>
          <a:prstGeom prst="rect">
            <a:avLst/>
          </a:prstGeom>
        </p:spPr>
      </p:pic>
      <p:pic>
        <p:nvPicPr>
          <p:cNvPr id="17" name="Grafik 16" descr="Ein Bild, das Text, Screenshot, Himmel, draußen enthält.&#10;&#10;Automatisch generierte Beschreibung">
            <a:extLst>
              <a:ext uri="{FF2B5EF4-FFF2-40B4-BE49-F238E27FC236}">
                <a16:creationId xmlns:a16="http://schemas.microsoft.com/office/drawing/2014/main" id="{8105ED3D-2D4E-B2FF-8BC5-6FD631D2D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432" y="1212655"/>
            <a:ext cx="1052868" cy="2718189"/>
          </a:xfrm>
          <a:prstGeom prst="rect">
            <a:avLst/>
          </a:prstGeom>
        </p:spPr>
      </p:pic>
      <p:pic>
        <p:nvPicPr>
          <p:cNvPr id="18" name="Grafik 17" descr="Ein Bild, das Text, Screenshot, Poster, Berg enthält.&#10;&#10;Automatisch generierte Beschreibung">
            <a:extLst>
              <a:ext uri="{FF2B5EF4-FFF2-40B4-BE49-F238E27FC236}">
                <a16:creationId xmlns:a16="http://schemas.microsoft.com/office/drawing/2014/main" id="{0FC167A2-EA5D-1F63-DB64-5BDA15FDB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978" y="1904469"/>
            <a:ext cx="1011702" cy="14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0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4107900" cy="3150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CANUSA Touristik – </a:t>
            </a:r>
            <a:r>
              <a:rPr lang="de-DE" u="sng" dirty="0" err="1">
                <a:latin typeface="Calibri" panose="020F0502020204030204" pitchFamily="34" charset="0"/>
                <a:cs typeface="Calibri" panose="020F0502020204030204" pitchFamily="34" charset="0"/>
              </a:rPr>
              <a:t>cont‘d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AZ „Top 7 List“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seven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highlights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Arizona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SEO-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optimized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copy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CANUSA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Reach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: 1.3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webiste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visitors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B2C Newsletter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article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promote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Top List</a:t>
            </a:r>
          </a:p>
          <a:p>
            <a:pPr marL="1200150" lvl="2" indent="-285750">
              <a:spcAft>
                <a:spcPts val="1200"/>
              </a:spcAft>
            </a:pP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Recipients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: 400,000 CANUSA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clients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5A3D34B7-F445-4931-B298-1303DCE402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 descr="Ein Bild, das Screenshot, Himmel, Text enthält.&#10;&#10;Automatisch generierte Beschreibung">
            <a:extLst>
              <a:ext uri="{FF2B5EF4-FFF2-40B4-BE49-F238E27FC236}">
                <a16:creationId xmlns:a16="http://schemas.microsoft.com/office/drawing/2014/main" id="{613ECEB4-01DF-C26B-99B0-8797E2467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960" y="4067224"/>
            <a:ext cx="1746898" cy="7130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77D6A74-90B2-82D3-7F10-CB47D740D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466"/>
          <a:stretch/>
        </p:blipFill>
        <p:spPr>
          <a:xfrm>
            <a:off x="4878191" y="1094732"/>
            <a:ext cx="1094429" cy="26492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B66C265-9E55-AFDF-75F2-235AD4CF61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85" b="37756"/>
          <a:stretch/>
        </p:blipFill>
        <p:spPr>
          <a:xfrm>
            <a:off x="6212136" y="889021"/>
            <a:ext cx="1204241" cy="306065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517FB1A-015D-5F4E-A253-8A0D6A876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852" b="11154"/>
          <a:stretch/>
        </p:blipFill>
        <p:spPr>
          <a:xfrm>
            <a:off x="7719518" y="1152475"/>
            <a:ext cx="1112782" cy="2381375"/>
          </a:xfrm>
          <a:prstGeom prst="rect">
            <a:avLst/>
          </a:prstGeom>
        </p:spPr>
      </p:pic>
      <p:sp>
        <p:nvSpPr>
          <p:cNvPr id="19" name="Google Shape;60;p14">
            <a:extLst>
              <a:ext uri="{FF2B5EF4-FFF2-40B4-BE49-F238E27FC236}">
                <a16:creationId xmlns:a16="http://schemas.microsoft.com/office/drawing/2014/main" id="{00F5B843-9204-AE0F-3361-7424DA549075}"/>
              </a:ext>
            </a:extLst>
          </p:cNvPr>
          <p:cNvSpPr txBox="1">
            <a:spLocks/>
          </p:cNvSpPr>
          <p:nvPr/>
        </p:nvSpPr>
        <p:spPr>
          <a:xfrm>
            <a:off x="311700" y="45470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2500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 OPERATOR MARKETING</a:t>
            </a:r>
          </a:p>
        </p:txBody>
      </p:sp>
    </p:spTree>
    <p:extLst>
      <p:ext uri="{BB962C8B-B14F-4D97-AF65-F5344CB8AC3E}">
        <p14:creationId xmlns:p14="http://schemas.microsoft.com/office/powerpoint/2010/main" val="330987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 OPERATOR MARKETING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0004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CANUSA Touristik – </a:t>
            </a:r>
            <a:r>
              <a:rPr lang="de-DE" u="sng" dirty="0" err="1">
                <a:latin typeface="Calibri" panose="020F0502020204030204" pitchFamily="34" charset="0"/>
                <a:cs typeface="Calibri" panose="020F0502020204030204" pitchFamily="34" charset="0"/>
              </a:rPr>
              <a:t>cont‘d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Media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promotion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promote an AZ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package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2 Facebook, 2 Instagram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posts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stories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Pinterest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ads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FB: 73,000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fans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/ IG: &gt;9,600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followers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. 200,000 ad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impressions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on Pinterest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promotion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– Scratch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ads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websites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premium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discovery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networks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Reach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. 6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ad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impressions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spcAft>
                <a:spcPts val="1200"/>
              </a:spcAft>
              <a:buNone/>
            </a:pP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5A3D34B7-F445-4931-B298-1303DCE402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 descr="Ein Bild, das Himmel, Kleidung, Screenshot, Menschliches Gesicht enthält.&#10;&#10;Automatisch generierte Beschreibung">
            <a:extLst>
              <a:ext uri="{FF2B5EF4-FFF2-40B4-BE49-F238E27FC236}">
                <a16:creationId xmlns:a16="http://schemas.microsoft.com/office/drawing/2014/main" id="{5CE654DA-B6D8-EC24-8359-B2F35D4C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158" y="978274"/>
            <a:ext cx="1000725" cy="1375011"/>
          </a:xfrm>
          <a:prstGeom prst="rect">
            <a:avLst/>
          </a:prstGeom>
        </p:spPr>
      </p:pic>
      <p:pic>
        <p:nvPicPr>
          <p:cNvPr id="8" name="Grafik 7" descr="Ein Bild, das Heißluftballon, Text, Ballon, Screenshot enthält.&#10;&#10;Automatisch generierte Beschreibung">
            <a:extLst>
              <a:ext uri="{FF2B5EF4-FFF2-40B4-BE49-F238E27FC236}">
                <a16:creationId xmlns:a16="http://schemas.microsoft.com/office/drawing/2014/main" id="{2A90AE9B-F01F-35BD-EA8E-FD2D50949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812" y="978274"/>
            <a:ext cx="1011503" cy="1375011"/>
          </a:xfrm>
          <a:prstGeom prst="rect">
            <a:avLst/>
          </a:prstGeom>
        </p:spPr>
      </p:pic>
      <p:pic>
        <p:nvPicPr>
          <p:cNvPr id="15" name="Grafik 14" descr="Ein Bild, das Text, Natur, Screenshot, Himmel enthält.&#10;&#10;Automatisch generierte Beschreibung">
            <a:extLst>
              <a:ext uri="{FF2B5EF4-FFF2-40B4-BE49-F238E27FC236}">
                <a16:creationId xmlns:a16="http://schemas.microsoft.com/office/drawing/2014/main" id="{738F87F2-05F8-7256-30A1-5C6E4F330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244" y="1017725"/>
            <a:ext cx="1001222" cy="137501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A70BF34-2AE7-C683-E0F8-D8D3DEAD5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158" y="2571749"/>
            <a:ext cx="969329" cy="199712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CF4A175-10B1-F982-CE97-15F901B3F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456" y="2571750"/>
            <a:ext cx="953943" cy="1997125"/>
          </a:xfrm>
          <a:prstGeom prst="rect">
            <a:avLst/>
          </a:prstGeom>
        </p:spPr>
      </p:pic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D5C4C7C-C086-1DE0-AE35-588CC2909619}"/>
              </a:ext>
            </a:extLst>
          </p:cNvPr>
          <p:cNvCxnSpPr>
            <a:cxnSpLocks/>
          </p:cNvCxnSpPr>
          <p:nvPr/>
        </p:nvCxnSpPr>
        <p:spPr>
          <a:xfrm>
            <a:off x="6248400" y="4137932"/>
            <a:ext cx="467056" cy="0"/>
          </a:xfrm>
          <a:prstGeom prst="straightConnector1">
            <a:avLst/>
          </a:prstGeom>
          <a:ln w="25400">
            <a:solidFill>
              <a:srgbClr val="152D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40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 OPERATOR MARKETING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31825" cy="3438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DER Touristik – Campus </a:t>
            </a:r>
            <a:r>
              <a:rPr lang="de-DE" u="sng" dirty="0" err="1">
                <a:latin typeface="Calibri" panose="020F0502020204030204" pitchFamily="34" charset="0"/>
                <a:cs typeface="Calibri" panose="020F0502020204030204" pitchFamily="34" charset="0"/>
              </a:rPr>
              <a:t>TravelLounge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– March  2023</a:t>
            </a:r>
          </a:p>
          <a:p>
            <a:pPr marL="285750" indent="-285750">
              <a:spcAft>
                <a:spcPts val="1200"/>
              </a:spcAft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Participation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on behalf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AOT in an online live B2B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Event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after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5,864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page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Creation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an AZ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landing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page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destination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info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Inclusion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pre-recorded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20-minutes AZ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webinar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Live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315 live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participants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panel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USA West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introduce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Q&amp;A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‘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 descr="Ein Bild, das Screenshot, Text, Wolke, Himmel enthält.&#10;&#10;Automatisch generierte Beschreibung">
            <a:extLst>
              <a:ext uri="{FF2B5EF4-FFF2-40B4-BE49-F238E27FC236}">
                <a16:creationId xmlns:a16="http://schemas.microsoft.com/office/drawing/2014/main" id="{60BC8B2B-A2D6-C473-295B-5376AF9BD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525" y="1017725"/>
            <a:ext cx="1698810" cy="957126"/>
          </a:xfrm>
          <a:prstGeom prst="rect">
            <a:avLst/>
          </a:prstGeom>
        </p:spPr>
      </p:pic>
      <p:pic>
        <p:nvPicPr>
          <p:cNvPr id="9" name="Grafik 8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DA8E9D76-11F4-E821-0C6D-3081AF359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234" y="1955500"/>
            <a:ext cx="1657392" cy="1768501"/>
          </a:xfrm>
          <a:prstGeom prst="rect">
            <a:avLst/>
          </a:prstGeom>
        </p:spPr>
      </p:pic>
      <p:pic>
        <p:nvPicPr>
          <p:cNvPr id="11" name="Grafik 10" descr="Ein Bild, das Himmel, Screenshot, Wolke, Collage enthält.&#10;&#10;Automatisch generierte Beschreibung">
            <a:extLst>
              <a:ext uri="{FF2B5EF4-FFF2-40B4-BE49-F238E27FC236}">
                <a16:creationId xmlns:a16="http://schemas.microsoft.com/office/drawing/2014/main" id="{DC76C830-0EE8-5AB4-E1AD-76E39F08A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173" y="3754026"/>
            <a:ext cx="1601513" cy="987374"/>
          </a:xfrm>
          <a:prstGeom prst="rect">
            <a:avLst/>
          </a:prstGeom>
        </p:spPr>
      </p:pic>
      <p:pic>
        <p:nvPicPr>
          <p:cNvPr id="13" name="Grafik 12" descr="Ein Bild, das Himmel, draußen, Baum, Collage enthält.&#10;&#10;Automatisch generierte Beschreibung">
            <a:extLst>
              <a:ext uri="{FF2B5EF4-FFF2-40B4-BE49-F238E27FC236}">
                <a16:creationId xmlns:a16="http://schemas.microsoft.com/office/drawing/2014/main" id="{1655AA3C-9C46-1429-B83A-63A9801D83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7" b="55565"/>
          <a:stretch/>
        </p:blipFill>
        <p:spPr>
          <a:xfrm>
            <a:off x="7325639" y="1353825"/>
            <a:ext cx="1506661" cy="1193750"/>
          </a:xfrm>
          <a:prstGeom prst="rect">
            <a:avLst/>
          </a:prstGeom>
        </p:spPr>
      </p:pic>
      <p:pic>
        <p:nvPicPr>
          <p:cNvPr id="21" name="Grafik 20" descr="Ein Bild, das Screenshot, Vogel, Natur enthält.&#10;&#10;Automatisch generierte Beschreibung">
            <a:extLst>
              <a:ext uri="{FF2B5EF4-FFF2-40B4-BE49-F238E27FC236}">
                <a16:creationId xmlns:a16="http://schemas.microsoft.com/office/drawing/2014/main" id="{9800BB04-0E59-EA4C-E6BC-B694451FC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7119" y="2829840"/>
            <a:ext cx="1605181" cy="89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3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TOUR OPERATOR MARKETING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1" y="1152474"/>
            <a:ext cx="4378580" cy="3546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FTI Touristik</a:t>
            </a: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– Launch on April 25th, 2023</a:t>
            </a: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FTI Arizona Academy (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B2B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e-elarning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agents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enable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consult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clients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way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Accessible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14,000 registered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agents</a:t>
            </a:r>
            <a:endParaRPr lang="de-DE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Average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: 1,000</a:t>
            </a:r>
          </a:p>
          <a:p>
            <a:pPr marL="742950" lvl="1" indent="-285750">
              <a:spcAft>
                <a:spcPts val="1200"/>
              </a:spcAft>
            </a:pP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Inclusion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extended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destination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videos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on 17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subpages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subpage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+  AZ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inclusion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Travel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agents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quiz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end,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certificate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Certificates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issued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launch: 440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 descr="Ein Bild, das Wolke, Himmel, Text, draußen enthält.&#10;&#10;Automatisch generierte Beschreibung">
            <a:extLst>
              <a:ext uri="{FF2B5EF4-FFF2-40B4-BE49-F238E27FC236}">
                <a16:creationId xmlns:a16="http://schemas.microsoft.com/office/drawing/2014/main" id="{C51DDE33-8D73-6E26-0AAE-53AC6D4D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443" y="1081088"/>
            <a:ext cx="1537955" cy="1514475"/>
          </a:xfrm>
          <a:prstGeom prst="rect">
            <a:avLst/>
          </a:prstGeom>
        </p:spPr>
      </p:pic>
      <p:pic>
        <p:nvPicPr>
          <p:cNvPr id="5" name="Grafik 4" descr="Ein Bild, das Text, Screenshot, Website, Vogel enthält.&#10;&#10;Automatisch generierte Beschreibung">
            <a:extLst>
              <a:ext uri="{FF2B5EF4-FFF2-40B4-BE49-F238E27FC236}">
                <a16:creationId xmlns:a16="http://schemas.microsoft.com/office/drawing/2014/main" id="{1377E89A-6F85-4B5D-DEB6-824DE2DAB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649" y="2756897"/>
            <a:ext cx="1844817" cy="1525450"/>
          </a:xfrm>
          <a:prstGeom prst="rect">
            <a:avLst/>
          </a:prstGeom>
        </p:spPr>
      </p:pic>
      <p:pic>
        <p:nvPicPr>
          <p:cNvPr id="7" name="Grafik 6" descr="Ein Bild, das Text, Screenshot, Berg, draußen enthält.&#10;&#10;Automatisch generierte Beschreibung">
            <a:extLst>
              <a:ext uri="{FF2B5EF4-FFF2-40B4-BE49-F238E27FC236}">
                <a16:creationId xmlns:a16="http://schemas.microsoft.com/office/drawing/2014/main" id="{E63DAFC3-ADA7-555E-7E36-20552AEC9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835" y="2756897"/>
            <a:ext cx="1868440" cy="1525450"/>
          </a:xfrm>
          <a:prstGeom prst="rect">
            <a:avLst/>
          </a:prstGeom>
        </p:spPr>
      </p:pic>
      <p:pic>
        <p:nvPicPr>
          <p:cNvPr id="9" name="Grafik 8" descr="Ein Bild, das Text, Baum, Screenshot, Pflanze enthält.&#10;&#10;Automatisch generierte Beschreibung">
            <a:extLst>
              <a:ext uri="{FF2B5EF4-FFF2-40B4-BE49-F238E27FC236}">
                <a16:creationId xmlns:a16="http://schemas.microsoft.com/office/drawing/2014/main" id="{4B68C93E-97AA-31F1-C714-EE4226BA0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762" y="1081088"/>
            <a:ext cx="1869932" cy="149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97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06741" y="1233188"/>
            <a:ext cx="5991129" cy="3097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ARGUS Reisen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f</a:t>
            </a:r>
            <a:r>
              <a:rPr lang="en-US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eaturing</a:t>
            </a:r>
            <a:r>
              <a:rPr lang="en-US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their 23-days “</a:t>
            </a:r>
            <a:r>
              <a:rPr lang="en-US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Grandioser</a:t>
            </a:r>
            <a:r>
              <a:rPr lang="en-US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Southwest” self-drive incl. 2 nights in AZ</a:t>
            </a:r>
            <a:r>
              <a:rPr lang="de-DE" sz="13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July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  <a:p>
            <a:pPr marL="285750" indent="-285750">
              <a:spcAft>
                <a:spcPts val="1200"/>
              </a:spcAft>
            </a:pP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Explorer World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Travel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16-days Western USA and National Park itinerary “</a:t>
            </a:r>
            <a:r>
              <a:rPr lang="en-US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Zauber</a:t>
            </a:r>
            <a:r>
              <a:rPr lang="en-US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des </a:t>
            </a:r>
            <a:r>
              <a:rPr lang="en-US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Westens</a:t>
            </a:r>
            <a:r>
              <a:rPr lang="en-US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der USA” incl. 2 nights in AZ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(August 2022)</a:t>
            </a:r>
          </a:p>
          <a:p>
            <a:pPr marL="285750" indent="-285750">
              <a:spcAft>
                <a:spcPts val="1200"/>
              </a:spcAft>
            </a:pP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USA-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Reisen.de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onsumer newsletter featuring a Route 66 guide and according product with four itineraries that include overnights in Arizona</a:t>
            </a:r>
            <a:r>
              <a:rPr lang="de-DE" sz="13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(August 2022)</a:t>
            </a: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 descr="Ein Bild, das Text, Tal, Natur, Canyon enthält.&#10;&#10;Automatisch generierte Beschreibung">
            <a:extLst>
              <a:ext uri="{FF2B5EF4-FFF2-40B4-BE49-F238E27FC236}">
                <a16:creationId xmlns:a16="http://schemas.microsoft.com/office/drawing/2014/main" id="{EF6134B0-F6BE-E886-3A43-EE086601D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570" y="2093735"/>
            <a:ext cx="905112" cy="956030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56C4BE-AB15-4B32-2F7D-9B9DCBBD2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11" y="3166581"/>
            <a:ext cx="944671" cy="134409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3C62E61-8AB3-C738-386C-9C99D78B9F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26" y="3203418"/>
            <a:ext cx="958086" cy="1029211"/>
          </a:xfrm>
          <a:prstGeom prst="rect">
            <a:avLst/>
          </a:prstGeom>
        </p:spPr>
      </p:pic>
      <p:pic>
        <p:nvPicPr>
          <p:cNvPr id="5" name="Grafik 4" descr="Ein Bild, das Text, Baum, Screenshot enthält.&#10;&#10;Automatisch generierte Beschreibung">
            <a:extLst>
              <a:ext uri="{FF2B5EF4-FFF2-40B4-BE49-F238E27FC236}">
                <a16:creationId xmlns:a16="http://schemas.microsoft.com/office/drawing/2014/main" id="{77D1E17F-E0CE-B783-C99B-8484DA17AD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98" y="1079296"/>
            <a:ext cx="1043684" cy="95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10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4913" y="1176359"/>
            <a:ext cx="5323888" cy="3097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CANUSA Touristik – Consumer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 National Park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itineraries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incl.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7-nights Arizona National Parks tour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(September 2022)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Tourlane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Consumer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incl. Arizona and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Grand Canyon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(September 2022)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0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CRD Touristik – Instagram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Phoenix, AZ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(September 2022)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F69E52AC-158D-8B02-45E4-79EF99924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36" y="1143048"/>
            <a:ext cx="965740" cy="104149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F7FBF82-CFF8-0A30-0D76-6CD4EDCED6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91" y="1143048"/>
            <a:ext cx="965740" cy="19326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CD99F03-3FDF-3CE9-E4B0-DB3222777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140" y="3322590"/>
            <a:ext cx="852731" cy="1004162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587453A-A736-F87E-FE46-639CADD1F2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34" y="2251485"/>
            <a:ext cx="1174399" cy="10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242772"/>
            <a:ext cx="5840622" cy="3097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ARGUS Reisen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f</a:t>
            </a:r>
            <a:r>
              <a:rPr lang="en-US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eaturing</a:t>
            </a:r>
            <a:r>
              <a:rPr lang="en-US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12-nights AZ </a:t>
            </a:r>
            <a:r>
              <a:rPr lang="de-DE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self</a:t>
            </a:r>
            <a:r>
              <a:rPr lang="de-DE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-drive incl. White </a:t>
            </a:r>
            <a:r>
              <a:rPr lang="de-DE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Stallion</a:t>
            </a:r>
            <a:r>
              <a:rPr lang="de-DE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Ranch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  <a:p>
            <a:pPr marL="285750" indent="-285750">
              <a:spcAft>
                <a:spcPts val="1200"/>
              </a:spcAft>
            </a:pPr>
            <a:endParaRPr lang="de-DE" sz="1400" dirty="0">
              <a:solidFill>
                <a:srgbClr val="595959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CANUSA Touristik – Consumer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 Condor nonstop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 incl. FRA-PHX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solidFill>
                <a:srgbClr val="595959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Explorer World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Travel – Consumer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16-days „Zauber des Westens“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incl. 3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solidFill>
                <a:srgbClr val="595959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5472E9-C449-6864-CC61-651696CF8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92" y="1073368"/>
            <a:ext cx="1102435" cy="1222157"/>
          </a:xfrm>
          <a:prstGeom prst="rect">
            <a:avLst/>
          </a:prstGeom>
        </p:spPr>
      </p:pic>
      <p:pic>
        <p:nvPicPr>
          <p:cNvPr id="3" name="Grafik 2" descr="Ein Bild, das Text, Tal, Canyon enthält.&#10;&#10;Automatisch generierte Beschreibung">
            <a:extLst>
              <a:ext uri="{FF2B5EF4-FFF2-40B4-BE49-F238E27FC236}">
                <a16:creationId xmlns:a16="http://schemas.microsoft.com/office/drawing/2014/main" id="{09A45683-451F-8C85-B138-974B25B07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74" y="1684446"/>
            <a:ext cx="1102434" cy="13939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5126E7-F855-C00D-D3B4-762B51479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69" y="3152300"/>
            <a:ext cx="1828800" cy="9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4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257987"/>
            <a:ext cx="5280544" cy="3097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Fairflight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Touristik 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VUSA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Fairflight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14-days AZ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  <a:p>
            <a:pPr marL="285750" indent="-285750">
              <a:spcAft>
                <a:spcPts val="1200"/>
              </a:spcAft>
            </a:pPr>
            <a:endParaRPr lang="de-DE" sz="14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Explorer World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Travel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 „USA National Parks &amp; Metropolis“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fly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-drive incl. 3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nights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(November 2022)</a:t>
            </a:r>
          </a:p>
          <a:p>
            <a:pPr marL="285750" indent="-285750">
              <a:spcAft>
                <a:spcPts val="1200"/>
              </a:spcAft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Faszination Fernweh – Consumer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„Southwest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Families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-drive incl. 1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  <a:p>
            <a:pPr marL="285750" indent="-285750">
              <a:spcAft>
                <a:spcPts val="1200"/>
              </a:spcAft>
            </a:pP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0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endParaRPr lang="de-DE" sz="14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1C4B5A0-D789-D822-EDDB-043E2AF42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72" y="1091485"/>
            <a:ext cx="1145382" cy="1296035"/>
          </a:xfrm>
          <a:prstGeom prst="rect">
            <a:avLst/>
          </a:prstGeom>
        </p:spPr>
      </p:pic>
      <p:pic>
        <p:nvPicPr>
          <p:cNvPr id="3" name="Grafik 2" descr="Ein Bild, das Text, Schild, Screenshot enthält.&#10;&#10;Automatisch generierte Beschreibung">
            <a:extLst>
              <a:ext uri="{FF2B5EF4-FFF2-40B4-BE49-F238E27FC236}">
                <a16:creationId xmlns:a16="http://schemas.microsoft.com/office/drawing/2014/main" id="{D46396D0-E0D4-D759-34A1-15DACF759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4" y="2186918"/>
            <a:ext cx="1860550" cy="924461"/>
          </a:xfrm>
          <a:prstGeom prst="rect">
            <a:avLst/>
          </a:prstGeom>
        </p:spPr>
      </p:pic>
      <p:pic>
        <p:nvPicPr>
          <p:cNvPr id="4" name="Grafik 3" descr="Ein Bild, das Text, Tal, Canyon, Natur enthält.&#10;&#10;Automatisch generierte Beschreibung">
            <a:extLst>
              <a:ext uri="{FF2B5EF4-FFF2-40B4-BE49-F238E27FC236}">
                <a16:creationId xmlns:a16="http://schemas.microsoft.com/office/drawing/2014/main" id="{69EB69EC-CF3C-5D5A-F40A-06C5CC87A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72" y="3212921"/>
            <a:ext cx="1860550" cy="118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88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1" y="1292087"/>
            <a:ext cx="5317574" cy="3097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ARGUS Reisen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dedicated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ranch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vacation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incl. 3 AZ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ranches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Fairflight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Touristik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 20-days Southwest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fly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-drive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incl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nights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Windrose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 15-nights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luxury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Southwest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incl.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helicopter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flight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Grand Canyon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5CDB256-E1AA-9600-3FAB-572B0E4C0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85" y="1083072"/>
            <a:ext cx="888260" cy="13208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06E96AC-B3A5-7BCA-C03A-43EFC3092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09" y="1703387"/>
            <a:ext cx="1155722" cy="1736725"/>
          </a:xfrm>
          <a:prstGeom prst="rect">
            <a:avLst/>
          </a:prstGeom>
        </p:spPr>
      </p:pic>
      <p:pic>
        <p:nvPicPr>
          <p:cNvPr id="4" name="Grafik 3" descr="Ein Bild, das Text, Wasser, Himmel, Boot enthält.&#10;&#10;Automatisch generierte Beschreibung">
            <a:extLst>
              <a:ext uri="{FF2B5EF4-FFF2-40B4-BE49-F238E27FC236}">
                <a16:creationId xmlns:a16="http://schemas.microsoft.com/office/drawing/2014/main" id="{1FB54E71-C497-A9EC-B31E-CA7108861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84" y="2965850"/>
            <a:ext cx="1228233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UPDATE FOR GERMANY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0381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Overall,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German-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gone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back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normal.</a:t>
            </a:r>
            <a:endParaRPr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F7DB9669-BCFA-AA4B-801E-2D36AF559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72" y="1516633"/>
            <a:ext cx="3948315" cy="2688082"/>
          </a:xfrm>
          <a:prstGeom prst="rect">
            <a:avLst/>
          </a:prstGeom>
        </p:spPr>
      </p:pic>
      <p:pic>
        <p:nvPicPr>
          <p:cNvPr id="6" name="Grafik 5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14E60E49-68C1-DF3C-2039-4F1C2857F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259" y="1400174"/>
            <a:ext cx="3782869" cy="28045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292087"/>
            <a:ext cx="5444121" cy="3097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Explorer World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Travel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„USA National Parks &amp; Metropolis“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fly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-drive incl. 3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nights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  <a:p>
            <a:pPr marL="285750" indent="-285750">
              <a:spcAft>
                <a:spcPts val="1200"/>
              </a:spcAft>
            </a:pPr>
            <a:endParaRPr lang="de-DE" sz="14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CANUSA Touristik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 2-weeks RV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self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-drive incl. AZ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Southwest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  <a:p>
            <a:pPr marL="285750" indent="-285750">
              <a:spcAft>
                <a:spcPts val="1200"/>
              </a:spcAft>
            </a:pP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ARGUS Reisen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f</a:t>
            </a:r>
            <a:r>
              <a:rPr lang="en-US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eaturing</a:t>
            </a:r>
            <a:r>
              <a:rPr lang="en-US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rop</a:t>
            </a:r>
            <a:r>
              <a:rPr lang="de-DE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ranches</a:t>
            </a:r>
            <a:r>
              <a:rPr lang="de-DE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incl. White </a:t>
            </a:r>
            <a:r>
              <a:rPr lang="de-DE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Stallion</a:t>
            </a:r>
            <a:r>
              <a:rPr lang="de-DE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Ranch 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2023)</a:t>
            </a:r>
          </a:p>
          <a:p>
            <a:pPr marL="285750" indent="-285750">
              <a:spcAft>
                <a:spcPts val="1200"/>
              </a:spcAft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 descr="Ein Bild, das Text, Schild, grün, Autobahn enthält.&#10;&#10;Automatisch generierte Beschreibung">
            <a:extLst>
              <a:ext uri="{FF2B5EF4-FFF2-40B4-BE49-F238E27FC236}">
                <a16:creationId xmlns:a16="http://schemas.microsoft.com/office/drawing/2014/main" id="{466FDB70-5442-298D-68A4-006280948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56" y="1142228"/>
            <a:ext cx="1764029" cy="8881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335949E-97A1-1756-1B37-469D84A31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19" y="2305647"/>
            <a:ext cx="1822130" cy="744478"/>
          </a:xfrm>
          <a:prstGeom prst="rect">
            <a:avLst/>
          </a:prstGeom>
        </p:spPr>
      </p:pic>
      <p:pic>
        <p:nvPicPr>
          <p:cNvPr id="4" name="Grafik 3" descr="Ein Bild, das Text, draußen, Screenshot enthält.&#10;&#10;Automatisch generierte Beschreibung">
            <a:extLst>
              <a:ext uri="{FF2B5EF4-FFF2-40B4-BE49-F238E27FC236}">
                <a16:creationId xmlns:a16="http://schemas.microsoft.com/office/drawing/2014/main" id="{86A77355-AFC2-B328-F5B8-A9B0766E9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24" y="3171855"/>
            <a:ext cx="1029113" cy="121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1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292087"/>
            <a:ext cx="5336625" cy="3097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America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Journal – Newsletter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 24-days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guided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camper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tour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Southwest incl. 4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nights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2023)</a:t>
            </a:r>
          </a:p>
          <a:p>
            <a:pPr marL="285750" indent="-285750">
              <a:spcAft>
                <a:spcPts val="1200"/>
              </a:spcAft>
            </a:pPr>
            <a:endParaRPr lang="de-DE" sz="14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Explorer World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Travel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14-nights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self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-drive „The Wild West“ incl. 1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night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2023)</a:t>
            </a:r>
          </a:p>
          <a:p>
            <a:pPr marL="285750" indent="-285750">
              <a:spcAft>
                <a:spcPts val="1200"/>
              </a:spcAft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ARGUS Reisen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f</a:t>
            </a:r>
            <a:r>
              <a:rPr lang="en-US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eaturing</a:t>
            </a:r>
            <a:r>
              <a:rPr lang="en-US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National Park </a:t>
            </a:r>
            <a:r>
              <a:rPr lang="de-DE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self</a:t>
            </a:r>
            <a:r>
              <a:rPr lang="de-DE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-drive incl. 3 </a:t>
            </a:r>
            <a:r>
              <a:rPr lang="de-DE" sz="13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night</a:t>
            </a:r>
            <a:r>
              <a:rPr lang="de-DE" sz="13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de-DE" sz="13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AZ 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2023)</a:t>
            </a:r>
          </a:p>
          <a:p>
            <a:pPr marL="285750" indent="-285750">
              <a:spcAft>
                <a:spcPts val="1200"/>
              </a:spcAft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57F059-CE75-E5FB-7860-7E3D3A253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950" y="1076325"/>
            <a:ext cx="1180215" cy="10858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C308A02-95E8-8822-BBF9-4D10E8CC0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94" y="2162175"/>
            <a:ext cx="1239146" cy="10858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83277A-B0E0-2219-232E-9560C22F7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18" y="2793475"/>
            <a:ext cx="1185679" cy="15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88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1" y="1292087"/>
            <a:ext cx="4850849" cy="3097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Faszination Fernweh – Consumer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„Highlights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Southwest“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incl. 3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2023)</a:t>
            </a:r>
          </a:p>
          <a:p>
            <a:pPr marL="285750" indent="-285750">
              <a:spcAft>
                <a:spcPts val="1200"/>
              </a:spcAft>
            </a:pPr>
            <a:endParaRPr lang="de-DE" sz="1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Explorer World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Travel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 „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Legendary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Route 66“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and a „Wild West“ tour incl.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overnights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2023)</a:t>
            </a:r>
          </a:p>
          <a:p>
            <a:pPr marL="285750" indent="-285750">
              <a:spcAft>
                <a:spcPts val="1200"/>
              </a:spcAft>
            </a:pP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360° USA Magazine – Facebook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AZ </a:t>
            </a:r>
            <a:r>
              <a:rPr lang="de-DE" sz="105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05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r>
              <a:rPr lang="de-DE" sz="105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2023)</a:t>
            </a:r>
          </a:p>
          <a:p>
            <a:pPr marL="285750" indent="-285750">
              <a:spcAft>
                <a:spcPts val="1200"/>
              </a:spcAft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B3D2A9-F34F-A844-D5FF-EDFD18A36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152064"/>
            <a:ext cx="1655260" cy="9662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464B814-349B-A784-1E37-95A2EE3DD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35" y="2053382"/>
            <a:ext cx="1425475" cy="1480658"/>
          </a:xfrm>
          <a:prstGeom prst="rect">
            <a:avLst/>
          </a:prstGeom>
        </p:spPr>
      </p:pic>
      <p:pic>
        <p:nvPicPr>
          <p:cNvPr id="4" name="Grafik 3" descr="Ein Bild, das Text, Flugzeug, Transport, Ballon enthält.&#10;&#10;Automatisch generierte Beschreibung">
            <a:extLst>
              <a:ext uri="{FF2B5EF4-FFF2-40B4-BE49-F238E27FC236}">
                <a16:creationId xmlns:a16="http://schemas.microsoft.com/office/drawing/2014/main" id="{CF766CA0-717A-4398-1F65-AF8A12AE5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52" y="3025218"/>
            <a:ext cx="1330225" cy="130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70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292087"/>
            <a:ext cx="5444121" cy="3097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Ruck Zuck Urlaub – Instagram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Grand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canyon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(March 2023)</a:t>
            </a:r>
          </a:p>
          <a:p>
            <a:pPr marL="0" indent="0">
              <a:spcAft>
                <a:spcPts val="1200"/>
              </a:spcAft>
              <a:buNone/>
            </a:pPr>
            <a:endParaRPr lang="de-DE" sz="2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Condor – Facebook ad and web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banner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ads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(March 2023)</a:t>
            </a:r>
          </a:p>
          <a:p>
            <a:pPr marL="285750" indent="-285750">
              <a:spcAft>
                <a:spcPts val="1200"/>
              </a:spcAft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Knecht Reisen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itineraries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3-4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nights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5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(April 2023)</a:t>
            </a:r>
          </a:p>
          <a:p>
            <a:pPr marL="285750" indent="-285750">
              <a:spcAft>
                <a:spcPts val="1200"/>
              </a:spcAft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 descr="Ein Bild, das Text, Tal, Canyon enthält.&#10;&#10;Automatisch generierte Beschreibung">
            <a:extLst>
              <a:ext uri="{FF2B5EF4-FFF2-40B4-BE49-F238E27FC236}">
                <a16:creationId xmlns:a16="http://schemas.microsoft.com/office/drawing/2014/main" id="{0EC6F7B7-66D6-851E-E7AC-796934ED5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28" y="1138402"/>
            <a:ext cx="854103" cy="11207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EF61F6-37E8-F9F6-9322-7F3B91606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25" y="2105492"/>
            <a:ext cx="864482" cy="1120775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BA330AB-C648-E628-2521-665656765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37" y="2011362"/>
            <a:ext cx="840581" cy="11207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446C6CA-B96C-9C82-1ADC-246AEEA0C9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76"/>
          <a:stretch/>
        </p:blipFill>
        <p:spPr bwMode="auto">
          <a:xfrm>
            <a:off x="7845795" y="1818629"/>
            <a:ext cx="862141" cy="314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 descr="Ein Bild, das Text, Natur, Screenshot enthält.&#10;&#10;Automatisch generierte Beschreibung">
            <a:extLst>
              <a:ext uri="{FF2B5EF4-FFF2-40B4-BE49-F238E27FC236}">
                <a16:creationId xmlns:a16="http://schemas.microsoft.com/office/drawing/2014/main" id="{64F1F75D-7F8B-C9D1-926B-64CE50D77C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80" y="3031046"/>
            <a:ext cx="884298" cy="123801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ADABACE-518A-ED45-80C0-92BA107CF2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37" y="3650054"/>
            <a:ext cx="1513240" cy="7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75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1" y="1292086"/>
            <a:ext cx="4234428" cy="3203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Condor –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consumer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PHX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Germany incl. FRA-PHX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(May 2023)</a:t>
            </a:r>
          </a:p>
          <a:p>
            <a:pPr marL="0" indent="0">
              <a:spcAft>
                <a:spcPts val="1200"/>
              </a:spcAft>
              <a:buNone/>
            </a:pPr>
            <a:endParaRPr lang="de-DE" sz="16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Faszination Fernweh – Consumer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Southwest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incl. 3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(May 2023)</a:t>
            </a:r>
          </a:p>
          <a:p>
            <a:pPr marL="285750" indent="-285750">
              <a:spcAft>
                <a:spcPts val="1200"/>
              </a:spcAft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ARGUS Reisen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Tombstone Monument Guest Ranch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(May 2023)</a:t>
            </a: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 descr="Ein Bild, das Text, Schild, draußen, Verkauf enthält.&#10;&#10;Automatisch generierte Beschreibung">
            <a:extLst>
              <a:ext uri="{FF2B5EF4-FFF2-40B4-BE49-F238E27FC236}">
                <a16:creationId xmlns:a16="http://schemas.microsoft.com/office/drawing/2014/main" id="{BC60A157-04BF-0E40-8B5E-EC2AE444F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92" y="1158130"/>
            <a:ext cx="1308678" cy="847062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436A9761-6B7A-A6D0-DD49-96BB299D6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59" y="1914068"/>
            <a:ext cx="1050071" cy="1545063"/>
          </a:xfrm>
          <a:prstGeom prst="rect">
            <a:avLst/>
          </a:prstGeom>
        </p:spPr>
      </p:pic>
      <p:pic>
        <p:nvPicPr>
          <p:cNvPr id="12" name="Grafik 11" descr="Ein Bild, das Text, draußen enthält.&#10;&#10;Automatisch generierte Beschreibung">
            <a:extLst>
              <a:ext uri="{FF2B5EF4-FFF2-40B4-BE49-F238E27FC236}">
                <a16:creationId xmlns:a16="http://schemas.microsoft.com/office/drawing/2014/main" id="{41F213DD-92FF-F10F-8221-AC10DE741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60" y="3138309"/>
            <a:ext cx="1739608" cy="1008392"/>
          </a:xfrm>
          <a:prstGeom prst="rect">
            <a:avLst/>
          </a:prstGeom>
        </p:spPr>
      </p:pic>
      <p:pic>
        <p:nvPicPr>
          <p:cNvPr id="13" name="Grafik 12" descr="Ein Bild, das Text, Schild, Himmel, draußen enthält.&#10;&#10;Automatisch generierte Beschreibung">
            <a:extLst>
              <a:ext uri="{FF2B5EF4-FFF2-40B4-BE49-F238E27FC236}">
                <a16:creationId xmlns:a16="http://schemas.microsoft.com/office/drawing/2014/main" id="{CA2EFE7F-55E1-4706-5DFF-0853E31D81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36" y="1153241"/>
            <a:ext cx="1305326" cy="8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87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1" y="1292086"/>
            <a:ext cx="5061207" cy="3203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ARGUS Reisen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 Route 66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overnights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AZ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(May 2023)</a:t>
            </a: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6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USA-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Reisen.de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Consumer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exclusive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itineraries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(May 2023)</a:t>
            </a:r>
          </a:p>
          <a:p>
            <a:pPr marL="285750" indent="-285750">
              <a:spcAft>
                <a:spcPts val="1200"/>
              </a:spcAft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CANUSA Touristik – Consumer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RV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suggestions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AZ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(June 2023)</a:t>
            </a: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0D4AABCC-C073-49C0-032E-319E3D0E1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88" y="1109360"/>
            <a:ext cx="1252062" cy="139528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FFD8255-58E7-1DE3-D296-998497DE1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73" y="1799182"/>
            <a:ext cx="1536745" cy="1545136"/>
          </a:xfrm>
          <a:prstGeom prst="rect">
            <a:avLst/>
          </a:prstGeom>
        </p:spPr>
      </p:pic>
      <p:pic>
        <p:nvPicPr>
          <p:cNvPr id="5" name="Grafik 4" descr="Ein Bild, das Text, Natur, Screenshot, Himmel enthält.&#10;&#10;Automatisch generierte Beschreibung">
            <a:extLst>
              <a:ext uri="{FF2B5EF4-FFF2-40B4-BE49-F238E27FC236}">
                <a16:creationId xmlns:a16="http://schemas.microsoft.com/office/drawing/2014/main" id="{CEE11279-5C19-F33A-EB6A-77027A8A4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88" y="2893942"/>
            <a:ext cx="1136605" cy="1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49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4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VALUE – NO MARKETING FUNDS USED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1" y="1292086"/>
            <a:ext cx="5117549" cy="3203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CRD Touristik – Facebook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Arizona‘s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Dude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Ranches and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cowboy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(June 2023)</a:t>
            </a:r>
            <a:endParaRPr lang="de-DE" sz="16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2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Lufthansa – Consumer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Route 66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itineray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suggestions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incl.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Petrified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Forest National Park 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(June 2023)</a:t>
            </a:r>
          </a:p>
          <a:p>
            <a:pPr marL="285750" indent="-285750">
              <a:spcAft>
                <a:spcPts val="1200"/>
              </a:spcAft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 descr="Ein Bild, das Himmel, Screenshot, Pferd, draußen enthält.&#10;&#10;Automatisch generierte Beschreibung">
            <a:extLst>
              <a:ext uri="{FF2B5EF4-FFF2-40B4-BE49-F238E27FC236}">
                <a16:creationId xmlns:a16="http://schemas.microsoft.com/office/drawing/2014/main" id="{81B1D1A5-3C54-C060-4D5B-540D48912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54" y="1168083"/>
            <a:ext cx="1326244" cy="1213167"/>
          </a:xfrm>
          <a:prstGeom prst="rect">
            <a:avLst/>
          </a:prstGeom>
        </p:spPr>
      </p:pic>
      <p:pic>
        <p:nvPicPr>
          <p:cNvPr id="7" name="Grafik 6" descr="Ein Bild, das Lächeln, Text, Menschliches Gesicht, Himmel enthält.&#10;&#10;Automatisch generierte Beschreibung">
            <a:extLst>
              <a:ext uri="{FF2B5EF4-FFF2-40B4-BE49-F238E27FC236}">
                <a16:creationId xmlns:a16="http://schemas.microsoft.com/office/drawing/2014/main" id="{8F813319-1904-5D6B-C39D-6F7AA3439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54" y="2497724"/>
            <a:ext cx="1326244" cy="126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7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BI-MONTHLY TRADE NEWSLETTERS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Recipients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Trade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German-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markets</a:t>
            </a:r>
            <a:endParaRPr lang="de-DE" sz="15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elle 2">
            <a:extLst>
              <a:ext uri="{FF2B5EF4-FFF2-40B4-BE49-F238E27FC236}">
                <a16:creationId xmlns:a16="http://schemas.microsoft.com/office/drawing/2014/main" id="{4CA8711D-A3FE-5B9F-47D0-AD22F0415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392346"/>
              </p:ext>
            </p:extLst>
          </p:nvPr>
        </p:nvGraphicFramePr>
        <p:xfrm>
          <a:off x="797061" y="1759425"/>
          <a:ext cx="5731292" cy="2424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529">
                  <a:extLst>
                    <a:ext uri="{9D8B030D-6E8A-4147-A177-3AD203B41FA5}">
                      <a16:colId xmlns:a16="http://schemas.microsoft.com/office/drawing/2014/main" val="196544947"/>
                    </a:ext>
                  </a:extLst>
                </a:gridCol>
                <a:gridCol w="2327997">
                  <a:extLst>
                    <a:ext uri="{9D8B030D-6E8A-4147-A177-3AD203B41FA5}">
                      <a16:colId xmlns:a16="http://schemas.microsoft.com/office/drawing/2014/main" val="509392319"/>
                    </a:ext>
                  </a:extLst>
                </a:gridCol>
                <a:gridCol w="1023731">
                  <a:extLst>
                    <a:ext uri="{9D8B030D-6E8A-4147-A177-3AD203B41FA5}">
                      <a16:colId xmlns:a16="http://schemas.microsoft.com/office/drawing/2014/main" val="2787063231"/>
                    </a:ext>
                  </a:extLst>
                </a:gridCol>
                <a:gridCol w="974035">
                  <a:extLst>
                    <a:ext uri="{9D8B030D-6E8A-4147-A177-3AD203B41FA5}">
                      <a16:colId xmlns:a16="http://schemas.microsoft.com/office/drawing/2014/main" val="3884399519"/>
                    </a:ext>
                  </a:extLst>
                </a:gridCol>
              </a:tblGrid>
              <a:tr h="270463">
                <a:tc>
                  <a:txBody>
                    <a:bodyPr/>
                    <a:lstStyle/>
                    <a:p>
                      <a:endParaRPr lang="de-DE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TOPIC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 OF RECIPIENTS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OPENING RATE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9814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August 2022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Arizona‘s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Dude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Ranches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312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45.5%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039210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October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Arizona‘s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Warm Winter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Destinations</a:t>
                      </a:r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39.7%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032043"/>
                  </a:ext>
                </a:extLst>
              </a:tr>
              <a:tr h="30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December 2022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What‘s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Arizona in 2023?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43,1%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920188"/>
                  </a:ext>
                </a:extLst>
              </a:tr>
              <a:tr h="298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February 2023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 Sports in Arizona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428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36.0%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59632"/>
                  </a:ext>
                </a:extLst>
              </a:tr>
              <a:tr h="295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 2023</a:t>
                      </a:r>
                      <a:endParaRPr lang="de-DE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Arizona‘s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Summer Getaways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Families</a:t>
                      </a:r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469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41.4%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224190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2023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Experiencing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American Indian Tribes in Arizona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tba</a:t>
                      </a:r>
                      <a:endParaRPr lang="de-DE" sz="1100" b="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203545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14A258F2-F370-06FB-3B58-267BCAD0F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56" y="512400"/>
            <a:ext cx="1459179" cy="1791989"/>
          </a:xfrm>
          <a:prstGeom prst="rect">
            <a:avLst/>
          </a:prstGeom>
        </p:spPr>
      </p:pic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7593A840-7868-A75A-E772-9F085E04C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51" y="2400339"/>
            <a:ext cx="1455388" cy="185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02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795620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DESTINATION WEBINARS IN FY 2023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468484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</a:pPr>
            <a:r>
              <a:rPr lang="de-DE" sz="23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de-DE" sz="2300" u="sng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Arizona‘s</a:t>
            </a:r>
            <a:r>
              <a:rPr lang="de-DE" sz="23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300" u="sng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Dude</a:t>
            </a:r>
            <a:r>
              <a:rPr lang="de-DE" sz="23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Ranches“</a:t>
            </a:r>
            <a:r>
              <a:rPr lang="de-DE" sz="2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de-DE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6th, 2022</a:t>
            </a:r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</a:pPr>
            <a:r>
              <a:rPr lang="de-DE" sz="15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 </a:t>
            </a:r>
            <a:r>
              <a:rPr lang="de-DE" sz="1500" b="1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registrations</a:t>
            </a:r>
            <a:r>
              <a:rPr lang="de-DE" sz="15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34 </a:t>
            </a:r>
            <a:r>
              <a:rPr lang="de-DE" sz="1500" b="1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</a:t>
            </a:r>
            <a:r>
              <a:rPr lang="de-DE" sz="15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b="1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endParaRPr lang="en-US" sz="1500" b="1" dirty="0">
              <a:solidFill>
                <a:srgbClr val="59595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</a:pP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Registrants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participate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requested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recording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</a:t>
            </a:r>
            <a:endParaRPr lang="de-DE" sz="15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</a:pP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TMR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follow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email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registrants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trade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de-DE" sz="15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</a:pP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promoted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VUSA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a TMR/AOT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on an online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trade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de-DE" sz="15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  <a:endParaRPr lang="de-DE" sz="15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</a:pPr>
            <a:endParaRPr lang="de-DE" sz="150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44DFF25-2796-7358-9EA3-432FE710A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87" y="1452459"/>
            <a:ext cx="2261010" cy="127247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52A52D8-1646-A58F-D19F-E4B7AB30B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82" y="2860675"/>
            <a:ext cx="2400935" cy="13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07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31581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USA GERMANY ACTIVITIES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963256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Trade </a:t>
            </a:r>
            <a:r>
              <a:rPr lang="de-DE" u="sng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. 22,400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recipients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5" name="Tabelle 2">
            <a:extLst>
              <a:ext uri="{FF2B5EF4-FFF2-40B4-BE49-F238E27FC236}">
                <a16:creationId xmlns:a16="http://schemas.microsoft.com/office/drawing/2014/main" id="{01AA216C-60EF-D38A-F47C-A129CD3B2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061284"/>
              </p:ext>
            </p:extLst>
          </p:nvPr>
        </p:nvGraphicFramePr>
        <p:xfrm>
          <a:off x="888168" y="1600089"/>
          <a:ext cx="5502693" cy="251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047">
                  <a:extLst>
                    <a:ext uri="{9D8B030D-6E8A-4147-A177-3AD203B41FA5}">
                      <a16:colId xmlns:a16="http://schemas.microsoft.com/office/drawing/2014/main" val="196544947"/>
                    </a:ext>
                  </a:extLst>
                </a:gridCol>
                <a:gridCol w="4191646">
                  <a:extLst>
                    <a:ext uri="{9D8B030D-6E8A-4147-A177-3AD203B41FA5}">
                      <a16:colId xmlns:a16="http://schemas.microsoft.com/office/drawing/2014/main" val="509392319"/>
                    </a:ext>
                  </a:extLst>
                </a:gridCol>
              </a:tblGrid>
              <a:tr h="270463"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TIMING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TOPIC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9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August 2022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Arizona‘s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Dude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Ranches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039210"/>
                  </a:ext>
                </a:extLst>
              </a:tr>
              <a:tr h="152877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September 2022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Appreciate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AZ Day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8188"/>
                  </a:ext>
                </a:extLst>
              </a:tr>
              <a:tr h="1727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November 2021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Arizona‘s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sustainability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efforts</a:t>
                      </a:r>
                      <a:endParaRPr lang="de-DE" sz="1100" b="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Promotion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Dude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Ranches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webinar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registration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link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032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December 2022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Hotel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openings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2023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762450"/>
                  </a:ext>
                </a:extLst>
              </a:tr>
              <a:tr h="1548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b="0" i="0" u="none" strike="noStrike" dirty="0" err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February</a:t>
                      </a:r>
                      <a:r>
                        <a:rPr lang="de-DE" sz="11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sports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Arizona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5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 2023</a:t>
                      </a:r>
                      <a:endParaRPr lang="de-DE" sz="11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Our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personal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favorite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spot</a:t>
                      </a:r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365562"/>
                  </a:ext>
                </a:extLst>
              </a:tr>
              <a:tr h="156853"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2023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Peralta Regional Park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224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2022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Free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cultural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arts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and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activities</a:t>
                      </a:r>
                      <a:endParaRPr lang="de-DE" sz="1100" b="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97372"/>
                  </a:ext>
                </a:extLst>
              </a:tr>
            </a:tbl>
          </a:graphicData>
        </a:graphic>
      </p:graphicFrame>
      <p:pic>
        <p:nvPicPr>
          <p:cNvPr id="3" name="Grafik 2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F98CF651-EB6E-286B-468E-EBAFFCF64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765" y="2722447"/>
            <a:ext cx="1957592" cy="639878"/>
          </a:xfrm>
          <a:prstGeom prst="rect">
            <a:avLst/>
          </a:prstGeom>
        </p:spPr>
      </p:pic>
      <p:pic>
        <p:nvPicPr>
          <p:cNvPr id="10" name="Grafik 9" descr="Ein Bild, das Text, Flagge, Schrift, Logo enthält.&#10;&#10;Automatisch generierte Beschreibung">
            <a:extLst>
              <a:ext uri="{FF2B5EF4-FFF2-40B4-BE49-F238E27FC236}">
                <a16:creationId xmlns:a16="http://schemas.microsoft.com/office/drawing/2014/main" id="{AB38064A-774B-A389-61D0-A59C0D2CBD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4"/>
          <a:stretch/>
        </p:blipFill>
        <p:spPr>
          <a:xfrm>
            <a:off x="6727953" y="2006467"/>
            <a:ext cx="1957592" cy="71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41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UPDATE FOR GERMANY – </a:t>
            </a:r>
            <a:r>
              <a:rPr lang="de-DE" dirty="0" err="1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cont‘d</a:t>
            </a: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511727" y="1102334"/>
            <a:ext cx="3037016" cy="30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12%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destination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Arizona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7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top 10 U.S.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Source: Brand USA</a:t>
            </a: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537F6C83-7E02-C66D-201B-87A12072D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1081261"/>
            <a:ext cx="4327825" cy="30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67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USA GERMANY ACTIVITIES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0667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6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 </a:t>
            </a:r>
            <a:r>
              <a:rPr lang="de-DE" sz="1600" u="sng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posts</a:t>
            </a:r>
            <a:r>
              <a:rPr lang="de-DE" sz="16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u="sng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German VUSA </a:t>
            </a:r>
            <a:r>
              <a:rPr lang="de-DE" sz="1600" u="sng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</a:t>
            </a:r>
            <a:endParaRPr lang="de-DE" sz="1600" u="sng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C3F4FBCC-70CF-492C-6A29-495C86AA9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355126"/>
              </p:ext>
            </p:extLst>
          </p:nvPr>
        </p:nvGraphicFramePr>
        <p:xfrm>
          <a:off x="888999" y="1620214"/>
          <a:ext cx="6540501" cy="2698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301">
                  <a:extLst>
                    <a:ext uri="{9D8B030D-6E8A-4147-A177-3AD203B41FA5}">
                      <a16:colId xmlns:a16="http://schemas.microsoft.com/office/drawing/2014/main" val="196544947"/>
                    </a:ext>
                  </a:extLst>
                </a:gridCol>
                <a:gridCol w="4162425">
                  <a:extLst>
                    <a:ext uri="{9D8B030D-6E8A-4147-A177-3AD203B41FA5}">
                      <a16:colId xmlns:a16="http://schemas.microsoft.com/office/drawing/2014/main" val="509392319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787063231"/>
                    </a:ext>
                  </a:extLst>
                </a:gridCol>
              </a:tblGrid>
              <a:tr h="396852"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TIMING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TOPICS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VIEWS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9814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Arizona‘s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Dude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Ranches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Stargazing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Arizona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032043"/>
                  </a:ext>
                </a:extLst>
              </a:tr>
              <a:tr h="30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August 2022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Maswick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South Lodge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Castle Hot Springs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920188"/>
                  </a:ext>
                </a:extLst>
              </a:tr>
              <a:tr h="298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September 2022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Arizona‘s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art-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lined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</a:t>
                      </a:r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Appreciate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AZ Day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59632"/>
                  </a:ext>
                </a:extLst>
              </a:tr>
              <a:tr h="298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October 2022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Arizona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Offcial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State Travel Guide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Arizona‘s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warm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winter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destinations</a:t>
                      </a:r>
                      <a:endParaRPr lang="de-DE" sz="1100" b="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Backland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Eco-Resort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563243"/>
                  </a:ext>
                </a:extLst>
              </a:tr>
              <a:tr h="298174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November 2022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Arizona Tribal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Brochure</a:t>
                      </a:r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Announcement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Dude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Ranches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webinar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planned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6, 2022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172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404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USA GERMANY ACTIVITIES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6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 </a:t>
            </a:r>
            <a:r>
              <a:rPr lang="de-DE" sz="1600" u="sng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posts</a:t>
            </a:r>
            <a:r>
              <a:rPr lang="de-DE" sz="16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1600" u="sng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cont‘d</a:t>
            </a:r>
            <a:endParaRPr lang="de-DE" sz="1200" u="sng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elle 2">
            <a:extLst>
              <a:ext uri="{FF2B5EF4-FFF2-40B4-BE49-F238E27FC236}">
                <a16:creationId xmlns:a16="http://schemas.microsoft.com/office/drawing/2014/main" id="{01AA216C-60EF-D38A-F47C-A129CD3B2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412669"/>
              </p:ext>
            </p:extLst>
          </p:nvPr>
        </p:nvGraphicFramePr>
        <p:xfrm>
          <a:off x="908048" y="1765323"/>
          <a:ext cx="6902450" cy="2290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47">
                  <a:extLst>
                    <a:ext uri="{9D8B030D-6E8A-4147-A177-3AD203B41FA5}">
                      <a16:colId xmlns:a16="http://schemas.microsoft.com/office/drawing/2014/main" val="196544947"/>
                    </a:ext>
                  </a:extLst>
                </a:gridCol>
                <a:gridCol w="4904109">
                  <a:extLst>
                    <a:ext uri="{9D8B030D-6E8A-4147-A177-3AD203B41FA5}">
                      <a16:colId xmlns:a16="http://schemas.microsoft.com/office/drawing/2014/main" val="509392319"/>
                    </a:ext>
                  </a:extLst>
                </a:gridCol>
                <a:gridCol w="710594">
                  <a:extLst>
                    <a:ext uri="{9D8B030D-6E8A-4147-A177-3AD203B41FA5}">
                      <a16:colId xmlns:a16="http://schemas.microsoft.com/office/drawing/2014/main" val="2787063231"/>
                    </a:ext>
                  </a:extLst>
                </a:gridCol>
              </a:tblGrid>
              <a:tr h="415902"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TIMING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TOPICS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VIEWS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9814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December 2022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Recording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Dude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Ranches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webinar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6, 2022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PHX Sky Harbor International Airport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being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sustainability</a:t>
                      </a:r>
                      <a:endParaRPr lang="de-DE" sz="1100" b="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in 2023: Mattel Adventure Park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032043"/>
                  </a:ext>
                </a:extLst>
              </a:tr>
              <a:tr h="30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January 2023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Arizona: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Perfect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golfing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destination</a:t>
                      </a:r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Itinerary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suggestion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Bucket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List Northern Arizona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920188"/>
                  </a:ext>
                </a:extLst>
              </a:tr>
              <a:tr h="298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February 2023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opening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The Eddy Hotel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Re-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opening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Mii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</a:t>
                      </a:r>
                      <a:endParaRPr lang="de-DE" sz="1100" b="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59632"/>
                  </a:ext>
                </a:extLst>
              </a:tr>
              <a:tr h="298174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March 2023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Peralta Regional Park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Adventurous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Antelope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Canyon Tours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services</a:t>
                      </a:r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563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620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USA GERMANY ACTIVITIES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02072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6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 </a:t>
            </a:r>
            <a:r>
              <a:rPr lang="de-DE" sz="1600" u="sng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posts</a:t>
            </a:r>
            <a:r>
              <a:rPr lang="de-DE" sz="16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1600" u="sng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cont‘d</a:t>
            </a:r>
            <a:endParaRPr lang="de-DE" sz="1200" u="sng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elle 2">
            <a:extLst>
              <a:ext uri="{FF2B5EF4-FFF2-40B4-BE49-F238E27FC236}">
                <a16:creationId xmlns:a16="http://schemas.microsoft.com/office/drawing/2014/main" id="{01AA216C-60EF-D38A-F47C-A129CD3B2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132297"/>
              </p:ext>
            </p:extLst>
          </p:nvPr>
        </p:nvGraphicFramePr>
        <p:xfrm>
          <a:off x="984249" y="1565298"/>
          <a:ext cx="6759576" cy="2443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1">
                  <a:extLst>
                    <a:ext uri="{9D8B030D-6E8A-4147-A177-3AD203B41FA5}">
                      <a16:colId xmlns:a16="http://schemas.microsoft.com/office/drawing/2014/main" val="196544947"/>
                    </a:ext>
                  </a:extLst>
                </a:gridCol>
                <a:gridCol w="4019550">
                  <a:extLst>
                    <a:ext uri="{9D8B030D-6E8A-4147-A177-3AD203B41FA5}">
                      <a16:colId xmlns:a16="http://schemas.microsoft.com/office/drawing/2014/main" val="509392319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787063231"/>
                    </a:ext>
                  </a:extLst>
                </a:gridCol>
              </a:tblGrid>
              <a:tr h="270463"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TIMING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TOPICS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VIEWS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9814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 2023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Opening: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Omni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Tempe Hotel at ASU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Boutique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Accommocation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de-DE" sz="11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summer</a:t>
                      </a:r>
                      <a:r>
                        <a:rPr lang="de-DE" sz="11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2023: Air Village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032043"/>
                  </a:ext>
                </a:extLst>
              </a:tr>
              <a:tr h="30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2023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Reopening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Grand Canyon North Rim in June 2023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seasonal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Condor nonstop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flight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PHX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tba</a:t>
                      </a:r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920188"/>
                  </a:ext>
                </a:extLst>
              </a:tr>
              <a:tr h="298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2023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cap="none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Free </a:t>
                      </a:r>
                      <a:r>
                        <a:rPr lang="de-DE" sz="1100" b="0" i="0" u="none" strike="noStrike" cap="none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activities</a:t>
                      </a:r>
                      <a:r>
                        <a:rPr lang="de-DE" sz="1100" b="0" i="0" u="none" strike="noStrike" cap="none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in Arizona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cap="none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New </a:t>
                      </a:r>
                      <a:r>
                        <a:rPr lang="de-DE" sz="1100" b="0" i="0" u="none" strike="noStrike" cap="none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AquaRidge</a:t>
                      </a:r>
                      <a:r>
                        <a:rPr lang="de-DE" sz="1100" b="0" i="0" u="none" strike="noStrike" cap="none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de-DE" sz="1100" b="0" i="0" u="none" strike="noStrike" cap="none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Waterpark</a:t>
                      </a:r>
                      <a:r>
                        <a:rPr lang="de-DE" sz="1100" b="0" i="0" u="none" strike="noStrike" cap="none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in Phoenix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cap="none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New </a:t>
                      </a:r>
                      <a:r>
                        <a:rPr lang="de-DE" sz="1100" b="0" i="0" u="none" strike="noStrike" cap="none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cashless</a:t>
                      </a:r>
                      <a:r>
                        <a:rPr lang="de-DE" sz="1100" b="0" i="0" u="none" strike="noStrike" cap="none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de-DE" sz="1100" b="0" i="0" u="none" strike="noStrike" cap="none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fee</a:t>
                      </a:r>
                      <a:r>
                        <a:rPr lang="de-DE" sz="1100" b="0" i="0" u="none" strike="noStrike" cap="none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de-DE" sz="1100" b="0" i="0" u="none" strike="noStrike" cap="none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system</a:t>
                      </a:r>
                      <a:r>
                        <a:rPr lang="de-DE" sz="1100" b="0" i="0" u="none" strike="noStrike" cap="none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at </a:t>
                      </a:r>
                      <a:r>
                        <a:rPr lang="de-DE" sz="1100" b="0" i="0" u="none" strike="noStrike" cap="none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Saguaro</a:t>
                      </a:r>
                      <a:r>
                        <a:rPr lang="de-DE" sz="1100" b="0" i="0" u="none" strike="noStrike" cap="none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National Park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tba</a:t>
                      </a:r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59632"/>
                  </a:ext>
                </a:extLst>
              </a:tr>
              <a:tr h="29817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VIEWS IN FY 2023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815*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879"/>
                  </a:ext>
                </a:extLst>
              </a:tr>
              <a:tr h="29817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VIEWS SINCE WEBISTE LAUNCH IN MARCH 2022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1,805*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563243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6D01670-C0B5-02ED-3729-261582472AE9}"/>
              </a:ext>
            </a:extLst>
          </p:cNvPr>
          <p:cNvSpPr txBox="1"/>
          <p:nvPr/>
        </p:nvSpPr>
        <p:spPr>
          <a:xfrm>
            <a:off x="4495801" y="4008455"/>
            <a:ext cx="3238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*Not all </a:t>
            </a:r>
            <a:r>
              <a:rPr lang="de-DE" sz="1000" dirty="0" err="1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numbers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since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April 2023 </a:t>
            </a:r>
            <a:r>
              <a:rPr lang="de-DE" sz="1000" dirty="0" err="1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have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been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recorded</a:t>
            </a:r>
            <a:r>
              <a:rPr lang="de-DE" sz="1000" dirty="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yet</a:t>
            </a:r>
            <a:endParaRPr lang="de-DE" sz="1000" dirty="0">
              <a:solidFill>
                <a:srgbClr val="59595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69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USA GERMANY ACTIVITIES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048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6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 </a:t>
            </a:r>
            <a:r>
              <a:rPr lang="de-DE" sz="1600" u="sng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posts</a:t>
            </a:r>
            <a:r>
              <a:rPr lang="de-DE" sz="1600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Samples</a:t>
            </a:r>
          </a:p>
        </p:txBody>
      </p:sp>
      <p:pic>
        <p:nvPicPr>
          <p:cNvPr id="2" name="Grafik 1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50B4CD8D-B117-9951-134C-05E55D0E2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00" y="1654494"/>
            <a:ext cx="1193021" cy="1595358"/>
          </a:xfrm>
          <a:prstGeom prst="rect">
            <a:avLst/>
          </a:prstGeom>
        </p:spPr>
      </p:pic>
      <p:pic>
        <p:nvPicPr>
          <p:cNvPr id="4" name="Grafik 3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35955A12-40C6-AAEE-9E0B-9AE9E6CCF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965" y="1655951"/>
            <a:ext cx="1118235" cy="1265555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61ED0A1-9E34-5047-919F-24F360122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85" y="3249852"/>
            <a:ext cx="1193021" cy="5688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A8C1E0-8512-7FDE-4B9F-06CB4E4CB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17" y="1634808"/>
            <a:ext cx="1137778" cy="13474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735B388-A0D4-34D4-06AC-937BC0242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10" y="3014346"/>
            <a:ext cx="1161645" cy="11801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103207-5100-E263-6B90-D8385862F3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99" y="1654493"/>
            <a:ext cx="1132028" cy="1501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7A37D0-D0B1-3017-061A-0A7645CD81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99" y="3156268"/>
            <a:ext cx="1132028" cy="965899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A63F2D-EC47-F097-5508-4251762C11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27" y="1634808"/>
            <a:ext cx="1184812" cy="137953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094496C-BAC6-6D3E-7A1A-418D891073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23" y="1638617"/>
            <a:ext cx="1193021" cy="14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23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31581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USA GERMANY &amp; SWITZERLAND ACTIVITIES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963256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Trade Events</a:t>
            </a: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elle 2">
            <a:extLst>
              <a:ext uri="{FF2B5EF4-FFF2-40B4-BE49-F238E27FC236}">
                <a16:creationId xmlns:a16="http://schemas.microsoft.com/office/drawing/2014/main" id="{01AA216C-60EF-D38A-F47C-A129CD3B2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341634"/>
              </p:ext>
            </p:extLst>
          </p:nvPr>
        </p:nvGraphicFramePr>
        <p:xfrm>
          <a:off x="888166" y="1589741"/>
          <a:ext cx="6760409" cy="2548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982">
                  <a:extLst>
                    <a:ext uri="{9D8B030D-6E8A-4147-A177-3AD203B41FA5}">
                      <a16:colId xmlns:a16="http://schemas.microsoft.com/office/drawing/2014/main" val="196544947"/>
                    </a:ext>
                  </a:extLst>
                </a:gridCol>
                <a:gridCol w="3313827">
                  <a:extLst>
                    <a:ext uri="{9D8B030D-6E8A-4147-A177-3AD203B41FA5}">
                      <a16:colId xmlns:a16="http://schemas.microsoft.com/office/drawing/2014/main" val="50939231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32858680"/>
                    </a:ext>
                  </a:extLst>
                </a:gridCol>
              </a:tblGrid>
              <a:tr h="485454"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TIMING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 DESCRIPTION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 OF ATTENDENTS /</a:t>
                      </a:r>
                    </a:p>
                    <a:p>
                      <a:r>
                        <a:rPr lang="de-DE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 OF PEOPLE TRAINED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9814"/>
                  </a:ext>
                </a:extLst>
              </a:tr>
              <a:tr h="782305">
                <a:tc>
                  <a:txBody>
                    <a:bodyPr/>
                    <a:lstStyle/>
                    <a:p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October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2022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Trade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networking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Hamburg</a:t>
                      </a:r>
                    </a:p>
                    <a:p>
                      <a:pPr algn="l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Trade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networking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Munich</a:t>
                      </a:r>
                    </a:p>
                    <a:p>
                      <a:pPr algn="l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Breakfast &amp; Lunch Workshops in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Hanover</a:t>
                      </a:r>
                      <a:endParaRPr lang="de-DE" sz="11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Breakfast &amp; Lunch Workshops in Cologne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  <a:p>
                      <a:pPr algn="r"/>
                      <a:r>
                        <a:rPr lang="de-DE" sz="11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  <a:p>
                      <a:pPr algn="r"/>
                      <a:r>
                        <a:rPr lang="de-DE" sz="11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  <a:p>
                      <a:pPr algn="r"/>
                      <a:r>
                        <a:rPr lang="de-DE" sz="11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03921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January 2023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Visit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USA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Switzerland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  <a:p>
                      <a:pPr algn="l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„Island Hopping“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8188"/>
                  </a:ext>
                </a:extLst>
              </a:tr>
              <a:tr h="457972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2023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Workshop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roadshow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Aachen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Workshop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roadshow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</a:t>
                      </a:r>
                      <a:r>
                        <a:rPr lang="de-DE" sz="11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Münster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032043"/>
                  </a:ext>
                </a:extLst>
              </a:tr>
              <a:tr h="2947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VIEWS IN FY 2023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200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255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762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845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31581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USA GERMANY &amp; SWITZERLAND ACTIVITIES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963256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Trade Events – </a:t>
            </a:r>
            <a:r>
              <a:rPr lang="de-DE" u="sng" dirty="0" err="1">
                <a:latin typeface="Calibri" panose="020F0502020204030204" pitchFamily="34" charset="0"/>
                <a:cs typeface="Calibri" panose="020F0502020204030204" pitchFamily="34" charset="0"/>
              </a:rPr>
              <a:t>Impressions</a:t>
            </a: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 descr="Ein Bild, das Text, Im Haus enthält.&#10;&#10;Automatisch generierte Beschreibung">
            <a:extLst>
              <a:ext uri="{FF2B5EF4-FFF2-40B4-BE49-F238E27FC236}">
                <a16:creationId xmlns:a16="http://schemas.microsoft.com/office/drawing/2014/main" id="{6DA79241-6331-7460-40A8-518670BC2F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81"/>
          <a:stretch/>
        </p:blipFill>
        <p:spPr bwMode="auto">
          <a:xfrm rot="5400000">
            <a:off x="6815400" y="1949210"/>
            <a:ext cx="1907556" cy="1798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 descr="Ein Bild, das Im Haus, Boden, Restaurant, Familie enthält.&#10;&#10;Automatisch generierte Beschreibung">
            <a:extLst>
              <a:ext uri="{FF2B5EF4-FFF2-40B4-BE49-F238E27FC236}">
                <a16:creationId xmlns:a16="http://schemas.microsoft.com/office/drawing/2014/main" id="{620FBD09-51C5-ADB4-E672-1C1A4BDBAD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7"/>
          <a:stretch/>
        </p:blipFill>
        <p:spPr bwMode="auto">
          <a:xfrm>
            <a:off x="5138861" y="2975985"/>
            <a:ext cx="2151221" cy="1446151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 descr="Ein Bild, das Text, Im Haus, Computer, Tisch enthält.&#10;&#10;Automatisch generierte Beschreibung">
            <a:extLst>
              <a:ext uri="{FF2B5EF4-FFF2-40B4-BE49-F238E27FC236}">
                <a16:creationId xmlns:a16="http://schemas.microsoft.com/office/drawing/2014/main" id="{F6B32D54-BC69-98B4-A209-C3EA4AA1F2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9"/>
          <a:stretch/>
        </p:blipFill>
        <p:spPr bwMode="auto">
          <a:xfrm>
            <a:off x="5138861" y="1347406"/>
            <a:ext cx="2151221" cy="1501139"/>
          </a:xfrm>
          <a:prstGeom prst="rect">
            <a:avLst/>
          </a:prstGeom>
          <a:ln w="3810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A933084-EF54-4D63-E618-4FE969F770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r="6770"/>
          <a:stretch/>
        </p:blipFill>
        <p:spPr bwMode="auto">
          <a:xfrm>
            <a:off x="733368" y="2100599"/>
            <a:ext cx="2358012" cy="1571029"/>
          </a:xfrm>
          <a:prstGeom prst="rect">
            <a:avLst/>
          </a:prstGeom>
          <a:ln w="3810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Grafik 11" descr="Ein Bild, das Person, drinnen, Decke, Personen enthält.&#10;&#10;Automatisch generierte Beschreibung">
            <a:extLst>
              <a:ext uri="{FF2B5EF4-FFF2-40B4-BE49-F238E27FC236}">
                <a16:creationId xmlns:a16="http://schemas.microsoft.com/office/drawing/2014/main" id="{24A0F72F-2BD9-66D1-2F20-DF3A1C6852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04" y="1743075"/>
            <a:ext cx="1798671" cy="2399498"/>
          </a:xfrm>
          <a:prstGeom prst="rect">
            <a:avLst/>
          </a:prstGeom>
          <a:ln w="3810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548503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Person, draußen, Gruppe enthält.&#10;&#10;Automatisch generierte Beschreibung">
            <a:extLst>
              <a:ext uri="{FF2B5EF4-FFF2-40B4-BE49-F238E27FC236}">
                <a16:creationId xmlns:a16="http://schemas.microsoft.com/office/drawing/2014/main" id="{A8EDABBE-7239-7DE4-6046-71BF0D67D4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1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8"/>
          <a:stretch/>
        </p:blipFill>
        <p:spPr bwMode="auto">
          <a:xfrm>
            <a:off x="5723280" y="2647950"/>
            <a:ext cx="2648392" cy="1619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TRADE FAM TRIP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065391"/>
            <a:ext cx="47365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25th – 29th, 2023</a:t>
            </a: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Post-IPW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Condor nonstop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flight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FRA</a:t>
            </a:r>
          </a:p>
          <a:p>
            <a:pPr marL="285750" indent="-285750">
              <a:spcAft>
                <a:spcPts val="1200"/>
              </a:spcAft>
            </a:pP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3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German tour </a:t>
            </a:r>
            <a:r>
              <a:rPr lang="de-DE" sz="1300" b="1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</a:t>
            </a:r>
            <a:endParaRPr lang="de-DE" sz="1300" b="1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Destinations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visited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Sedona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Flagstaff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Petrified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Forest National Park,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Chinle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Fort MacDowell, Gilbert, Queen Creek</a:t>
            </a:r>
          </a:p>
          <a:p>
            <a:pPr marL="285750" indent="-285750">
              <a:spcAft>
                <a:spcPts val="1200"/>
              </a:spcAft>
            </a:pP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Except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tour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oeprator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tthem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Arizona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TMR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spcAft>
                <a:spcPts val="1200"/>
              </a:spcAft>
            </a:pP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tour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a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portfolio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created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after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tour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her </a:t>
            </a:r>
            <a:r>
              <a:rPr lang="de-DE" sz="13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colleagues</a:t>
            </a:r>
            <a:r>
              <a:rPr lang="de-DE" sz="13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DC466F-4DD1-708A-1533-34EF97F5B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39" y="731375"/>
            <a:ext cx="2770405" cy="20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13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TMR SERVICES THROUGHOUT FY23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9274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trade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German-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markets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Constant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sharing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relevant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news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AOT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marketing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Providing trade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German Arizona trade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sales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sheet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itineraries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spcAft>
                <a:spcPts val="1200"/>
              </a:spcAft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Continuously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sourcing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additional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direct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consumer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and promote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Arizona‘s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diversity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Fulfillment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brochure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requests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TMR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joined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9 IPW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appointments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tour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operators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German-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30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</a:rPr>
              <a:t>KPI </a:t>
            </a: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de-DE" dirty="0">
                <a:solidFill>
                  <a:srgbClr val="152D53"/>
                </a:solidFill>
              </a:rPr>
              <a:t> Trade FY 2022</a:t>
            </a:r>
            <a:endParaRPr dirty="0">
              <a:solidFill>
                <a:srgbClr val="152D53"/>
              </a:solidFill>
            </a:endParaRPr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FE323DBE-C582-DC5C-E1BA-8FA5582E3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247864"/>
              </p:ext>
            </p:extLst>
          </p:nvPr>
        </p:nvGraphicFramePr>
        <p:xfrm>
          <a:off x="242202" y="1182073"/>
          <a:ext cx="8640539" cy="2758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266">
                  <a:extLst>
                    <a:ext uri="{9D8B030D-6E8A-4147-A177-3AD203B41FA5}">
                      <a16:colId xmlns:a16="http://schemas.microsoft.com/office/drawing/2014/main" val="196544947"/>
                    </a:ext>
                  </a:extLst>
                </a:gridCol>
                <a:gridCol w="516835">
                  <a:extLst>
                    <a:ext uri="{9D8B030D-6E8A-4147-A177-3AD203B41FA5}">
                      <a16:colId xmlns:a16="http://schemas.microsoft.com/office/drawing/2014/main" val="509392319"/>
                    </a:ext>
                  </a:extLst>
                </a:gridCol>
                <a:gridCol w="576469">
                  <a:extLst>
                    <a:ext uri="{9D8B030D-6E8A-4147-A177-3AD203B41FA5}">
                      <a16:colId xmlns:a16="http://schemas.microsoft.com/office/drawing/2014/main" val="2787063231"/>
                    </a:ext>
                  </a:extLst>
                </a:gridCol>
                <a:gridCol w="566531">
                  <a:extLst>
                    <a:ext uri="{9D8B030D-6E8A-4147-A177-3AD203B41FA5}">
                      <a16:colId xmlns:a16="http://schemas.microsoft.com/office/drawing/2014/main" val="1153072449"/>
                    </a:ext>
                  </a:extLst>
                </a:gridCol>
                <a:gridCol w="546652">
                  <a:extLst>
                    <a:ext uri="{9D8B030D-6E8A-4147-A177-3AD203B41FA5}">
                      <a16:colId xmlns:a16="http://schemas.microsoft.com/office/drawing/2014/main" val="3884399519"/>
                    </a:ext>
                  </a:extLst>
                </a:gridCol>
                <a:gridCol w="616226">
                  <a:extLst>
                    <a:ext uri="{9D8B030D-6E8A-4147-A177-3AD203B41FA5}">
                      <a16:colId xmlns:a16="http://schemas.microsoft.com/office/drawing/2014/main" val="1507121754"/>
                    </a:ext>
                  </a:extLst>
                </a:gridCol>
                <a:gridCol w="586409">
                  <a:extLst>
                    <a:ext uri="{9D8B030D-6E8A-4147-A177-3AD203B41FA5}">
                      <a16:colId xmlns:a16="http://schemas.microsoft.com/office/drawing/2014/main" val="119877187"/>
                    </a:ext>
                  </a:extLst>
                </a:gridCol>
                <a:gridCol w="596347">
                  <a:extLst>
                    <a:ext uri="{9D8B030D-6E8A-4147-A177-3AD203B41FA5}">
                      <a16:colId xmlns:a16="http://schemas.microsoft.com/office/drawing/2014/main" val="4107230005"/>
                    </a:ext>
                  </a:extLst>
                </a:gridCol>
                <a:gridCol w="556592">
                  <a:extLst>
                    <a:ext uri="{9D8B030D-6E8A-4147-A177-3AD203B41FA5}">
                      <a16:colId xmlns:a16="http://schemas.microsoft.com/office/drawing/2014/main" val="829612739"/>
                    </a:ext>
                  </a:extLst>
                </a:gridCol>
                <a:gridCol w="576469">
                  <a:extLst>
                    <a:ext uri="{9D8B030D-6E8A-4147-A177-3AD203B41FA5}">
                      <a16:colId xmlns:a16="http://schemas.microsoft.com/office/drawing/2014/main" val="4238293051"/>
                    </a:ext>
                  </a:extLst>
                </a:gridCol>
                <a:gridCol w="616226">
                  <a:extLst>
                    <a:ext uri="{9D8B030D-6E8A-4147-A177-3AD203B41FA5}">
                      <a16:colId xmlns:a16="http://schemas.microsoft.com/office/drawing/2014/main" val="1212534846"/>
                    </a:ext>
                  </a:extLst>
                </a:gridCol>
                <a:gridCol w="683426">
                  <a:extLst>
                    <a:ext uri="{9D8B030D-6E8A-4147-A177-3AD203B41FA5}">
                      <a16:colId xmlns:a16="http://schemas.microsoft.com/office/drawing/2014/main" val="797767094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1849704040"/>
                    </a:ext>
                  </a:extLst>
                </a:gridCol>
                <a:gridCol w="434066">
                  <a:extLst>
                    <a:ext uri="{9D8B030D-6E8A-4147-A177-3AD203B41FA5}">
                      <a16:colId xmlns:a16="http://schemas.microsoft.com/office/drawing/2014/main" val="2914548057"/>
                    </a:ext>
                  </a:extLst>
                </a:gridCol>
              </a:tblGrid>
              <a:tr h="270463">
                <a:tc>
                  <a:txBody>
                    <a:bodyPr/>
                    <a:lstStyle/>
                    <a:p>
                      <a:endParaRPr lang="de-DE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Jul-21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Aug-21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Sep-21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Oct-21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Nov-21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Dec-21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Jan-22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Feb-22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Mar-22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Apr-22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May-22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Jun-22</a:t>
                      </a: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9814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Sales Calls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039210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Training Seminars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032043"/>
                  </a:ext>
                </a:extLst>
              </a:tr>
              <a:tr h="460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# of people present at training seminars*</a:t>
                      </a:r>
                      <a:endParaRPr lang="en-US" sz="1000" b="1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381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59632"/>
                  </a:ext>
                </a:extLst>
              </a:tr>
              <a:tr h="335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00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Tradeshow Appointments**</a:t>
                      </a:r>
                      <a:endParaRPr lang="de-DE" sz="10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224190"/>
                  </a:ext>
                </a:extLst>
              </a:tr>
              <a:tr h="335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 Trips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454672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</a:t>
                      </a:r>
                      <a:r>
                        <a:rPr lang="de-DE" sz="10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FAM </a:t>
                      </a:r>
                      <a:r>
                        <a:rPr lang="de-DE" sz="1000" b="0" dirty="0" err="1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attendees</a:t>
                      </a:r>
                      <a:endParaRPr lang="de-DE" sz="1000" b="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0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0" dirty="0">
                        <a:solidFill>
                          <a:srgbClr val="59595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A53B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63426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REACH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425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b="1" dirty="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828</a:t>
                      </a:r>
                    </a:p>
                  </a:txBody>
                  <a:tcPr anchor="ctr">
                    <a:solidFill>
                      <a:srgbClr val="F9A53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203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88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OUTLOOK FOR GERMANY</a:t>
            </a:r>
            <a:endParaRPr dirty="0">
              <a:solidFill>
                <a:srgbClr val="152D5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273601" y="1152475"/>
            <a:ext cx="4922503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</a:pP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Most tour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operators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significantly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exceeded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2019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sales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in Q1/2023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</a:pP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Flight pricing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still an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issue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rental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car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availability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and pricing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almost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back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pre-pandemic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</a:pP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Although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2022/2023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tourism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was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2024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might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crucial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DUe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People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spent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saved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pandemic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but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inflation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utility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living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costs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in 2024. People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might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consider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long-haul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trips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anymore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Recommended course of action: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Continuous efforts in the market are needed to stay competitive – destinations invest high volumes into international marketing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B2B2C marketing approach is as important as B2B</a:t>
            </a:r>
          </a:p>
        </p:txBody>
      </p:sp>
      <p:pic>
        <p:nvPicPr>
          <p:cNvPr id="2" name="Grafik 1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2205EAFC-A872-A557-7A16-1C2FD9B57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152475"/>
            <a:ext cx="3779245" cy="30888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UPDATE FOR GERMANY – </a:t>
            </a:r>
            <a:r>
              <a:rPr lang="de-DE" dirty="0" err="1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cont‘d</a:t>
            </a: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606976" y="1218000"/>
            <a:ext cx="7705725" cy="829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outdoors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top 3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motivations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Germans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U.S.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900" dirty="0">
                <a:latin typeface="Calibri" panose="020F0502020204030204" pitchFamily="34" charset="0"/>
                <a:cs typeface="Calibri" panose="020F0502020204030204" pitchFamily="34" charset="0"/>
              </a:rPr>
              <a:t>Source: Brand USA</a:t>
            </a:r>
          </a:p>
          <a:p>
            <a:pPr marL="0" indent="0">
              <a:spcAft>
                <a:spcPts val="1200"/>
              </a:spcAft>
              <a:buNone/>
            </a:pPr>
            <a:endParaRPr lang="de-DE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 descr="Ein Bild, das Schrift, Text, Screenshot, Logo enthält.&#10;&#10;Automatisch generierte Beschreibung">
            <a:extLst>
              <a:ext uri="{FF2B5EF4-FFF2-40B4-BE49-F238E27FC236}">
                <a16:creationId xmlns:a16="http://schemas.microsoft.com/office/drawing/2014/main" id="{AAA9F55A-C298-5B2E-B01B-E3B0B7D52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01" y="2181824"/>
            <a:ext cx="7772400" cy="19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24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hlucht, Landschaft, Natur, Wolke enthält.&#10;&#10;Automatisch generierte Beschreibung">
            <a:extLst>
              <a:ext uri="{FF2B5EF4-FFF2-40B4-BE49-F238E27FC236}">
                <a16:creationId xmlns:a16="http://schemas.microsoft.com/office/drawing/2014/main" id="{5969FA23-C095-E942-1D01-1C51F5D67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866"/>
            <a:ext cx="9144000" cy="6096000"/>
          </a:xfrm>
          <a:prstGeom prst="rect">
            <a:avLst/>
          </a:prstGeom>
        </p:spPr>
      </p:pic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0" y="875637"/>
            <a:ext cx="9144000" cy="826664"/>
          </a:xfrm>
          <a:prstGeom prst="rect">
            <a:avLst/>
          </a:prstGeom>
          <a:solidFill>
            <a:srgbClr val="000000">
              <a:alpha val="20392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4FCE22-EB4B-2D06-91D0-7A5DA02C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500" y="2412164"/>
            <a:ext cx="8521700" cy="172291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Simone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Kreckel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Account Manager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Arizona Office of Tourism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c/o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TravelMarketing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Romberg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s.saxer@travelmarketing.de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D3F0FA6-9AF4-853C-F9CD-0DFD4C3CFC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5" y="4022274"/>
            <a:ext cx="2450462" cy="60036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ABCD887-B9CF-AC93-0264-1EB4CCA52D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380" y="4022274"/>
            <a:ext cx="2496590" cy="8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8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 OPERATOR MARKETING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77743" cy="30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CRD Touristik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de-DE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Taste of Arizona subpage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endParaRPr lang="de-DE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Fitness First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fitness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club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campaign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: 1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spcAft>
                <a:spcPts val="1200"/>
              </a:spcAft>
            </a:pP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1,500 printed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posters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featuring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AZ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placed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lockers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15 premium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clubs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Germany</a:t>
            </a:r>
          </a:p>
          <a:p>
            <a:pPr marL="742950" lvl="1" indent="-285750">
              <a:spcAft>
                <a:spcPts val="1200"/>
              </a:spcAft>
            </a:pP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500 printed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flyers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placed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front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selected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gyms</a:t>
            </a:r>
            <a:endParaRPr lang="de-DE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 descr="Ein Bild, das Text, Screenshot, Poster, Wandern enthält.&#10;&#10;Automatisch generierte Beschreibung">
            <a:extLst>
              <a:ext uri="{FF2B5EF4-FFF2-40B4-BE49-F238E27FC236}">
                <a16:creationId xmlns:a16="http://schemas.microsoft.com/office/drawing/2014/main" id="{C224C8C9-2B80-955E-EA44-2E7873FEF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993" y="2324102"/>
            <a:ext cx="1593637" cy="2149928"/>
          </a:xfrm>
          <a:prstGeom prst="rect">
            <a:avLst/>
          </a:prstGeom>
        </p:spPr>
      </p:pic>
      <p:pic>
        <p:nvPicPr>
          <p:cNvPr id="12" name="Grafik 11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58855EE2-AD59-7781-F748-6DA551488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806" y="800101"/>
            <a:ext cx="2259057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 OPERATOR MARKETING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98923" cy="2828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CRD Touristik – </a:t>
            </a:r>
            <a:r>
              <a:rPr lang="de-DE" u="sng" dirty="0" err="1">
                <a:latin typeface="Calibri" panose="020F0502020204030204" pitchFamily="34" charset="0"/>
                <a:cs typeface="Calibri" panose="020F0502020204030204" pitchFamily="34" charset="0"/>
              </a:rPr>
              <a:t>cont‘d</a:t>
            </a:r>
            <a:endParaRPr lang="de-DE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endParaRPr lang="de-DE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Facebook &amp; Instagram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posts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CRD‘s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FB: 5,900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fans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/ IG: 850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followers</a:t>
            </a:r>
            <a:endParaRPr lang="de-DE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endParaRPr lang="de-DE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Inclusion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CRD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Amazing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Arizona“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itinerary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Opening rate: 20.61%</a:t>
            </a:r>
          </a:p>
          <a:p>
            <a:pPr marL="742950" lvl="1" indent="-285750">
              <a:spcAft>
                <a:spcPts val="1200"/>
              </a:spcAft>
            </a:pP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784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clicks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/ CTR 4.08%</a:t>
            </a:r>
          </a:p>
          <a:p>
            <a:pPr marL="742950" lvl="1" indent="-285750">
              <a:spcAft>
                <a:spcPts val="1200"/>
              </a:spcAft>
            </a:pPr>
            <a:endParaRPr lang="de-DE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 descr="Ein Bild, das Himmel, Screenshot, Wolke, draußen enthält.&#10;&#10;Automatisch generierte Beschreibung">
            <a:extLst>
              <a:ext uri="{FF2B5EF4-FFF2-40B4-BE49-F238E27FC236}">
                <a16:creationId xmlns:a16="http://schemas.microsoft.com/office/drawing/2014/main" id="{DC2D021C-6EAB-76B4-A29C-44D7BDF5B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385" y="1513109"/>
            <a:ext cx="1274613" cy="1187424"/>
          </a:xfrm>
          <a:prstGeom prst="rect">
            <a:avLst/>
          </a:prstGeom>
        </p:spPr>
      </p:pic>
      <p:pic>
        <p:nvPicPr>
          <p:cNvPr id="6" name="Grafik 5" descr="Ein Bild, das Text, Screenshot, Vogel enthält.&#10;&#10;Automatisch generierte Beschreibung">
            <a:extLst>
              <a:ext uri="{FF2B5EF4-FFF2-40B4-BE49-F238E27FC236}">
                <a16:creationId xmlns:a16="http://schemas.microsoft.com/office/drawing/2014/main" id="{5773D478-2DBF-B529-0360-646946891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61" b="20339"/>
          <a:stretch/>
        </p:blipFill>
        <p:spPr>
          <a:xfrm>
            <a:off x="7589865" y="1427288"/>
            <a:ext cx="1238639" cy="1557611"/>
          </a:xfrm>
          <a:prstGeom prst="rect">
            <a:avLst/>
          </a:prstGeom>
        </p:spPr>
      </p:pic>
      <p:pic>
        <p:nvPicPr>
          <p:cNvPr id="8" name="Grafik 7" descr="Ein Bild, das Text, Screenshot, Himmel, Berg enthält.&#10;&#10;Automatisch generierte Beschreibung">
            <a:extLst>
              <a:ext uri="{FF2B5EF4-FFF2-40B4-BE49-F238E27FC236}">
                <a16:creationId xmlns:a16="http://schemas.microsoft.com/office/drawing/2014/main" id="{654A2220-62ED-163F-CC0F-3EB9D6559B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19" b="6753"/>
          <a:stretch/>
        </p:blipFill>
        <p:spPr>
          <a:xfrm>
            <a:off x="6118625" y="1264929"/>
            <a:ext cx="1274613" cy="1882328"/>
          </a:xfrm>
          <a:prstGeom prst="rect">
            <a:avLst/>
          </a:prstGeom>
        </p:spPr>
      </p:pic>
      <p:pic>
        <p:nvPicPr>
          <p:cNvPr id="4" name="Grafik 3" descr="Ein Bild, das Natur, Text, Wolke, Himmel enthält.&#10;&#10;Automatisch generierte Beschreibung">
            <a:extLst>
              <a:ext uri="{FF2B5EF4-FFF2-40B4-BE49-F238E27FC236}">
                <a16:creationId xmlns:a16="http://schemas.microsoft.com/office/drawing/2014/main" id="{7AD8F177-DA85-512F-1758-D8CEB1439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385" y="2928776"/>
            <a:ext cx="1366433" cy="11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6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AIRLINE COOPERATION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586050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Condor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March 2023</a:t>
            </a:r>
          </a:p>
          <a:p>
            <a:pPr marL="285750" indent="-285750">
              <a:spcAft>
                <a:spcPts val="1200"/>
              </a:spcAft>
            </a:pP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Media</a:t>
            </a:r>
          </a:p>
          <a:p>
            <a:pPr marL="742950" lvl="1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B2C: Post on Facebook &amp; Instagram +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sponsored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posts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Reach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: 2,000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Post in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Condor‘s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B2B Facebook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200"/>
              </a:spcAft>
            </a:pP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Facebook: 495,000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fans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 / Instagram: 130,000 </a:t>
            </a: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followers</a:t>
            </a:r>
            <a:endParaRPr lang="de-DE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Paid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search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: SEA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campaign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ads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B2C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inclusion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de-DE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Reach</a:t>
            </a:r>
            <a:r>
              <a:rPr lang="de-DE" sz="1300" b="1" dirty="0">
                <a:latin typeface="Calibri" panose="020F0502020204030204" pitchFamily="34" charset="0"/>
                <a:cs typeface="Calibri" panose="020F0502020204030204" pitchFamily="34" charset="0"/>
              </a:rPr>
              <a:t>: 200,000 / Opening rate: 20%</a:t>
            </a:r>
          </a:p>
          <a:p>
            <a:pPr marL="285750" indent="-285750">
              <a:spcAft>
                <a:spcPts val="1200"/>
              </a:spcAft>
            </a:pP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1EC6E45E-9D7D-775E-E49B-261DA2558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290" y="3380369"/>
            <a:ext cx="3447009" cy="767080"/>
          </a:xfrm>
          <a:prstGeom prst="rect">
            <a:avLst/>
          </a:prstGeom>
        </p:spPr>
      </p:pic>
      <p:pic>
        <p:nvPicPr>
          <p:cNvPr id="6" name="Grafik 5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CC423215-8F3E-CF10-4B90-7B8D564FE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206" y="1053251"/>
            <a:ext cx="1154093" cy="1670899"/>
          </a:xfrm>
          <a:prstGeom prst="rect">
            <a:avLst/>
          </a:prstGeom>
        </p:spPr>
      </p:pic>
      <p:pic>
        <p:nvPicPr>
          <p:cNvPr id="8" name="Grafik 7" descr="Ein Bild, das Wolke, Kleidung, Himmel, Screenshot enthält.&#10;&#10;Automatisch generierte Beschreibung">
            <a:extLst>
              <a:ext uri="{FF2B5EF4-FFF2-40B4-BE49-F238E27FC236}">
                <a16:creationId xmlns:a16="http://schemas.microsoft.com/office/drawing/2014/main" id="{9CEC2766-9C2C-527E-4D44-1D87AE040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034" y="1053251"/>
            <a:ext cx="1056858" cy="18698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524858F-BE5C-5CC8-3A47-E4DBC671B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7139"/>
          <a:stretch/>
        </p:blipFill>
        <p:spPr bwMode="auto">
          <a:xfrm>
            <a:off x="5208999" y="1053251"/>
            <a:ext cx="1056858" cy="1567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4003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AIRLINE COOPERATION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329691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Condor –  </a:t>
            </a:r>
            <a:r>
              <a:rPr lang="de-DE" sz="1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cont‘d</a:t>
            </a:r>
            <a:endParaRPr lang="de-DE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banner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in B2B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focused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trade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websites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newsletters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AZ Blog on Condor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  <a:endParaRPr lang="de-DE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</a:pP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 descr="Ein Bild, das Text, Screenshot, Schrift, Electric Blue (Farbe) enthält.&#10;&#10;Automatisch generierte Beschreibung">
            <a:extLst>
              <a:ext uri="{FF2B5EF4-FFF2-40B4-BE49-F238E27FC236}">
                <a16:creationId xmlns:a16="http://schemas.microsoft.com/office/drawing/2014/main" id="{3DF44D81-B052-1188-5ADC-C6BCCF9C4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85" y="1318112"/>
            <a:ext cx="2944192" cy="588838"/>
          </a:xfrm>
          <a:prstGeom prst="rect">
            <a:avLst/>
          </a:prstGeom>
        </p:spPr>
      </p:pic>
      <p:pic>
        <p:nvPicPr>
          <p:cNvPr id="5" name="Grafik 4" descr="Ein Bild, das Screenshot, Collage enthält.&#10;&#10;Automatisch generierte Beschreibung">
            <a:extLst>
              <a:ext uri="{FF2B5EF4-FFF2-40B4-BE49-F238E27FC236}">
                <a16:creationId xmlns:a16="http://schemas.microsoft.com/office/drawing/2014/main" id="{303DDC0E-84FE-910B-34D8-0A7323963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40" t="64630" r="15646"/>
          <a:stretch/>
        </p:blipFill>
        <p:spPr>
          <a:xfrm>
            <a:off x="6627083" y="2258613"/>
            <a:ext cx="1005372" cy="2331625"/>
          </a:xfrm>
          <a:prstGeom prst="rect">
            <a:avLst/>
          </a:prstGeom>
        </p:spPr>
      </p:pic>
      <p:pic>
        <p:nvPicPr>
          <p:cNvPr id="7" name="Grafik 6" descr="Ein Bild, das Screenshot, Collage enthält.&#10;&#10;Automatisch generierte Beschreibung">
            <a:extLst>
              <a:ext uri="{FF2B5EF4-FFF2-40B4-BE49-F238E27FC236}">
                <a16:creationId xmlns:a16="http://schemas.microsoft.com/office/drawing/2014/main" id="{BFAEBD97-02E8-B172-8B97-3FF34A101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5" t="32188" r="13245" b="34478"/>
          <a:stretch/>
        </p:blipFill>
        <p:spPr>
          <a:xfrm>
            <a:off x="5439743" y="2258613"/>
            <a:ext cx="1074178" cy="2331625"/>
          </a:xfrm>
          <a:prstGeom prst="rect">
            <a:avLst/>
          </a:prstGeom>
        </p:spPr>
      </p:pic>
      <p:pic>
        <p:nvPicPr>
          <p:cNvPr id="8" name="Grafik 7" descr="Ein Bild, das Screenshot, Collage enthält.&#10;&#10;Automatisch generierte Beschreibung">
            <a:extLst>
              <a:ext uri="{FF2B5EF4-FFF2-40B4-BE49-F238E27FC236}">
                <a16:creationId xmlns:a16="http://schemas.microsoft.com/office/drawing/2014/main" id="{6F2D90FB-137C-F1EB-432F-3950EA516D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0" t="1" r="8435" b="67625"/>
          <a:stretch/>
        </p:blipFill>
        <p:spPr>
          <a:xfrm>
            <a:off x="4364868" y="2258613"/>
            <a:ext cx="961713" cy="1732411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1317866-2FDC-BC88-FD64-3894D8FFD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90" y="1061714"/>
            <a:ext cx="1770888" cy="1106890"/>
          </a:xfrm>
          <a:prstGeom prst="rect">
            <a:avLst/>
          </a:prstGeom>
        </p:spPr>
      </p:pic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3C9346AA-930C-B93B-6F31-CE0343A7E244}"/>
              </a:ext>
            </a:extLst>
          </p:cNvPr>
          <p:cNvSpPr txBox="1">
            <a:spLocks/>
          </p:cNvSpPr>
          <p:nvPr/>
        </p:nvSpPr>
        <p:spPr>
          <a:xfrm>
            <a:off x="311699" y="3329919"/>
            <a:ext cx="3485523" cy="99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An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add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-on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marketing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package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is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in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the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works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and will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completed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by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end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of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July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2023.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2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152D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 OPERATOR MARKETING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6"/>
            <a:ext cx="5031825" cy="2971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USA-</a:t>
            </a:r>
            <a:r>
              <a:rPr lang="de-DE" u="sng" dirty="0" err="1">
                <a:latin typeface="Calibri" panose="020F0502020204030204" pitchFamily="34" charset="0"/>
                <a:cs typeface="Calibri" panose="020F0502020204030204" pitchFamily="34" charset="0"/>
              </a:rPr>
              <a:t>Reisen.de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  <a:p>
            <a:pPr marL="285750" indent="-285750">
              <a:spcAft>
                <a:spcPts val="1200"/>
              </a:spcAft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Participation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on behalf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AOT in a </a:t>
            </a:r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Super Bowl VIP Client Event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(B2C) 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whole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was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dedicated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Arizona</a:t>
            </a:r>
          </a:p>
          <a:p>
            <a:pPr marL="742950" lvl="1" indent="-285750"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30-minutes AZ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TMR</a:t>
            </a:r>
          </a:p>
          <a:p>
            <a:pPr marL="742950" lvl="1" indent="-285750"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50-minutes AZ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  <a:p>
            <a:pPr marL="1200150" lvl="2" indent="-285750">
              <a:spcAft>
                <a:spcPts val="1200"/>
              </a:spcAft>
            </a:pP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: 70 USA-Reisen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clients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+ 3 tour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staff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28B029-B79B-4928-204A-6E686F130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"/>
          <a:stretch/>
        </p:blipFill>
        <p:spPr bwMode="auto">
          <a:xfrm>
            <a:off x="5343525" y="1787828"/>
            <a:ext cx="2491564" cy="1701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7E659A-CC8A-C227-9739-51E0CCB89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26" y="1182087"/>
            <a:ext cx="993162" cy="27793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618BF20-DB18-87D0-1A73-AAA0468421CD}"/>
              </a:ext>
            </a:extLst>
          </p:cNvPr>
          <p:cNvSpPr txBox="1"/>
          <p:nvPr/>
        </p:nvSpPr>
        <p:spPr>
          <a:xfrm>
            <a:off x="311700" y="3780484"/>
            <a:ext cx="5140885" cy="709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de-DE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r>
              <a:rPr lang="de-DE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banner</a:t>
            </a:r>
            <a:r>
              <a:rPr lang="de-DE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  <a:r>
              <a:rPr lang="de-DE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inclusion</a:t>
            </a:r>
            <a:r>
              <a:rPr lang="de-DE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de-DE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and post-event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6567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2594</Words>
  <Application>Microsoft Macintosh PowerPoint</Application>
  <PresentationFormat>Bildschirmpräsentation (16:9)</PresentationFormat>
  <Paragraphs>458</Paragraphs>
  <Slides>40</Slides>
  <Notes>40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3" baseType="lpstr">
      <vt:lpstr>Arial</vt:lpstr>
      <vt:lpstr>Calibri</vt:lpstr>
      <vt:lpstr>Simple Light</vt:lpstr>
      <vt:lpstr>PowerPoint-Präsentation</vt:lpstr>
      <vt:lpstr>MARKET UPDATE FOR GERMANY</vt:lpstr>
      <vt:lpstr>MARKET UPDATE FOR GERMANY – cont‘d </vt:lpstr>
      <vt:lpstr>MARKET UPDATE FOR GERMANY – cont‘d </vt:lpstr>
      <vt:lpstr>TOUR OPERATOR MARKETING</vt:lpstr>
      <vt:lpstr>TOUR OPERATOR MARKETING</vt:lpstr>
      <vt:lpstr>AIRLINE COOPERATION</vt:lpstr>
      <vt:lpstr>AIRLINE COOPERATION</vt:lpstr>
      <vt:lpstr>TOUR OPERATOR MARKETING</vt:lpstr>
      <vt:lpstr>TOUR OPERATOR MARKETING</vt:lpstr>
      <vt:lpstr>PowerPoint-Präsentation</vt:lpstr>
      <vt:lpstr>TOUR OPERATOR MARKETING</vt:lpstr>
      <vt:lpstr>TOUR OPERATOR MARKETING</vt:lpstr>
      <vt:lpstr>TOUR OPERATOR MARKETING</vt:lpstr>
      <vt:lpstr>ADDED VALUE – NO MARKETING FUNDS USED</vt:lpstr>
      <vt:lpstr>ADDED VALUE – NO MARKETING FUNDS USED</vt:lpstr>
      <vt:lpstr>ADDED VALUE – NO MARKETING FUNDS USED</vt:lpstr>
      <vt:lpstr>ADDED VALUE – NO MARKETING FUNDS USED</vt:lpstr>
      <vt:lpstr>ADDED VALUE – NO MARKETING FUNDS USED</vt:lpstr>
      <vt:lpstr>ADDED VALUE – NO MARKETING FUNDS USED</vt:lpstr>
      <vt:lpstr>ADDED VALUE – NO MARKETING FUNDS USED</vt:lpstr>
      <vt:lpstr>ADDED VALUE – NO MARKETING FUNDS USED</vt:lpstr>
      <vt:lpstr>ADDED VALUE – NO MARKETING FUNDS USED</vt:lpstr>
      <vt:lpstr>ADDED VALUE – NO MARKETING FUNDS USED</vt:lpstr>
      <vt:lpstr>ADDED VALUE – NO MARKETING FUNDS USED</vt:lpstr>
      <vt:lpstr>ADDED VALUE – NO MARKETING FUNDS USED</vt:lpstr>
      <vt:lpstr>BI-MONTHLY TRADE NEWSLETTERS</vt:lpstr>
      <vt:lpstr>DESTINATION WEBINARS IN FY 2023</vt:lpstr>
      <vt:lpstr>VISIT USA GERMANY ACTIVITIES</vt:lpstr>
      <vt:lpstr>VISIT USA GERMANY ACTIVITIES</vt:lpstr>
      <vt:lpstr>VISIT USA GERMANY ACTIVITIES</vt:lpstr>
      <vt:lpstr>VISIT USA GERMANY ACTIVITIES</vt:lpstr>
      <vt:lpstr>VISIT USA GERMANY ACTIVITIES</vt:lpstr>
      <vt:lpstr>VISIT USA GERMANY &amp; SWITZERLAND ACTIVITIES</vt:lpstr>
      <vt:lpstr>VISIT USA GERMANY &amp; SWITZERLAND ACTIVITIES</vt:lpstr>
      <vt:lpstr>TRADE FAM TRIP</vt:lpstr>
      <vt:lpstr>ADDITIONAL TMR SERVICES THROUGHOUT FY23</vt:lpstr>
      <vt:lpstr>KPI Summary Trade FY 2022</vt:lpstr>
      <vt:lpstr>MARKET OUTLOOK FOR GERMANY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Simone Saxer</cp:lastModifiedBy>
  <cp:revision>252</cp:revision>
  <dcterms:modified xsi:type="dcterms:W3CDTF">2023-06-30T13:11:36Z</dcterms:modified>
</cp:coreProperties>
</file>