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Helvetica Neue" panose="020B0604020202020204" charset="0"/>
      <p:regular r:id="rId11"/>
      <p:bold r:id="rId12"/>
      <p:italic r:id="rId13"/>
      <p:boldItalic r:id="rId14"/>
    </p:embeddedFont>
    <p:embeddedFont>
      <p:font typeface="Open Sans Light" panose="020B0604020202020204" charset="0"/>
      <p:regular r:id="rId15"/>
      <p:bold r:id="rId16"/>
      <p:italic r:id="rId17"/>
      <p:boldItalic r:id="rId18"/>
    </p:embeddedFont>
    <p:embeddedFont>
      <p:font typeface="Nunito Light" panose="020B0604020202020204" charset="0"/>
      <p:regular r:id="rId19"/>
      <p:bold r:id="rId20"/>
      <p:italic r:id="rId21"/>
      <p:boldItalic r:id="rId22"/>
    </p:embeddedFont>
    <p:embeddedFont>
      <p:font typeface="Open Sans ExtraBold" panose="020B0604020202020204" charset="0"/>
      <p:bold r:id="rId23"/>
      <p:boldItalic r:id="rId24"/>
    </p:embeddedFont>
    <p:embeddedFont>
      <p:font typeface="Roboto" panose="020B0604020202020204" charset="0"/>
      <p:regular r:id="rId25"/>
      <p:bold r:id="rId26"/>
      <p:italic r:id="rId27"/>
      <p:boldItalic r:id="rId28"/>
    </p:embeddedFont>
    <p:embeddedFont>
      <p:font typeface="Open Sans"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Yuxin) Dai"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86E8AF1-1F91-4C5E-BC66-18212A392A7B}">
  <a:tblStyle styleId="{886E8AF1-1F91-4C5E-BC66-18212A392A7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88"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21" Type="http://schemas.openxmlformats.org/officeDocument/2006/relationships/font" Target="fonts/font1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font" Target="fonts/font2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36"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9.fntdata"/><Relationship Id="rId31"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font" Target="fonts/font2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6-19T23:44:17.640" idx="1">
    <p:pos x="6000" y="0"/>
    <p:text>I took this from a recent Florasis recap that we did. Maybe we can combine with slide 3 and also give a timeline of key dates like travel reopening, campaign launches, ad launches...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3-06-19T23:22:01.764" idx="2">
    <p:pos x="6000" y="0"/>
    <p:text>I don't think this will mean anything to anyone. Maybe we showcase one piece of content from each platform to show them the different kinds of formats we have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51cec3acc8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51cec3acc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51cec3acc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51cec3acc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2aa10d6bf0_1_6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2aa10d6bf0_1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2aa10d6bf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g22aa10d6bf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51cec3acc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51cec3acc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29813d6da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29813d6da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51cec3acc8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51cec3acc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4_Budget Slide B 3">
  <p:cSld name="14_Budget Slide B_3">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4498701" y="4888021"/>
            <a:ext cx="137100" cy="148500"/>
          </a:xfrm>
          <a:prstGeom prst="rect">
            <a:avLst/>
          </a:prstGeom>
          <a:noFill/>
          <a:ln>
            <a:noFill/>
          </a:ln>
        </p:spPr>
        <p:txBody>
          <a:bodyPr spcFirstLastPara="1" wrap="square" lIns="17150" tIns="17150" rIns="17150" bIns="17150" anchor="t" anchorCtr="0">
            <a:normAutofit/>
          </a:bodyPr>
          <a:lstStyle>
            <a:lvl1pPr marL="0" marR="0" lvl="0" indent="0" algn="l" rtl="0">
              <a:lnSpc>
                <a:spcPct val="100000"/>
              </a:lnSpc>
              <a:spcBef>
                <a:spcPts val="0"/>
              </a:spcBef>
              <a:spcAft>
                <a:spcPts val="0"/>
              </a:spcAft>
              <a:buClr>
                <a:srgbClr val="53585F"/>
              </a:buClr>
              <a:buSzPts val="700"/>
              <a:buFont typeface="Open Sans"/>
              <a:buNone/>
              <a:defRPr sz="700" b="0" i="0" u="none" strike="noStrike" cap="none">
                <a:solidFill>
                  <a:srgbClr val="53585F"/>
                </a:solidFill>
                <a:latin typeface="Open Sans"/>
                <a:ea typeface="Open Sans"/>
                <a:cs typeface="Open Sans"/>
                <a:sym typeface="Open Sans"/>
              </a:defRPr>
            </a:lvl1pPr>
            <a:lvl2pPr marL="0" marR="0" lvl="1" indent="0" algn="l" rtl="0">
              <a:lnSpc>
                <a:spcPct val="100000"/>
              </a:lnSpc>
              <a:spcBef>
                <a:spcPts val="0"/>
              </a:spcBef>
              <a:spcAft>
                <a:spcPts val="0"/>
              </a:spcAft>
              <a:buClr>
                <a:srgbClr val="53585F"/>
              </a:buClr>
              <a:buSzPts val="700"/>
              <a:buFont typeface="Open Sans"/>
              <a:buNone/>
              <a:defRPr sz="700" b="0" i="0" u="none" strike="noStrike" cap="none">
                <a:solidFill>
                  <a:srgbClr val="53585F"/>
                </a:solidFill>
                <a:latin typeface="Open Sans"/>
                <a:ea typeface="Open Sans"/>
                <a:cs typeface="Open Sans"/>
                <a:sym typeface="Open Sans"/>
              </a:defRPr>
            </a:lvl2pPr>
            <a:lvl3pPr marL="0" marR="0" lvl="2" indent="0" algn="l" rtl="0">
              <a:lnSpc>
                <a:spcPct val="100000"/>
              </a:lnSpc>
              <a:spcBef>
                <a:spcPts val="0"/>
              </a:spcBef>
              <a:spcAft>
                <a:spcPts val="0"/>
              </a:spcAft>
              <a:buClr>
                <a:srgbClr val="53585F"/>
              </a:buClr>
              <a:buSzPts val="700"/>
              <a:buFont typeface="Open Sans"/>
              <a:buNone/>
              <a:defRPr sz="700" b="0" i="0" u="none" strike="noStrike" cap="none">
                <a:solidFill>
                  <a:srgbClr val="53585F"/>
                </a:solidFill>
                <a:latin typeface="Open Sans"/>
                <a:ea typeface="Open Sans"/>
                <a:cs typeface="Open Sans"/>
                <a:sym typeface="Open Sans"/>
              </a:defRPr>
            </a:lvl3pPr>
            <a:lvl4pPr marL="0" marR="0" lvl="3" indent="0" algn="l" rtl="0">
              <a:lnSpc>
                <a:spcPct val="100000"/>
              </a:lnSpc>
              <a:spcBef>
                <a:spcPts val="0"/>
              </a:spcBef>
              <a:spcAft>
                <a:spcPts val="0"/>
              </a:spcAft>
              <a:buClr>
                <a:srgbClr val="53585F"/>
              </a:buClr>
              <a:buSzPts val="700"/>
              <a:buFont typeface="Open Sans"/>
              <a:buNone/>
              <a:defRPr sz="700" b="0" i="0" u="none" strike="noStrike" cap="none">
                <a:solidFill>
                  <a:srgbClr val="53585F"/>
                </a:solidFill>
                <a:latin typeface="Open Sans"/>
                <a:ea typeface="Open Sans"/>
                <a:cs typeface="Open Sans"/>
                <a:sym typeface="Open Sans"/>
              </a:defRPr>
            </a:lvl4pPr>
            <a:lvl5pPr marL="0" marR="0" lvl="4" indent="0" algn="l" rtl="0">
              <a:lnSpc>
                <a:spcPct val="100000"/>
              </a:lnSpc>
              <a:spcBef>
                <a:spcPts val="0"/>
              </a:spcBef>
              <a:spcAft>
                <a:spcPts val="0"/>
              </a:spcAft>
              <a:buClr>
                <a:srgbClr val="53585F"/>
              </a:buClr>
              <a:buSzPts val="700"/>
              <a:buFont typeface="Open Sans"/>
              <a:buNone/>
              <a:defRPr sz="700" b="0" i="0" u="none" strike="noStrike" cap="none">
                <a:solidFill>
                  <a:srgbClr val="53585F"/>
                </a:solidFill>
                <a:latin typeface="Open Sans"/>
                <a:ea typeface="Open Sans"/>
                <a:cs typeface="Open Sans"/>
                <a:sym typeface="Open Sans"/>
              </a:defRPr>
            </a:lvl5pPr>
            <a:lvl6pPr marL="0" marR="0" lvl="5" indent="0" algn="l" rtl="0">
              <a:lnSpc>
                <a:spcPct val="100000"/>
              </a:lnSpc>
              <a:spcBef>
                <a:spcPts val="0"/>
              </a:spcBef>
              <a:spcAft>
                <a:spcPts val="0"/>
              </a:spcAft>
              <a:buClr>
                <a:srgbClr val="53585F"/>
              </a:buClr>
              <a:buSzPts val="700"/>
              <a:buFont typeface="Open Sans"/>
              <a:buNone/>
              <a:defRPr sz="700" b="0" i="0" u="none" strike="noStrike" cap="none">
                <a:solidFill>
                  <a:srgbClr val="53585F"/>
                </a:solidFill>
                <a:latin typeface="Open Sans"/>
                <a:ea typeface="Open Sans"/>
                <a:cs typeface="Open Sans"/>
                <a:sym typeface="Open Sans"/>
              </a:defRPr>
            </a:lvl6pPr>
            <a:lvl7pPr marL="0" marR="0" lvl="6" indent="0" algn="l" rtl="0">
              <a:lnSpc>
                <a:spcPct val="100000"/>
              </a:lnSpc>
              <a:spcBef>
                <a:spcPts val="0"/>
              </a:spcBef>
              <a:spcAft>
                <a:spcPts val="0"/>
              </a:spcAft>
              <a:buClr>
                <a:srgbClr val="53585F"/>
              </a:buClr>
              <a:buSzPts val="700"/>
              <a:buFont typeface="Open Sans"/>
              <a:buNone/>
              <a:defRPr sz="700" b="0" i="0" u="none" strike="noStrike" cap="none">
                <a:solidFill>
                  <a:srgbClr val="53585F"/>
                </a:solidFill>
                <a:latin typeface="Open Sans"/>
                <a:ea typeface="Open Sans"/>
                <a:cs typeface="Open Sans"/>
                <a:sym typeface="Open Sans"/>
              </a:defRPr>
            </a:lvl7pPr>
            <a:lvl8pPr marL="0" marR="0" lvl="7" indent="0" algn="l" rtl="0">
              <a:lnSpc>
                <a:spcPct val="100000"/>
              </a:lnSpc>
              <a:spcBef>
                <a:spcPts val="0"/>
              </a:spcBef>
              <a:spcAft>
                <a:spcPts val="0"/>
              </a:spcAft>
              <a:buClr>
                <a:srgbClr val="53585F"/>
              </a:buClr>
              <a:buSzPts val="700"/>
              <a:buFont typeface="Open Sans"/>
              <a:buNone/>
              <a:defRPr sz="700" b="0" i="0" u="none" strike="noStrike" cap="none">
                <a:solidFill>
                  <a:srgbClr val="53585F"/>
                </a:solidFill>
                <a:latin typeface="Open Sans"/>
                <a:ea typeface="Open Sans"/>
                <a:cs typeface="Open Sans"/>
                <a:sym typeface="Open Sans"/>
              </a:defRPr>
            </a:lvl8pPr>
            <a:lvl9pPr marL="0" marR="0" lvl="8" indent="0" algn="l" rtl="0">
              <a:lnSpc>
                <a:spcPct val="100000"/>
              </a:lnSpc>
              <a:spcBef>
                <a:spcPts val="0"/>
              </a:spcBef>
              <a:spcAft>
                <a:spcPts val="0"/>
              </a:spcAft>
              <a:buClr>
                <a:srgbClr val="53585F"/>
              </a:buClr>
              <a:buSzPts val="700"/>
              <a:buFont typeface="Open Sans"/>
              <a:buNone/>
              <a:defRPr sz="700" b="0" i="0" u="none" strike="noStrike" cap="none">
                <a:solidFill>
                  <a:srgbClr val="53585F"/>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pic>
        <p:nvPicPr>
          <p:cNvPr id="56" name="Google Shape;56;p14" descr="pasted-image.pdf"/>
          <p:cNvPicPr preferRelativeResize="0"/>
          <p:nvPr/>
        </p:nvPicPr>
        <p:blipFill rotWithShape="1">
          <a:blip r:embed="rId2">
            <a:alphaModFix/>
          </a:blip>
          <a:srcRect/>
          <a:stretch/>
        </p:blipFill>
        <p:spPr>
          <a:xfrm>
            <a:off x="8524795" y="4730441"/>
            <a:ext cx="637180" cy="209550"/>
          </a:xfrm>
          <a:prstGeom prst="rect">
            <a:avLst/>
          </a:prstGeom>
          <a:noFill/>
          <a:ln>
            <a:noFill/>
          </a:ln>
        </p:spPr>
      </p:pic>
      <p:cxnSp>
        <p:nvCxnSpPr>
          <p:cNvPr id="57" name="Google Shape;57;p14"/>
          <p:cNvCxnSpPr/>
          <p:nvPr/>
        </p:nvCxnSpPr>
        <p:spPr>
          <a:xfrm rot="10800000">
            <a:off x="8436159" y="4750921"/>
            <a:ext cx="0" cy="187500"/>
          </a:xfrm>
          <a:prstGeom prst="straightConnector1">
            <a:avLst/>
          </a:prstGeom>
          <a:noFill/>
          <a:ln w="12700" cap="flat" cmpd="sng">
            <a:solidFill>
              <a:srgbClr val="A6AAA9"/>
            </a:solidFill>
            <a:prstDash val="solid"/>
            <a:miter lim="400000"/>
            <a:headEnd type="none" w="sm" len="sm"/>
            <a:tailEnd type="none" w="sm" len="sm"/>
          </a:ln>
        </p:spPr>
      </p:cxnSp>
      <p:sp>
        <p:nvSpPr>
          <p:cNvPr id="58" name="Google Shape;58;p14"/>
          <p:cNvSpPr txBox="1">
            <a:spLocks noGrp="1"/>
          </p:cNvSpPr>
          <p:nvPr>
            <p:ph type="body" idx="1"/>
          </p:nvPr>
        </p:nvSpPr>
        <p:spPr>
          <a:xfrm>
            <a:off x="2035230" y="536466"/>
            <a:ext cx="5073600" cy="300000"/>
          </a:xfrm>
          <a:prstGeom prst="rect">
            <a:avLst/>
          </a:prstGeom>
          <a:noFill/>
          <a:ln>
            <a:noFill/>
          </a:ln>
        </p:spPr>
        <p:txBody>
          <a:bodyPr spcFirstLastPara="1" wrap="square" lIns="91425" tIns="91425" rIns="91425" bIns="91425" anchor="t" anchorCtr="0">
            <a:normAutofit/>
          </a:bodyPr>
          <a:lstStyle>
            <a:lvl1pPr marL="457200" marR="0" lvl="0" indent="-228600" algn="ctr" rtl="0">
              <a:lnSpc>
                <a:spcPct val="100000"/>
              </a:lnSpc>
              <a:spcBef>
                <a:spcPts val="0"/>
              </a:spcBef>
              <a:spcAft>
                <a:spcPts val="0"/>
              </a:spcAft>
              <a:buClr>
                <a:srgbClr val="53585F"/>
              </a:buClr>
              <a:buSzPts val="1500"/>
              <a:buFont typeface="Open Sans Light"/>
              <a:buNone/>
              <a:defRPr sz="1500" b="0" i="0" u="none" strike="noStrike" cap="none">
                <a:solidFill>
                  <a:srgbClr val="53585F"/>
                </a:solidFill>
                <a:latin typeface="Open Sans Light"/>
                <a:ea typeface="Open Sans Light"/>
                <a:cs typeface="Open Sans Light"/>
                <a:sym typeface="Open Sans Light"/>
              </a:defRPr>
            </a:lvl1pPr>
            <a:lvl2pPr marL="914400" marR="0" lvl="1" indent="-279400" algn="l" rtl="0">
              <a:lnSpc>
                <a:spcPct val="100000"/>
              </a:lnSpc>
              <a:spcBef>
                <a:spcPts val="2000"/>
              </a:spcBef>
              <a:spcAft>
                <a:spcPts val="0"/>
              </a:spcAft>
              <a:buClr>
                <a:srgbClr val="000000"/>
              </a:buClr>
              <a:buSzPts val="800"/>
              <a:buFont typeface="Open Sans"/>
              <a:buChar char="•"/>
              <a:defRPr sz="1100" b="0" i="0" u="none" strike="noStrike" cap="none">
                <a:solidFill>
                  <a:srgbClr val="000000"/>
                </a:solidFill>
                <a:latin typeface="Open Sans"/>
                <a:ea typeface="Open Sans"/>
                <a:cs typeface="Open Sans"/>
                <a:sym typeface="Open Sans"/>
              </a:defRPr>
            </a:lvl2pPr>
            <a:lvl3pPr marL="1371600" marR="0" lvl="2" indent="-279400" algn="l" rtl="0">
              <a:lnSpc>
                <a:spcPct val="100000"/>
              </a:lnSpc>
              <a:spcBef>
                <a:spcPts val="2000"/>
              </a:spcBef>
              <a:spcAft>
                <a:spcPts val="0"/>
              </a:spcAft>
              <a:buClr>
                <a:srgbClr val="000000"/>
              </a:buClr>
              <a:buSzPts val="800"/>
              <a:buFont typeface="Open Sans"/>
              <a:buChar char="•"/>
              <a:defRPr sz="1100" b="0" i="0" u="none" strike="noStrike" cap="none">
                <a:solidFill>
                  <a:srgbClr val="000000"/>
                </a:solidFill>
                <a:latin typeface="Open Sans"/>
                <a:ea typeface="Open Sans"/>
                <a:cs typeface="Open Sans"/>
                <a:sym typeface="Open Sans"/>
              </a:defRPr>
            </a:lvl3pPr>
            <a:lvl4pPr marL="1828800" marR="0" lvl="3" indent="-279400" algn="l" rtl="0">
              <a:lnSpc>
                <a:spcPct val="100000"/>
              </a:lnSpc>
              <a:spcBef>
                <a:spcPts val="2000"/>
              </a:spcBef>
              <a:spcAft>
                <a:spcPts val="0"/>
              </a:spcAft>
              <a:buClr>
                <a:srgbClr val="000000"/>
              </a:buClr>
              <a:buSzPts val="800"/>
              <a:buFont typeface="Open Sans"/>
              <a:buChar char="•"/>
              <a:defRPr sz="1100" b="0" i="0" u="none" strike="noStrike" cap="none">
                <a:solidFill>
                  <a:srgbClr val="000000"/>
                </a:solidFill>
                <a:latin typeface="Open Sans"/>
                <a:ea typeface="Open Sans"/>
                <a:cs typeface="Open Sans"/>
                <a:sym typeface="Open Sans"/>
              </a:defRPr>
            </a:lvl4pPr>
            <a:lvl5pPr marL="2286000" marR="0" lvl="4" indent="-279400" algn="l" rtl="0">
              <a:lnSpc>
                <a:spcPct val="100000"/>
              </a:lnSpc>
              <a:spcBef>
                <a:spcPts val="2000"/>
              </a:spcBef>
              <a:spcAft>
                <a:spcPts val="0"/>
              </a:spcAft>
              <a:buClr>
                <a:srgbClr val="000000"/>
              </a:buClr>
              <a:buSzPts val="800"/>
              <a:buFont typeface="Open Sans"/>
              <a:buChar char="•"/>
              <a:defRPr sz="1100" b="0" i="0" u="none" strike="noStrike" cap="none">
                <a:solidFill>
                  <a:srgbClr val="000000"/>
                </a:solidFill>
                <a:latin typeface="Open Sans"/>
                <a:ea typeface="Open Sans"/>
                <a:cs typeface="Open Sans"/>
                <a:sym typeface="Open Sans"/>
              </a:defRPr>
            </a:lvl5pPr>
            <a:lvl6pPr marL="2743200" marR="0" lvl="5" indent="-323850" algn="l" rtl="0">
              <a:lnSpc>
                <a:spcPct val="100000"/>
              </a:lnSpc>
              <a:spcBef>
                <a:spcPts val="2000"/>
              </a:spcBef>
              <a:spcAft>
                <a:spcPts val="0"/>
              </a:spcAft>
              <a:buClr>
                <a:srgbClr val="000000"/>
              </a:buClr>
              <a:buSzPts val="1500"/>
              <a:buFont typeface="Arial"/>
              <a:buChar char="•"/>
              <a:defRPr sz="2000" b="0" i="0" u="none" strike="noStrike" cap="none">
                <a:solidFill>
                  <a:srgbClr val="000000"/>
                </a:solidFill>
                <a:latin typeface="Arial"/>
                <a:ea typeface="Arial"/>
                <a:cs typeface="Arial"/>
                <a:sym typeface="Arial"/>
              </a:defRPr>
            </a:lvl6pPr>
            <a:lvl7pPr marL="3200400" marR="0" lvl="6" indent="-323850" algn="l" rtl="0">
              <a:lnSpc>
                <a:spcPct val="100000"/>
              </a:lnSpc>
              <a:spcBef>
                <a:spcPts val="2000"/>
              </a:spcBef>
              <a:spcAft>
                <a:spcPts val="0"/>
              </a:spcAft>
              <a:buClr>
                <a:srgbClr val="000000"/>
              </a:buClr>
              <a:buSzPts val="1500"/>
              <a:buFont typeface="Arial"/>
              <a:buChar char="•"/>
              <a:defRPr sz="2000" b="0" i="0" u="none" strike="noStrike" cap="none">
                <a:solidFill>
                  <a:srgbClr val="000000"/>
                </a:solidFill>
                <a:latin typeface="Arial"/>
                <a:ea typeface="Arial"/>
                <a:cs typeface="Arial"/>
                <a:sym typeface="Arial"/>
              </a:defRPr>
            </a:lvl7pPr>
            <a:lvl8pPr marL="3657600" marR="0" lvl="7" indent="-323850" algn="l" rtl="0">
              <a:lnSpc>
                <a:spcPct val="100000"/>
              </a:lnSpc>
              <a:spcBef>
                <a:spcPts val="2000"/>
              </a:spcBef>
              <a:spcAft>
                <a:spcPts val="0"/>
              </a:spcAft>
              <a:buClr>
                <a:srgbClr val="000000"/>
              </a:buClr>
              <a:buSzPts val="1500"/>
              <a:buFont typeface="Arial"/>
              <a:buChar char="•"/>
              <a:defRPr sz="2000" b="0" i="0" u="none" strike="noStrike" cap="none">
                <a:solidFill>
                  <a:srgbClr val="000000"/>
                </a:solidFill>
                <a:latin typeface="Arial"/>
                <a:ea typeface="Arial"/>
                <a:cs typeface="Arial"/>
                <a:sym typeface="Arial"/>
              </a:defRPr>
            </a:lvl8pPr>
            <a:lvl9pPr marL="4114800" marR="0" lvl="8" indent="-323850" algn="l" rtl="0">
              <a:lnSpc>
                <a:spcPct val="100000"/>
              </a:lnSpc>
              <a:spcBef>
                <a:spcPts val="2000"/>
              </a:spcBef>
              <a:spcAft>
                <a:spcPts val="0"/>
              </a:spcAft>
              <a:buClr>
                <a:srgbClr val="000000"/>
              </a:buClr>
              <a:buSzPts val="1500"/>
              <a:buFont typeface="Arial"/>
              <a:buChar char="•"/>
              <a:defRPr sz="2000" b="0" i="0" u="none" strike="noStrike" cap="none">
                <a:solidFill>
                  <a:srgbClr val="000000"/>
                </a:solidFill>
                <a:latin typeface="Arial"/>
                <a:ea typeface="Arial"/>
                <a:cs typeface="Arial"/>
                <a:sym typeface="Arial"/>
              </a:defRPr>
            </a:lvl9pPr>
          </a:lstStyle>
          <a:p>
            <a:endParaRPr/>
          </a:p>
        </p:txBody>
      </p:sp>
      <p:sp>
        <p:nvSpPr>
          <p:cNvPr id="59" name="Google Shape;59;p14"/>
          <p:cNvSpPr/>
          <p:nvPr/>
        </p:nvSpPr>
        <p:spPr>
          <a:xfrm>
            <a:off x="251797" y="343909"/>
            <a:ext cx="347700" cy="28800"/>
          </a:xfrm>
          <a:prstGeom prst="rect">
            <a:avLst/>
          </a:prstGeom>
          <a:solidFill>
            <a:srgbClr val="7A4F69"/>
          </a:solidFill>
          <a:ln>
            <a:noFill/>
          </a:ln>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7F7F7F"/>
              </a:buClr>
              <a:buSzPts val="1900"/>
              <a:buFont typeface="Helvetica Neue"/>
              <a:buNone/>
            </a:pPr>
            <a:endParaRPr sz="1900" b="0" i="0" u="none" strike="noStrike" cap="none">
              <a:solidFill>
                <a:srgbClr val="000000"/>
              </a:solidFill>
              <a:latin typeface="Arial"/>
              <a:ea typeface="Arial"/>
              <a:cs typeface="Arial"/>
              <a:sym typeface="Arial"/>
            </a:endParaRPr>
          </a:p>
        </p:txBody>
      </p:sp>
      <p:sp>
        <p:nvSpPr>
          <p:cNvPr id="60" name="Google Shape;60;p14"/>
          <p:cNvSpPr txBox="1">
            <a:spLocks noGrp="1"/>
          </p:cNvSpPr>
          <p:nvPr>
            <p:ph type="body" idx="2"/>
          </p:nvPr>
        </p:nvSpPr>
        <p:spPr>
          <a:xfrm>
            <a:off x="219659" y="99510"/>
            <a:ext cx="3467700" cy="211500"/>
          </a:xfrm>
          <a:prstGeom prst="rect">
            <a:avLst/>
          </a:prstGeom>
          <a:noFill/>
          <a:ln>
            <a:noFill/>
          </a:ln>
        </p:spPr>
        <p:txBody>
          <a:bodyPr spcFirstLastPara="1" wrap="square" lIns="91425" tIns="91425" rIns="91425" bIns="91425" anchor="ctr" anchorCtr="0">
            <a:normAutofit/>
          </a:bodyPr>
          <a:lstStyle>
            <a:lvl1pPr marL="457200" marR="0" lvl="0" indent="-228600" algn="l" rtl="0">
              <a:lnSpc>
                <a:spcPct val="130000"/>
              </a:lnSpc>
              <a:spcBef>
                <a:spcPts val="0"/>
              </a:spcBef>
              <a:spcAft>
                <a:spcPts val="0"/>
              </a:spcAft>
              <a:buClr>
                <a:srgbClr val="53585F"/>
              </a:buClr>
              <a:buSzPts val="900"/>
              <a:buFont typeface="Open Sans Light"/>
              <a:buNone/>
              <a:defRPr sz="900" b="0" i="0" u="none" strike="noStrike" cap="none">
                <a:solidFill>
                  <a:srgbClr val="53585F"/>
                </a:solidFill>
                <a:latin typeface="Open Sans Light"/>
                <a:ea typeface="Open Sans Light"/>
                <a:cs typeface="Open Sans Light"/>
                <a:sym typeface="Open Sans Light"/>
              </a:defRPr>
            </a:lvl1pPr>
            <a:lvl2pPr marL="914400" marR="0" lvl="1" indent="-279400" algn="l" rtl="0">
              <a:lnSpc>
                <a:spcPct val="100000"/>
              </a:lnSpc>
              <a:spcBef>
                <a:spcPts val="2000"/>
              </a:spcBef>
              <a:spcAft>
                <a:spcPts val="0"/>
              </a:spcAft>
              <a:buClr>
                <a:srgbClr val="000000"/>
              </a:buClr>
              <a:buSzPts val="800"/>
              <a:buFont typeface="Open Sans"/>
              <a:buChar char="•"/>
              <a:defRPr sz="1100" b="0" i="0" u="none" strike="noStrike" cap="none">
                <a:solidFill>
                  <a:srgbClr val="000000"/>
                </a:solidFill>
                <a:latin typeface="Open Sans"/>
                <a:ea typeface="Open Sans"/>
                <a:cs typeface="Open Sans"/>
                <a:sym typeface="Open Sans"/>
              </a:defRPr>
            </a:lvl2pPr>
            <a:lvl3pPr marL="1371600" marR="0" lvl="2" indent="-279400" algn="l" rtl="0">
              <a:lnSpc>
                <a:spcPct val="100000"/>
              </a:lnSpc>
              <a:spcBef>
                <a:spcPts val="2000"/>
              </a:spcBef>
              <a:spcAft>
                <a:spcPts val="0"/>
              </a:spcAft>
              <a:buClr>
                <a:srgbClr val="000000"/>
              </a:buClr>
              <a:buSzPts val="800"/>
              <a:buFont typeface="Open Sans"/>
              <a:buChar char="•"/>
              <a:defRPr sz="1100" b="0" i="0" u="none" strike="noStrike" cap="none">
                <a:solidFill>
                  <a:srgbClr val="000000"/>
                </a:solidFill>
                <a:latin typeface="Open Sans"/>
                <a:ea typeface="Open Sans"/>
                <a:cs typeface="Open Sans"/>
                <a:sym typeface="Open Sans"/>
              </a:defRPr>
            </a:lvl3pPr>
            <a:lvl4pPr marL="1828800" marR="0" lvl="3" indent="-279400" algn="l" rtl="0">
              <a:lnSpc>
                <a:spcPct val="100000"/>
              </a:lnSpc>
              <a:spcBef>
                <a:spcPts val="2000"/>
              </a:spcBef>
              <a:spcAft>
                <a:spcPts val="0"/>
              </a:spcAft>
              <a:buClr>
                <a:srgbClr val="000000"/>
              </a:buClr>
              <a:buSzPts val="800"/>
              <a:buFont typeface="Open Sans"/>
              <a:buChar char="•"/>
              <a:defRPr sz="1100" b="0" i="0" u="none" strike="noStrike" cap="none">
                <a:solidFill>
                  <a:srgbClr val="000000"/>
                </a:solidFill>
                <a:latin typeface="Open Sans"/>
                <a:ea typeface="Open Sans"/>
                <a:cs typeface="Open Sans"/>
                <a:sym typeface="Open Sans"/>
              </a:defRPr>
            </a:lvl4pPr>
            <a:lvl5pPr marL="2286000" marR="0" lvl="4" indent="-279400" algn="l" rtl="0">
              <a:lnSpc>
                <a:spcPct val="100000"/>
              </a:lnSpc>
              <a:spcBef>
                <a:spcPts val="2000"/>
              </a:spcBef>
              <a:spcAft>
                <a:spcPts val="0"/>
              </a:spcAft>
              <a:buClr>
                <a:srgbClr val="000000"/>
              </a:buClr>
              <a:buSzPts val="800"/>
              <a:buFont typeface="Open Sans"/>
              <a:buChar char="•"/>
              <a:defRPr sz="1100" b="0" i="0" u="none" strike="noStrike" cap="none">
                <a:solidFill>
                  <a:srgbClr val="000000"/>
                </a:solidFill>
                <a:latin typeface="Open Sans"/>
                <a:ea typeface="Open Sans"/>
                <a:cs typeface="Open Sans"/>
                <a:sym typeface="Open Sans"/>
              </a:defRPr>
            </a:lvl5pPr>
            <a:lvl6pPr marL="2743200" marR="0" lvl="5" indent="-323850" algn="l" rtl="0">
              <a:lnSpc>
                <a:spcPct val="100000"/>
              </a:lnSpc>
              <a:spcBef>
                <a:spcPts val="2000"/>
              </a:spcBef>
              <a:spcAft>
                <a:spcPts val="0"/>
              </a:spcAft>
              <a:buClr>
                <a:srgbClr val="000000"/>
              </a:buClr>
              <a:buSzPts val="1500"/>
              <a:buFont typeface="Arial"/>
              <a:buChar char="•"/>
              <a:defRPr sz="2000" b="0" i="0" u="none" strike="noStrike" cap="none">
                <a:solidFill>
                  <a:srgbClr val="000000"/>
                </a:solidFill>
                <a:latin typeface="Arial"/>
                <a:ea typeface="Arial"/>
                <a:cs typeface="Arial"/>
                <a:sym typeface="Arial"/>
              </a:defRPr>
            </a:lvl6pPr>
            <a:lvl7pPr marL="3200400" marR="0" lvl="6" indent="-323850" algn="l" rtl="0">
              <a:lnSpc>
                <a:spcPct val="100000"/>
              </a:lnSpc>
              <a:spcBef>
                <a:spcPts val="2000"/>
              </a:spcBef>
              <a:spcAft>
                <a:spcPts val="0"/>
              </a:spcAft>
              <a:buClr>
                <a:srgbClr val="000000"/>
              </a:buClr>
              <a:buSzPts val="1500"/>
              <a:buFont typeface="Arial"/>
              <a:buChar char="•"/>
              <a:defRPr sz="2000" b="0" i="0" u="none" strike="noStrike" cap="none">
                <a:solidFill>
                  <a:srgbClr val="000000"/>
                </a:solidFill>
                <a:latin typeface="Arial"/>
                <a:ea typeface="Arial"/>
                <a:cs typeface="Arial"/>
                <a:sym typeface="Arial"/>
              </a:defRPr>
            </a:lvl7pPr>
            <a:lvl8pPr marL="3657600" marR="0" lvl="7" indent="-323850" algn="l" rtl="0">
              <a:lnSpc>
                <a:spcPct val="100000"/>
              </a:lnSpc>
              <a:spcBef>
                <a:spcPts val="2000"/>
              </a:spcBef>
              <a:spcAft>
                <a:spcPts val="0"/>
              </a:spcAft>
              <a:buClr>
                <a:srgbClr val="000000"/>
              </a:buClr>
              <a:buSzPts val="1500"/>
              <a:buFont typeface="Arial"/>
              <a:buChar char="•"/>
              <a:defRPr sz="2000" b="0" i="0" u="none" strike="noStrike" cap="none">
                <a:solidFill>
                  <a:srgbClr val="000000"/>
                </a:solidFill>
                <a:latin typeface="Arial"/>
                <a:ea typeface="Arial"/>
                <a:cs typeface="Arial"/>
                <a:sym typeface="Arial"/>
              </a:defRPr>
            </a:lvl8pPr>
            <a:lvl9pPr marL="4114800" marR="0" lvl="8" indent="-323850" algn="l" rtl="0">
              <a:lnSpc>
                <a:spcPct val="100000"/>
              </a:lnSpc>
              <a:spcBef>
                <a:spcPts val="2000"/>
              </a:spcBef>
              <a:spcAft>
                <a:spcPts val="0"/>
              </a:spcAft>
              <a:buClr>
                <a:srgbClr val="000000"/>
              </a:buClr>
              <a:buSzPts val="1500"/>
              <a:buFont typeface="Arial"/>
              <a:buChar char="•"/>
              <a:defRPr sz="2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comments" Target="../comments/commen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10" Type="http://schemas.openxmlformats.org/officeDocument/2006/relationships/comments" Target="../comments/comment2.xml"/><Relationship Id="rId4" Type="http://schemas.openxmlformats.org/officeDocument/2006/relationships/image" Target="../media/image9.jp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hyperlink" Target="https://www.visitarizona.com/rediscover-az-chinese/" TargetMode="External"/><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ctrTitle"/>
          </p:nvPr>
        </p:nvSpPr>
        <p:spPr>
          <a:xfrm>
            <a:off x="311708" y="1545450"/>
            <a:ext cx="8520600" cy="2052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600" b="1" dirty="0">
                <a:latin typeface="Open Sans"/>
                <a:ea typeface="Open Sans"/>
                <a:cs typeface="Open Sans"/>
                <a:sym typeface="Open Sans"/>
              </a:rPr>
              <a:t>AOT Social Media in China</a:t>
            </a:r>
            <a:endParaRPr sz="3600" b="1" dirty="0">
              <a:latin typeface="Open Sans"/>
              <a:ea typeface="Open Sans"/>
              <a:cs typeface="Open Sans"/>
              <a:sym typeface="Open Sans"/>
            </a:endParaRPr>
          </a:p>
          <a:p>
            <a:pPr marL="0" lvl="0" indent="0" algn="ctr" rtl="0">
              <a:spcBef>
                <a:spcPts val="0"/>
              </a:spcBef>
              <a:spcAft>
                <a:spcPts val="0"/>
              </a:spcAft>
              <a:buNone/>
            </a:pPr>
            <a:r>
              <a:rPr lang="en" sz="3600" b="1" dirty="0" smtClean="0">
                <a:latin typeface="Open Sans"/>
                <a:ea typeface="Open Sans"/>
                <a:cs typeface="Open Sans"/>
                <a:sym typeface="Open Sans"/>
              </a:rPr>
              <a:t>FY23</a:t>
            </a:r>
            <a:br>
              <a:rPr lang="en" sz="3600" b="1" dirty="0" smtClean="0">
                <a:latin typeface="Open Sans"/>
                <a:ea typeface="Open Sans"/>
                <a:cs typeface="Open Sans"/>
                <a:sym typeface="Open Sans"/>
              </a:rPr>
            </a:br>
            <a:r>
              <a:rPr lang="en" sz="3600" b="1" dirty="0" smtClean="0">
                <a:latin typeface="Open Sans"/>
                <a:ea typeface="Open Sans"/>
                <a:cs typeface="Open Sans"/>
                <a:sym typeface="Open Sans"/>
              </a:rPr>
              <a:t>Presented by China Luxury Advisors</a:t>
            </a:r>
            <a:endParaRPr sz="3600" b="1" dirty="0">
              <a:latin typeface="Open Sans"/>
              <a:ea typeface="Open Sans"/>
              <a:cs typeface="Open Sans"/>
              <a:sym typeface="Open Sans"/>
            </a:endParaRPr>
          </a:p>
        </p:txBody>
      </p:sp>
      <p:pic>
        <p:nvPicPr>
          <p:cNvPr id="66" name="Google Shape;66;p15"/>
          <p:cNvPicPr preferRelativeResize="0"/>
          <p:nvPr/>
        </p:nvPicPr>
        <p:blipFill rotWithShape="1">
          <a:blip r:embed="rId3">
            <a:alphaModFix/>
          </a:blip>
          <a:srcRect/>
          <a:stretch/>
        </p:blipFill>
        <p:spPr>
          <a:xfrm>
            <a:off x="7742800" y="4676436"/>
            <a:ext cx="1401198" cy="4670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444875" y="251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Open Sans"/>
                <a:ea typeface="Open Sans"/>
                <a:cs typeface="Open Sans"/>
                <a:sym typeface="Open Sans"/>
              </a:rPr>
              <a:t>China Travel Trends FY23</a:t>
            </a:r>
            <a:endParaRPr b="1">
              <a:latin typeface="Open Sans"/>
              <a:ea typeface="Open Sans"/>
              <a:cs typeface="Open Sans"/>
              <a:sym typeface="Open Sans"/>
            </a:endParaRPr>
          </a:p>
        </p:txBody>
      </p:sp>
      <p:pic>
        <p:nvPicPr>
          <p:cNvPr id="72" name="Google Shape;72;p16"/>
          <p:cNvPicPr preferRelativeResize="0"/>
          <p:nvPr/>
        </p:nvPicPr>
        <p:blipFill rotWithShape="1">
          <a:blip r:embed="rId3">
            <a:alphaModFix/>
          </a:blip>
          <a:srcRect/>
          <a:stretch/>
        </p:blipFill>
        <p:spPr>
          <a:xfrm>
            <a:off x="7742800" y="4676436"/>
            <a:ext cx="1401198" cy="467074"/>
          </a:xfrm>
          <a:prstGeom prst="rect">
            <a:avLst/>
          </a:prstGeom>
          <a:noFill/>
          <a:ln>
            <a:noFill/>
          </a:ln>
        </p:spPr>
      </p:pic>
      <p:sp>
        <p:nvSpPr>
          <p:cNvPr id="73" name="Google Shape;73;p16"/>
          <p:cNvSpPr txBox="1"/>
          <p:nvPr/>
        </p:nvSpPr>
        <p:spPr>
          <a:xfrm>
            <a:off x="1999800" y="3664738"/>
            <a:ext cx="5575500" cy="96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000"/>
              </a:spcBef>
              <a:spcAft>
                <a:spcPts val="400"/>
              </a:spcAft>
              <a:buNone/>
            </a:pPr>
            <a:r>
              <a:rPr lang="en" sz="1025">
                <a:solidFill>
                  <a:srgbClr val="000000"/>
                </a:solidFill>
                <a:latin typeface="Open Sans Light"/>
                <a:ea typeface="Open Sans Light"/>
                <a:cs typeface="Open Sans Light"/>
                <a:sym typeface="Open Sans Light"/>
              </a:rPr>
              <a:t>Chinese travelers are also keen to explore the world and embark on novel experiences in unfamiliar destinations. Survey respondents were looking forward to visiting new attractions. Instead of revisiting destinations, 45 percent of respondents picked short trips to new sites as their number one choice, followed by long trips to new sites as their second choice.</a:t>
            </a:r>
            <a:endParaRPr sz="1025">
              <a:solidFill>
                <a:srgbClr val="000000"/>
              </a:solidFill>
              <a:latin typeface="Open Sans Light"/>
              <a:ea typeface="Open Sans Light"/>
              <a:cs typeface="Open Sans Light"/>
              <a:sym typeface="Open Sans Light"/>
            </a:endParaRPr>
          </a:p>
        </p:txBody>
      </p:sp>
      <p:grpSp>
        <p:nvGrpSpPr>
          <p:cNvPr id="74" name="Google Shape;74;p16"/>
          <p:cNvGrpSpPr/>
          <p:nvPr/>
        </p:nvGrpSpPr>
        <p:grpSpPr>
          <a:xfrm>
            <a:off x="436592" y="894690"/>
            <a:ext cx="1302955" cy="869267"/>
            <a:chOff x="890600" y="1123300"/>
            <a:chExt cx="1610973" cy="1074761"/>
          </a:xfrm>
        </p:grpSpPr>
        <p:pic>
          <p:nvPicPr>
            <p:cNvPr id="75" name="Google Shape;75;p16"/>
            <p:cNvPicPr preferRelativeResize="0"/>
            <p:nvPr/>
          </p:nvPicPr>
          <p:blipFill>
            <a:blip r:embed="rId4">
              <a:alphaModFix/>
            </a:blip>
            <a:stretch>
              <a:fillRect/>
            </a:stretch>
          </p:blipFill>
          <p:spPr>
            <a:xfrm>
              <a:off x="890600" y="1123300"/>
              <a:ext cx="1610973" cy="1074761"/>
            </a:xfrm>
            <a:prstGeom prst="rect">
              <a:avLst/>
            </a:prstGeom>
            <a:noFill/>
            <a:ln>
              <a:noFill/>
            </a:ln>
          </p:spPr>
        </p:pic>
        <p:sp>
          <p:nvSpPr>
            <p:cNvPr id="76" name="Google Shape;76;p16"/>
            <p:cNvSpPr txBox="1"/>
            <p:nvPr/>
          </p:nvSpPr>
          <p:spPr>
            <a:xfrm>
              <a:off x="900792" y="1258562"/>
              <a:ext cx="1590600" cy="761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Open Sans ExtraBold"/>
                  <a:ea typeface="Open Sans ExtraBold"/>
                  <a:cs typeface="Open Sans ExtraBold"/>
                  <a:sym typeface="Open Sans ExtraBold"/>
                </a:rPr>
                <a:t>Experience Oriented</a:t>
              </a:r>
              <a:endParaRPr>
                <a:solidFill>
                  <a:srgbClr val="FFFFFF"/>
                </a:solidFill>
                <a:latin typeface="Open Sans ExtraBold"/>
                <a:ea typeface="Open Sans ExtraBold"/>
                <a:cs typeface="Open Sans ExtraBold"/>
                <a:sym typeface="Open Sans ExtraBold"/>
              </a:endParaRPr>
            </a:p>
          </p:txBody>
        </p:sp>
      </p:grpSp>
      <p:sp>
        <p:nvSpPr>
          <p:cNvPr id="77" name="Google Shape;77;p16"/>
          <p:cNvSpPr txBox="1"/>
          <p:nvPr/>
        </p:nvSpPr>
        <p:spPr>
          <a:xfrm>
            <a:off x="1999800" y="958125"/>
            <a:ext cx="55755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000"/>
              </a:spcAft>
              <a:buNone/>
            </a:pPr>
            <a:r>
              <a:rPr lang="en" sz="1000">
                <a:solidFill>
                  <a:srgbClr val="000000"/>
                </a:solidFill>
                <a:latin typeface="Open Sans Light"/>
                <a:ea typeface="Open Sans Light"/>
                <a:cs typeface="Open Sans Light"/>
                <a:sym typeface="Open Sans Light"/>
              </a:rPr>
              <a:t>Rebound tourists are planning their trip around experiences. Outdoor and scenic trips remain the most popular travel theme. Culture &amp; history, beaches &amp; resorts, and health &amp; wellness gained more attention—solidifying the trend for experience-driven travel. </a:t>
            </a:r>
            <a:endParaRPr>
              <a:solidFill>
                <a:srgbClr val="000000"/>
              </a:solidFill>
              <a:latin typeface="Open Sans Light"/>
              <a:ea typeface="Open Sans Light"/>
              <a:cs typeface="Open Sans Light"/>
              <a:sym typeface="Open Sans Light"/>
            </a:endParaRPr>
          </a:p>
        </p:txBody>
      </p:sp>
      <p:pic>
        <p:nvPicPr>
          <p:cNvPr id="78" name="Google Shape;78;p16"/>
          <p:cNvPicPr preferRelativeResize="0"/>
          <p:nvPr/>
        </p:nvPicPr>
        <p:blipFill>
          <a:blip r:embed="rId5">
            <a:alphaModFix/>
          </a:blip>
          <a:stretch>
            <a:fillRect/>
          </a:stretch>
        </p:blipFill>
        <p:spPr>
          <a:xfrm>
            <a:off x="436602" y="1834635"/>
            <a:ext cx="1302973" cy="869237"/>
          </a:xfrm>
          <a:prstGeom prst="rect">
            <a:avLst/>
          </a:prstGeom>
          <a:noFill/>
          <a:ln>
            <a:noFill/>
          </a:ln>
        </p:spPr>
      </p:pic>
      <p:sp>
        <p:nvSpPr>
          <p:cNvPr id="79" name="Google Shape;79;p16"/>
          <p:cNvSpPr txBox="1"/>
          <p:nvPr/>
        </p:nvSpPr>
        <p:spPr>
          <a:xfrm>
            <a:off x="444883" y="1961438"/>
            <a:ext cx="1286400" cy="615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Open Sans ExtraBold"/>
                <a:ea typeface="Open Sans ExtraBold"/>
                <a:cs typeface="Open Sans ExtraBold"/>
                <a:sym typeface="Open Sans ExtraBold"/>
              </a:rPr>
              <a:t>Hyper Digitized</a:t>
            </a:r>
            <a:endParaRPr>
              <a:solidFill>
                <a:srgbClr val="FFFFFF"/>
              </a:solidFill>
              <a:latin typeface="Open Sans ExtraBold"/>
              <a:ea typeface="Open Sans ExtraBold"/>
              <a:cs typeface="Open Sans ExtraBold"/>
              <a:sym typeface="Open Sans ExtraBold"/>
            </a:endParaRPr>
          </a:p>
        </p:txBody>
      </p:sp>
      <p:sp>
        <p:nvSpPr>
          <p:cNvPr id="80" name="Google Shape;80;p16"/>
          <p:cNvSpPr txBox="1"/>
          <p:nvPr/>
        </p:nvSpPr>
        <p:spPr>
          <a:xfrm>
            <a:off x="1999800" y="1819800"/>
            <a:ext cx="5575500" cy="86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000">
                <a:solidFill>
                  <a:srgbClr val="000000"/>
                </a:solidFill>
                <a:latin typeface="Open Sans Light"/>
                <a:ea typeface="Open Sans Light"/>
                <a:cs typeface="Open Sans Light"/>
                <a:sym typeface="Open Sans Light"/>
              </a:rPr>
              <a:t>Mobile technologies and social media are at the core of the Chinese consumers’ daily life. In the first half of 2022, Chinese consumers spent 30 percent of their mobile internet time engaging with short videos. Besides looking for travel inspirations online, digital payment usage experienced significant growth too.</a:t>
            </a:r>
            <a:endParaRPr>
              <a:solidFill>
                <a:srgbClr val="000000"/>
              </a:solidFill>
              <a:latin typeface="Open Sans Light"/>
              <a:ea typeface="Open Sans Light"/>
              <a:cs typeface="Open Sans Light"/>
              <a:sym typeface="Open Sans Light"/>
            </a:endParaRPr>
          </a:p>
        </p:txBody>
      </p:sp>
      <p:pic>
        <p:nvPicPr>
          <p:cNvPr id="81" name="Google Shape;81;p16"/>
          <p:cNvPicPr preferRelativeResize="0"/>
          <p:nvPr/>
        </p:nvPicPr>
        <p:blipFill rotWithShape="1">
          <a:blip r:embed="rId6">
            <a:alphaModFix/>
          </a:blip>
          <a:srcRect l="3540" r="3531"/>
          <a:stretch/>
        </p:blipFill>
        <p:spPr>
          <a:xfrm>
            <a:off x="436601" y="2774533"/>
            <a:ext cx="1302971" cy="869266"/>
          </a:xfrm>
          <a:prstGeom prst="rect">
            <a:avLst/>
          </a:prstGeom>
          <a:noFill/>
          <a:ln>
            <a:noFill/>
          </a:ln>
        </p:spPr>
      </p:pic>
      <p:sp>
        <p:nvSpPr>
          <p:cNvPr id="82" name="Google Shape;82;p16"/>
          <p:cNvSpPr txBox="1"/>
          <p:nvPr/>
        </p:nvSpPr>
        <p:spPr>
          <a:xfrm>
            <a:off x="444833" y="2901371"/>
            <a:ext cx="1286400" cy="615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Open Sans ExtraBold"/>
                <a:ea typeface="Open Sans ExtraBold"/>
                <a:cs typeface="Open Sans ExtraBold"/>
                <a:sym typeface="Open Sans ExtraBold"/>
              </a:rPr>
              <a:t>Outdoor Boom</a:t>
            </a:r>
            <a:endParaRPr>
              <a:solidFill>
                <a:srgbClr val="FFFFFF"/>
              </a:solidFill>
              <a:latin typeface="Open Sans ExtraBold"/>
              <a:ea typeface="Open Sans ExtraBold"/>
              <a:cs typeface="Open Sans ExtraBold"/>
              <a:sym typeface="Open Sans ExtraBold"/>
            </a:endParaRPr>
          </a:p>
        </p:txBody>
      </p:sp>
      <p:sp>
        <p:nvSpPr>
          <p:cNvPr id="83" name="Google Shape;83;p16"/>
          <p:cNvSpPr txBox="1"/>
          <p:nvPr/>
        </p:nvSpPr>
        <p:spPr>
          <a:xfrm>
            <a:off x="436550" y="4767513"/>
            <a:ext cx="3330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000"/>
              </a:spcBef>
              <a:spcAft>
                <a:spcPts val="400"/>
              </a:spcAft>
              <a:buNone/>
            </a:pPr>
            <a:r>
              <a:rPr lang="en" sz="1000" i="1">
                <a:solidFill>
                  <a:srgbClr val="333333"/>
                </a:solidFill>
                <a:latin typeface="Open Sans Light"/>
                <a:ea typeface="Open Sans Light"/>
                <a:cs typeface="Open Sans Light"/>
                <a:sym typeface="Open Sans Light"/>
              </a:rPr>
              <a:t>Source: McKinsey &amp; Company; China Tourism Academy</a:t>
            </a:r>
            <a:endParaRPr sz="1000" i="1">
              <a:latin typeface="Open Sans Light"/>
              <a:ea typeface="Open Sans Light"/>
              <a:cs typeface="Open Sans Light"/>
              <a:sym typeface="Open Sans Light"/>
            </a:endParaRPr>
          </a:p>
        </p:txBody>
      </p:sp>
      <p:sp>
        <p:nvSpPr>
          <p:cNvPr id="84" name="Google Shape;84;p16"/>
          <p:cNvSpPr txBox="1"/>
          <p:nvPr/>
        </p:nvSpPr>
        <p:spPr>
          <a:xfrm>
            <a:off x="1999800" y="2774325"/>
            <a:ext cx="5575500" cy="86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000"/>
              </a:spcAft>
              <a:buNone/>
            </a:pPr>
            <a:r>
              <a:rPr lang="en" sz="1000">
                <a:solidFill>
                  <a:srgbClr val="000000"/>
                </a:solidFill>
                <a:latin typeface="Open Sans Light"/>
                <a:ea typeface="Open Sans Light"/>
                <a:cs typeface="Open Sans Light"/>
                <a:sym typeface="Open Sans Light"/>
              </a:rPr>
              <a:t>Outdoor tourism continues to grow. Camping &amp; glamping has gained popularity (with a compound annual growth rate of 16.2% in the past 5 years), especially among younger generations, including millennials and Gen Z, who are seeking experiential and adventure-based travel.</a:t>
            </a:r>
            <a:endParaRPr>
              <a:solidFill>
                <a:srgbClr val="000000"/>
              </a:solidFill>
              <a:latin typeface="Open Sans Light"/>
              <a:ea typeface="Open Sans Light"/>
              <a:cs typeface="Open Sans Light"/>
              <a:sym typeface="Open Sans Light"/>
            </a:endParaRPr>
          </a:p>
        </p:txBody>
      </p:sp>
      <p:pic>
        <p:nvPicPr>
          <p:cNvPr id="85" name="Google Shape;85;p16"/>
          <p:cNvPicPr preferRelativeResize="0"/>
          <p:nvPr/>
        </p:nvPicPr>
        <p:blipFill rotWithShape="1">
          <a:blip r:embed="rId7">
            <a:alphaModFix/>
          </a:blip>
          <a:srcRect l="12523" r="12530"/>
          <a:stretch/>
        </p:blipFill>
        <p:spPr>
          <a:xfrm>
            <a:off x="436538" y="3714458"/>
            <a:ext cx="1302973" cy="869267"/>
          </a:xfrm>
          <a:prstGeom prst="rect">
            <a:avLst/>
          </a:prstGeom>
          <a:noFill/>
          <a:ln>
            <a:noFill/>
          </a:ln>
        </p:spPr>
      </p:pic>
      <p:sp>
        <p:nvSpPr>
          <p:cNvPr id="86" name="Google Shape;86;p16"/>
          <p:cNvSpPr txBox="1"/>
          <p:nvPr/>
        </p:nvSpPr>
        <p:spPr>
          <a:xfrm>
            <a:off x="444833" y="3834446"/>
            <a:ext cx="1286400" cy="615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Open Sans ExtraBold"/>
                <a:ea typeface="Open Sans ExtraBold"/>
                <a:cs typeface="Open Sans ExtraBold"/>
                <a:sym typeface="Open Sans ExtraBold"/>
              </a:rPr>
              <a:t>Exploration</a:t>
            </a:r>
            <a:endParaRPr>
              <a:solidFill>
                <a:srgbClr val="FFFFFF"/>
              </a:solidFill>
              <a:latin typeface="Open Sans ExtraBold"/>
              <a:ea typeface="Open Sans ExtraBold"/>
              <a:cs typeface="Open Sans ExtraBold"/>
              <a:sym typeface="Open Sans ExtraBold"/>
            </a:endParaRPr>
          </a:p>
          <a:p>
            <a:pPr marL="0" lvl="0" indent="0" algn="ctr" rtl="0">
              <a:spcBef>
                <a:spcPts val="0"/>
              </a:spcBef>
              <a:spcAft>
                <a:spcPts val="0"/>
              </a:spcAft>
              <a:buNone/>
            </a:pPr>
            <a:r>
              <a:rPr lang="en">
                <a:solidFill>
                  <a:srgbClr val="FFFFFF"/>
                </a:solidFill>
                <a:latin typeface="Open Sans ExtraBold"/>
                <a:ea typeface="Open Sans ExtraBold"/>
                <a:cs typeface="Open Sans ExtraBold"/>
                <a:sym typeface="Open Sans ExtraBold"/>
              </a:rPr>
              <a:t>Enthusiasts</a:t>
            </a:r>
            <a:endParaRPr>
              <a:solidFill>
                <a:srgbClr val="FFFFFF"/>
              </a:solidFill>
              <a:latin typeface="Open Sans ExtraBold"/>
              <a:ea typeface="Open Sans ExtraBold"/>
              <a:cs typeface="Open Sans ExtraBold"/>
              <a:sym typeface="Open Sans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Open Sans"/>
                <a:ea typeface="Open Sans"/>
                <a:cs typeface="Open Sans"/>
                <a:sym typeface="Open Sans"/>
              </a:rPr>
              <a:t>Social Media Strategies FY23</a:t>
            </a:r>
            <a:endParaRPr b="1">
              <a:latin typeface="Open Sans"/>
              <a:ea typeface="Open Sans"/>
              <a:cs typeface="Open Sans"/>
              <a:sym typeface="Open Sans"/>
            </a:endParaRPr>
          </a:p>
        </p:txBody>
      </p:sp>
      <p:sp>
        <p:nvSpPr>
          <p:cNvPr id="92" name="Google Shape;92;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292100" algn="l" rtl="0">
              <a:lnSpc>
                <a:spcPct val="150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Focus on travel inspiration</a:t>
            </a:r>
            <a:endParaRPr sz="1000">
              <a:solidFill>
                <a:schemeClr val="dk1"/>
              </a:solidFill>
              <a:latin typeface="Open Sans"/>
              <a:ea typeface="Open Sans"/>
              <a:cs typeface="Open Sans"/>
              <a:sym typeface="Open Sans"/>
            </a:endParaRPr>
          </a:p>
          <a:p>
            <a:pPr marL="457200" lvl="0" indent="-292100" algn="l" rtl="0">
              <a:lnSpc>
                <a:spcPct val="150000"/>
              </a:lnSpc>
              <a:spcBef>
                <a:spcPts val="100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Educate the market and provide practical information for intended travelers via in-depth content</a:t>
            </a:r>
            <a:endParaRPr sz="1000">
              <a:solidFill>
                <a:schemeClr val="dk1"/>
              </a:solidFill>
              <a:latin typeface="Open Sans"/>
              <a:ea typeface="Open Sans"/>
              <a:cs typeface="Open Sans"/>
              <a:sym typeface="Open Sans"/>
            </a:endParaRPr>
          </a:p>
          <a:p>
            <a:pPr marL="457200" lvl="0" indent="-292100" algn="l" rtl="0">
              <a:lnSpc>
                <a:spcPct val="150000"/>
              </a:lnSpc>
              <a:spcBef>
                <a:spcPts val="100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Create a more engaging social media platform for Chinese consumers to share their Arizona stories and experiences</a:t>
            </a:r>
            <a:endParaRPr sz="1000">
              <a:solidFill>
                <a:schemeClr val="dk1"/>
              </a:solidFill>
              <a:latin typeface="Open Sans"/>
              <a:ea typeface="Open Sans"/>
              <a:cs typeface="Open Sans"/>
              <a:sym typeface="Open Sans"/>
            </a:endParaRPr>
          </a:p>
          <a:p>
            <a:pPr marL="457200" lvl="0" indent="-292100" algn="l" rtl="0">
              <a:lnSpc>
                <a:spcPct val="150000"/>
              </a:lnSpc>
              <a:spcBef>
                <a:spcPts val="100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Continue to expand Arizona’s WeChat Channel with more engaging &amp; informative video content</a:t>
            </a:r>
            <a:endParaRPr sz="1000">
              <a:solidFill>
                <a:schemeClr val="dk1"/>
              </a:solidFill>
              <a:latin typeface="Open Sans"/>
              <a:ea typeface="Open Sans"/>
              <a:cs typeface="Open Sans"/>
              <a:sym typeface="Open Sans"/>
            </a:endParaRPr>
          </a:p>
          <a:p>
            <a:pPr marL="457200" lvl="0" indent="-292100" algn="l" rtl="0">
              <a:lnSpc>
                <a:spcPct val="150000"/>
              </a:lnSpc>
              <a:spcBef>
                <a:spcPts val="100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Target Chinese consumers based in North America for regional travel via programmatic ads on Chinese websites &amp; apps</a:t>
            </a:r>
            <a:endParaRPr sz="1000">
              <a:solidFill>
                <a:schemeClr val="dk1"/>
              </a:solidFill>
              <a:latin typeface="Open Sans"/>
              <a:ea typeface="Open Sans"/>
              <a:cs typeface="Open Sans"/>
              <a:sym typeface="Open Sans"/>
            </a:endParaRPr>
          </a:p>
          <a:p>
            <a:pPr marL="457200" lvl="0" indent="-292100" algn="l" rtl="0">
              <a:lnSpc>
                <a:spcPct val="150000"/>
              </a:lnSpc>
              <a:spcBef>
                <a:spcPts val="1000"/>
              </a:spcBef>
              <a:spcAft>
                <a:spcPts val="1000"/>
              </a:spcAft>
              <a:buClr>
                <a:schemeClr val="dk1"/>
              </a:buClr>
              <a:buSzPts val="1000"/>
              <a:buFont typeface="Open Sans"/>
              <a:buChar char="●"/>
            </a:pPr>
            <a:r>
              <a:rPr lang="en" sz="1000">
                <a:solidFill>
                  <a:schemeClr val="dk1"/>
                </a:solidFill>
                <a:latin typeface="Open Sans"/>
                <a:ea typeface="Open Sans"/>
                <a:cs typeface="Open Sans"/>
                <a:sym typeface="Open Sans"/>
              </a:rPr>
              <a:t>Start to target Chinese consumers based in Mainland China for international travel via WeChat ads</a:t>
            </a:r>
            <a:endParaRPr sz="1000">
              <a:solidFill>
                <a:schemeClr val="dk1"/>
              </a:solidFill>
              <a:latin typeface="Open Sans"/>
              <a:ea typeface="Open Sans"/>
              <a:cs typeface="Open Sans"/>
              <a:sym typeface="Open Sans"/>
            </a:endParaRPr>
          </a:p>
        </p:txBody>
      </p:sp>
      <p:pic>
        <p:nvPicPr>
          <p:cNvPr id="93" name="Google Shape;93;p17"/>
          <p:cNvPicPr preferRelativeResize="0"/>
          <p:nvPr/>
        </p:nvPicPr>
        <p:blipFill rotWithShape="1">
          <a:blip r:embed="rId3">
            <a:alphaModFix/>
          </a:blip>
          <a:srcRect/>
          <a:stretch/>
        </p:blipFill>
        <p:spPr>
          <a:xfrm>
            <a:off x="7742800" y="4676436"/>
            <a:ext cx="1401198" cy="4670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97"/>
        <p:cNvGrpSpPr/>
        <p:nvPr/>
      </p:nvGrpSpPr>
      <p:grpSpPr>
        <a:xfrm>
          <a:off x="0" y="0"/>
          <a:ext cx="0" cy="0"/>
          <a:chOff x="0" y="0"/>
          <a:chExt cx="0" cy="0"/>
        </a:xfrm>
      </p:grpSpPr>
      <p:sp>
        <p:nvSpPr>
          <p:cNvPr id="98" name="Google Shape;98;p18"/>
          <p:cNvSpPr txBox="1">
            <a:spLocks noGrp="1"/>
          </p:cNvSpPr>
          <p:nvPr>
            <p:ph type="body" idx="2"/>
          </p:nvPr>
        </p:nvSpPr>
        <p:spPr>
          <a:xfrm>
            <a:off x="172025" y="137600"/>
            <a:ext cx="1578900" cy="2115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0"/>
              </a:spcBef>
              <a:spcAft>
                <a:spcPts val="0"/>
              </a:spcAft>
              <a:buNone/>
            </a:pPr>
            <a:r>
              <a:rPr lang="en">
                <a:solidFill>
                  <a:srgbClr val="000000"/>
                </a:solidFill>
              </a:rPr>
              <a:t>CLA Service Timeline</a:t>
            </a:r>
            <a:endParaRPr>
              <a:solidFill>
                <a:srgbClr val="000000"/>
              </a:solidFill>
            </a:endParaRPr>
          </a:p>
        </p:txBody>
      </p:sp>
      <p:cxnSp>
        <p:nvCxnSpPr>
          <p:cNvPr id="99" name="Google Shape;99;p18"/>
          <p:cNvCxnSpPr/>
          <p:nvPr/>
        </p:nvCxnSpPr>
        <p:spPr>
          <a:xfrm>
            <a:off x="4257300" y="913308"/>
            <a:ext cx="629400" cy="0"/>
          </a:xfrm>
          <a:prstGeom prst="straightConnector1">
            <a:avLst/>
          </a:prstGeom>
          <a:noFill/>
          <a:ln w="9525" cap="flat" cmpd="sng">
            <a:solidFill>
              <a:srgbClr val="A5A5A5"/>
            </a:solidFill>
            <a:prstDash val="solid"/>
            <a:miter lim="400000"/>
            <a:headEnd type="none" w="sm" len="sm"/>
            <a:tailEnd type="none" w="sm" len="sm"/>
          </a:ln>
        </p:spPr>
      </p:cxnSp>
      <p:pic>
        <p:nvPicPr>
          <p:cNvPr id="100" name="Google Shape;100;p18"/>
          <p:cNvPicPr preferRelativeResize="0"/>
          <p:nvPr/>
        </p:nvPicPr>
        <p:blipFill>
          <a:blip r:embed="rId3">
            <a:alphaModFix/>
          </a:blip>
          <a:stretch>
            <a:fillRect/>
          </a:stretch>
        </p:blipFill>
        <p:spPr>
          <a:xfrm>
            <a:off x="7766475" y="4559025"/>
            <a:ext cx="584475" cy="584475"/>
          </a:xfrm>
          <a:prstGeom prst="rect">
            <a:avLst/>
          </a:prstGeom>
          <a:noFill/>
          <a:ln>
            <a:noFill/>
          </a:ln>
        </p:spPr>
      </p:pic>
      <p:sp>
        <p:nvSpPr>
          <p:cNvPr id="101" name="Google Shape;101;p18"/>
          <p:cNvSpPr txBox="1"/>
          <p:nvPr/>
        </p:nvSpPr>
        <p:spPr>
          <a:xfrm>
            <a:off x="2838150" y="532800"/>
            <a:ext cx="3467700" cy="3000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3585F"/>
              </a:buClr>
              <a:buSzPts val="1500"/>
              <a:buFont typeface="Open Sans Light"/>
              <a:buNone/>
            </a:pPr>
            <a:r>
              <a:rPr lang="en" sz="1500" b="1">
                <a:solidFill>
                  <a:srgbClr val="53585F"/>
                </a:solidFill>
                <a:latin typeface="Open Sans"/>
                <a:ea typeface="Open Sans"/>
                <a:cs typeface="Open Sans"/>
                <a:sym typeface="Open Sans"/>
              </a:rPr>
              <a:t>Project Milestones</a:t>
            </a:r>
            <a:endParaRPr sz="500" b="1">
              <a:latin typeface="Open Sans"/>
              <a:ea typeface="Open Sans"/>
              <a:cs typeface="Open Sans"/>
              <a:sym typeface="Open Sans"/>
            </a:endParaRPr>
          </a:p>
        </p:txBody>
      </p:sp>
      <p:pic>
        <p:nvPicPr>
          <p:cNvPr id="102" name="Google Shape;102;p18"/>
          <p:cNvPicPr preferRelativeResize="0"/>
          <p:nvPr/>
        </p:nvPicPr>
        <p:blipFill>
          <a:blip r:embed="rId4">
            <a:alphaModFix/>
          </a:blip>
          <a:stretch>
            <a:fillRect/>
          </a:stretch>
        </p:blipFill>
        <p:spPr>
          <a:xfrm>
            <a:off x="-1055675" y="1145600"/>
            <a:ext cx="9055248" cy="4174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06"/>
        <p:cNvGrpSpPr/>
        <p:nvPr/>
      </p:nvGrpSpPr>
      <p:grpSpPr>
        <a:xfrm>
          <a:off x="0" y="0"/>
          <a:ext cx="0" cy="0"/>
          <a:chOff x="0" y="0"/>
          <a:chExt cx="0" cy="0"/>
        </a:xfrm>
      </p:grpSpPr>
      <p:sp>
        <p:nvSpPr>
          <p:cNvPr id="107" name="Google Shape;107;p19"/>
          <p:cNvSpPr/>
          <p:nvPr/>
        </p:nvSpPr>
        <p:spPr>
          <a:xfrm>
            <a:off x="4691662" y="2812099"/>
            <a:ext cx="1855500" cy="1855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27AE60"/>
              </a:solidFill>
              <a:latin typeface="Nunito Light"/>
              <a:ea typeface="Nunito Light"/>
              <a:cs typeface="Nunito Light"/>
              <a:sym typeface="Nunito Light"/>
            </a:endParaRPr>
          </a:p>
        </p:txBody>
      </p:sp>
      <p:sp>
        <p:nvSpPr>
          <p:cNvPr id="108" name="Google Shape;108;p19"/>
          <p:cNvSpPr/>
          <p:nvPr/>
        </p:nvSpPr>
        <p:spPr>
          <a:xfrm>
            <a:off x="2452275" y="2812099"/>
            <a:ext cx="1855500" cy="1855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27AE60"/>
              </a:solidFill>
              <a:latin typeface="Nunito Light"/>
              <a:ea typeface="Nunito Light"/>
              <a:cs typeface="Nunito Light"/>
              <a:sym typeface="Nunito Light"/>
            </a:endParaRPr>
          </a:p>
        </p:txBody>
      </p:sp>
      <p:sp>
        <p:nvSpPr>
          <p:cNvPr id="109" name="Google Shape;109;p19"/>
          <p:cNvSpPr/>
          <p:nvPr/>
        </p:nvSpPr>
        <p:spPr>
          <a:xfrm>
            <a:off x="3644237" y="856737"/>
            <a:ext cx="1855500" cy="1855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27AE60"/>
              </a:solidFill>
              <a:latin typeface="Nunito Light"/>
              <a:ea typeface="Nunito Light"/>
              <a:cs typeface="Nunito Light"/>
              <a:sym typeface="Nunito Light"/>
            </a:endParaRPr>
          </a:p>
        </p:txBody>
      </p:sp>
      <p:sp>
        <p:nvSpPr>
          <p:cNvPr id="110" name="Google Shape;110;p19"/>
          <p:cNvSpPr/>
          <p:nvPr/>
        </p:nvSpPr>
        <p:spPr>
          <a:xfrm>
            <a:off x="6055700" y="790974"/>
            <a:ext cx="1855500" cy="1855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27AE60"/>
              </a:solidFill>
              <a:latin typeface="Nunito Light"/>
              <a:ea typeface="Nunito Light"/>
              <a:cs typeface="Nunito Light"/>
              <a:sym typeface="Nunito Light"/>
            </a:endParaRPr>
          </a:p>
        </p:txBody>
      </p:sp>
      <p:sp>
        <p:nvSpPr>
          <p:cNvPr id="111" name="Google Shape;111;p19"/>
          <p:cNvSpPr/>
          <p:nvPr/>
        </p:nvSpPr>
        <p:spPr>
          <a:xfrm>
            <a:off x="258750" y="2814449"/>
            <a:ext cx="1855500" cy="1855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27AE60"/>
              </a:solidFill>
              <a:latin typeface="Nunito Light"/>
              <a:ea typeface="Nunito Light"/>
              <a:cs typeface="Nunito Light"/>
              <a:sym typeface="Nunito Light"/>
            </a:endParaRPr>
          </a:p>
        </p:txBody>
      </p:sp>
      <p:sp>
        <p:nvSpPr>
          <p:cNvPr id="112" name="Google Shape;112;p19"/>
          <p:cNvSpPr/>
          <p:nvPr/>
        </p:nvSpPr>
        <p:spPr>
          <a:xfrm>
            <a:off x="1289287" y="790987"/>
            <a:ext cx="1855500" cy="1855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27AE60"/>
              </a:solidFill>
              <a:latin typeface="Nunito Light"/>
              <a:ea typeface="Nunito Light"/>
              <a:cs typeface="Nunito Light"/>
              <a:sym typeface="Nunito Light"/>
            </a:endParaRPr>
          </a:p>
        </p:txBody>
      </p:sp>
      <p:sp>
        <p:nvSpPr>
          <p:cNvPr id="113" name="Google Shape;113;p19"/>
          <p:cNvSpPr txBox="1">
            <a:spLocks noGrp="1"/>
          </p:cNvSpPr>
          <p:nvPr>
            <p:ph type="body" idx="1"/>
          </p:nvPr>
        </p:nvSpPr>
        <p:spPr>
          <a:xfrm>
            <a:off x="1976475" y="3864200"/>
            <a:ext cx="2807100" cy="768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1800"/>
              <a:buNone/>
            </a:pPr>
            <a:r>
              <a:rPr lang="en" sz="1000">
                <a:solidFill>
                  <a:srgbClr val="EB220C"/>
                </a:solidFill>
              </a:rPr>
              <a:t>WeChat articles posted</a:t>
            </a:r>
            <a:endParaRPr sz="1000">
              <a:solidFill>
                <a:srgbClr val="EB220C"/>
              </a:solidFill>
            </a:endParaRPr>
          </a:p>
        </p:txBody>
      </p:sp>
      <p:sp>
        <p:nvSpPr>
          <p:cNvPr id="114" name="Google Shape;114;p19"/>
          <p:cNvSpPr txBox="1">
            <a:spLocks noGrp="1"/>
          </p:cNvSpPr>
          <p:nvPr>
            <p:ph type="body" idx="1"/>
          </p:nvPr>
        </p:nvSpPr>
        <p:spPr>
          <a:xfrm>
            <a:off x="6018600" y="1325450"/>
            <a:ext cx="1990200" cy="572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800"/>
              <a:buNone/>
            </a:pPr>
            <a:r>
              <a:rPr lang="en" sz="4600" b="1">
                <a:solidFill>
                  <a:srgbClr val="EB220C"/>
                </a:solidFill>
              </a:rPr>
              <a:t>7.3</a:t>
            </a:r>
            <a:r>
              <a:rPr lang="en" sz="3000" b="1">
                <a:solidFill>
                  <a:srgbClr val="EB220C"/>
                </a:solidFill>
              </a:rPr>
              <a:t>M</a:t>
            </a:r>
            <a:endParaRPr sz="3000" b="1">
              <a:solidFill>
                <a:srgbClr val="EB220C"/>
              </a:solidFill>
            </a:endParaRPr>
          </a:p>
        </p:txBody>
      </p:sp>
      <p:sp>
        <p:nvSpPr>
          <p:cNvPr id="115" name="Google Shape;115;p19"/>
          <p:cNvSpPr txBox="1">
            <a:spLocks noGrp="1"/>
          </p:cNvSpPr>
          <p:nvPr>
            <p:ph type="body" idx="1"/>
          </p:nvPr>
        </p:nvSpPr>
        <p:spPr>
          <a:xfrm>
            <a:off x="5601650" y="1808275"/>
            <a:ext cx="2807100" cy="838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1800"/>
              <a:buNone/>
            </a:pPr>
            <a:r>
              <a:rPr lang="en" sz="1000">
                <a:solidFill>
                  <a:srgbClr val="EB220C"/>
                </a:solidFill>
              </a:rPr>
              <a:t>Combined Social Impressions</a:t>
            </a:r>
            <a:endParaRPr sz="1000">
              <a:solidFill>
                <a:srgbClr val="EB220C"/>
              </a:solidFill>
            </a:endParaRPr>
          </a:p>
        </p:txBody>
      </p:sp>
      <p:sp>
        <p:nvSpPr>
          <p:cNvPr id="116" name="Google Shape;116;p19"/>
          <p:cNvSpPr txBox="1">
            <a:spLocks noGrp="1"/>
          </p:cNvSpPr>
          <p:nvPr>
            <p:ph type="body" idx="1"/>
          </p:nvPr>
        </p:nvSpPr>
        <p:spPr>
          <a:xfrm>
            <a:off x="2613225" y="3190138"/>
            <a:ext cx="1533600" cy="572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chemeClr val="dk1"/>
              </a:buClr>
              <a:buSzPts val="1100"/>
              <a:buFont typeface="Arial"/>
              <a:buNone/>
            </a:pPr>
            <a:r>
              <a:rPr lang="en" sz="4600" b="1">
                <a:solidFill>
                  <a:srgbClr val="EB220C"/>
                </a:solidFill>
              </a:rPr>
              <a:t>23</a:t>
            </a:r>
            <a:endParaRPr sz="3000" b="1">
              <a:solidFill>
                <a:srgbClr val="EB220C"/>
              </a:solidFill>
            </a:endParaRPr>
          </a:p>
        </p:txBody>
      </p:sp>
      <p:sp>
        <p:nvSpPr>
          <p:cNvPr id="117" name="Google Shape;117;p19"/>
          <p:cNvSpPr txBox="1">
            <a:spLocks noGrp="1"/>
          </p:cNvSpPr>
          <p:nvPr>
            <p:ph type="body" idx="1"/>
          </p:nvPr>
        </p:nvSpPr>
        <p:spPr>
          <a:xfrm>
            <a:off x="813488" y="1877875"/>
            <a:ext cx="2807100" cy="768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1800"/>
              <a:buNone/>
            </a:pPr>
            <a:r>
              <a:rPr lang="en" sz="1000">
                <a:solidFill>
                  <a:srgbClr val="EB220C"/>
                </a:solidFill>
              </a:rPr>
              <a:t>Weibo Followers</a:t>
            </a:r>
            <a:endParaRPr sz="1000">
              <a:solidFill>
                <a:srgbClr val="EB220C"/>
              </a:solidFill>
            </a:endParaRPr>
          </a:p>
        </p:txBody>
      </p:sp>
      <p:sp>
        <p:nvSpPr>
          <p:cNvPr id="118" name="Google Shape;118;p19"/>
          <p:cNvSpPr txBox="1">
            <a:spLocks noGrp="1"/>
          </p:cNvSpPr>
          <p:nvPr>
            <p:ph type="body" idx="1"/>
          </p:nvPr>
        </p:nvSpPr>
        <p:spPr>
          <a:xfrm>
            <a:off x="400525" y="3348925"/>
            <a:ext cx="1589400" cy="572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800"/>
              <a:buNone/>
            </a:pPr>
            <a:r>
              <a:rPr lang="en" sz="4600" b="1">
                <a:solidFill>
                  <a:srgbClr val="EB220C"/>
                </a:solidFill>
              </a:rPr>
              <a:t>271</a:t>
            </a:r>
            <a:endParaRPr sz="3000" b="1">
              <a:solidFill>
                <a:srgbClr val="EB220C"/>
              </a:solidFill>
            </a:endParaRPr>
          </a:p>
        </p:txBody>
      </p:sp>
      <p:sp>
        <p:nvSpPr>
          <p:cNvPr id="119" name="Google Shape;119;p19"/>
          <p:cNvSpPr txBox="1">
            <a:spLocks noGrp="1"/>
          </p:cNvSpPr>
          <p:nvPr>
            <p:ph type="body" idx="1"/>
          </p:nvPr>
        </p:nvSpPr>
        <p:spPr>
          <a:xfrm>
            <a:off x="427725" y="3935600"/>
            <a:ext cx="1665600" cy="838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chemeClr val="dk1"/>
              </a:buClr>
              <a:buSzPts val="1100"/>
              <a:buFont typeface="Arial"/>
              <a:buNone/>
            </a:pPr>
            <a:r>
              <a:rPr lang="en" sz="1000">
                <a:solidFill>
                  <a:srgbClr val="EB220C"/>
                </a:solidFill>
              </a:rPr>
              <a:t>Pieces of Weibo posts created</a:t>
            </a:r>
            <a:endParaRPr sz="1000">
              <a:solidFill>
                <a:srgbClr val="EB220C"/>
              </a:solidFill>
            </a:endParaRPr>
          </a:p>
          <a:p>
            <a:pPr marL="0" lvl="0" indent="0" algn="l" rtl="0">
              <a:lnSpc>
                <a:spcPct val="90000"/>
              </a:lnSpc>
              <a:spcBef>
                <a:spcPts val="0"/>
              </a:spcBef>
              <a:spcAft>
                <a:spcPts val="0"/>
              </a:spcAft>
              <a:buSzPts val="1800"/>
              <a:buNone/>
            </a:pPr>
            <a:endParaRPr sz="1000">
              <a:solidFill>
                <a:srgbClr val="EB220C"/>
              </a:solidFill>
            </a:endParaRPr>
          </a:p>
        </p:txBody>
      </p:sp>
      <p:sp>
        <p:nvSpPr>
          <p:cNvPr id="120" name="Google Shape;120;p19"/>
          <p:cNvSpPr txBox="1">
            <a:spLocks noGrp="1"/>
          </p:cNvSpPr>
          <p:nvPr>
            <p:ph type="body" idx="1"/>
          </p:nvPr>
        </p:nvSpPr>
        <p:spPr>
          <a:xfrm>
            <a:off x="1246675" y="1199488"/>
            <a:ext cx="19407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800"/>
              <a:buFont typeface="Arial"/>
              <a:buNone/>
            </a:pPr>
            <a:r>
              <a:rPr lang="en" sz="4600" b="1">
                <a:solidFill>
                  <a:srgbClr val="EB220C"/>
                </a:solidFill>
              </a:rPr>
              <a:t>78.7</a:t>
            </a:r>
            <a:r>
              <a:rPr lang="en" sz="3000" b="1">
                <a:solidFill>
                  <a:srgbClr val="EB220C"/>
                </a:solidFill>
              </a:rPr>
              <a:t>K</a:t>
            </a:r>
            <a:endParaRPr sz="4600" b="1">
              <a:solidFill>
                <a:srgbClr val="EB220C"/>
              </a:solidFill>
            </a:endParaRPr>
          </a:p>
        </p:txBody>
      </p:sp>
      <p:sp>
        <p:nvSpPr>
          <p:cNvPr id="121" name="Google Shape;121;p19"/>
          <p:cNvSpPr txBox="1">
            <a:spLocks noGrp="1"/>
          </p:cNvSpPr>
          <p:nvPr>
            <p:ph type="body" idx="1"/>
          </p:nvPr>
        </p:nvSpPr>
        <p:spPr>
          <a:xfrm>
            <a:off x="4398988" y="3919350"/>
            <a:ext cx="2440800" cy="768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1800"/>
              <a:buNone/>
            </a:pPr>
            <a:r>
              <a:rPr lang="en" sz="1000">
                <a:solidFill>
                  <a:srgbClr val="EB220C"/>
                </a:solidFill>
              </a:rPr>
              <a:t>Video content localized</a:t>
            </a:r>
            <a:endParaRPr sz="1000">
              <a:solidFill>
                <a:srgbClr val="EB220C"/>
              </a:solidFill>
            </a:endParaRPr>
          </a:p>
        </p:txBody>
      </p:sp>
      <p:sp>
        <p:nvSpPr>
          <p:cNvPr id="122" name="Google Shape;122;p19"/>
          <p:cNvSpPr txBox="1">
            <a:spLocks noGrp="1"/>
          </p:cNvSpPr>
          <p:nvPr>
            <p:ph type="body" idx="1"/>
          </p:nvPr>
        </p:nvSpPr>
        <p:spPr>
          <a:xfrm>
            <a:off x="3858588" y="1234788"/>
            <a:ext cx="1426800" cy="539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chemeClr val="dk1"/>
              </a:buClr>
              <a:buSzPts val="1100"/>
              <a:buFont typeface="Arial"/>
              <a:buNone/>
            </a:pPr>
            <a:r>
              <a:rPr lang="en" sz="4600" b="1">
                <a:solidFill>
                  <a:srgbClr val="EB220C"/>
                </a:solidFill>
              </a:rPr>
              <a:t>8.7</a:t>
            </a:r>
            <a:r>
              <a:rPr lang="en" sz="3000" b="1">
                <a:solidFill>
                  <a:srgbClr val="EB220C"/>
                </a:solidFill>
              </a:rPr>
              <a:t>K</a:t>
            </a:r>
            <a:endParaRPr sz="4600" b="1">
              <a:solidFill>
                <a:srgbClr val="EB220C"/>
              </a:solidFill>
            </a:endParaRPr>
          </a:p>
        </p:txBody>
      </p:sp>
      <p:sp>
        <p:nvSpPr>
          <p:cNvPr id="123" name="Google Shape;123;p19"/>
          <p:cNvSpPr txBox="1">
            <a:spLocks noGrp="1"/>
          </p:cNvSpPr>
          <p:nvPr>
            <p:ph type="body" idx="1"/>
          </p:nvPr>
        </p:nvSpPr>
        <p:spPr>
          <a:xfrm>
            <a:off x="3168438" y="1874038"/>
            <a:ext cx="2807100" cy="838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 sz="1000">
                <a:solidFill>
                  <a:srgbClr val="EB220C"/>
                </a:solidFill>
              </a:rPr>
              <a:t>WeChat Subscribers</a:t>
            </a:r>
            <a:endParaRPr sz="1000">
              <a:solidFill>
                <a:srgbClr val="EB220C"/>
              </a:solidFill>
            </a:endParaRPr>
          </a:p>
          <a:p>
            <a:pPr marL="0" lvl="0" indent="0" algn="ctr" rtl="0">
              <a:lnSpc>
                <a:spcPct val="90000"/>
              </a:lnSpc>
              <a:spcBef>
                <a:spcPts val="0"/>
              </a:spcBef>
              <a:spcAft>
                <a:spcPts val="0"/>
              </a:spcAft>
              <a:buSzPts val="1800"/>
              <a:buNone/>
            </a:pPr>
            <a:endParaRPr sz="1000">
              <a:solidFill>
                <a:srgbClr val="EB220C"/>
              </a:solidFill>
            </a:endParaRPr>
          </a:p>
        </p:txBody>
      </p:sp>
      <p:sp>
        <p:nvSpPr>
          <p:cNvPr id="124" name="Google Shape;124;p19"/>
          <p:cNvSpPr txBox="1">
            <a:spLocks noGrp="1"/>
          </p:cNvSpPr>
          <p:nvPr>
            <p:ph type="body" idx="1"/>
          </p:nvPr>
        </p:nvSpPr>
        <p:spPr>
          <a:xfrm>
            <a:off x="4947151" y="3164900"/>
            <a:ext cx="1315200" cy="572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chemeClr val="dk1"/>
              </a:buClr>
              <a:buSzPts val="1100"/>
              <a:buFont typeface="Arial"/>
              <a:buNone/>
            </a:pPr>
            <a:r>
              <a:rPr lang="en" sz="5000" b="1">
                <a:solidFill>
                  <a:srgbClr val="EB220C"/>
                </a:solidFill>
              </a:rPr>
              <a:t>24</a:t>
            </a:r>
            <a:endParaRPr sz="5000" b="1">
              <a:solidFill>
                <a:srgbClr val="EB220C"/>
              </a:solidFill>
            </a:endParaRPr>
          </a:p>
        </p:txBody>
      </p:sp>
      <p:sp>
        <p:nvSpPr>
          <p:cNvPr id="125" name="Google Shape;125;p19"/>
          <p:cNvSpPr txBox="1"/>
          <p:nvPr/>
        </p:nvSpPr>
        <p:spPr>
          <a:xfrm>
            <a:off x="4412259" y="5297446"/>
            <a:ext cx="319500" cy="109500"/>
          </a:xfrm>
          <a:prstGeom prst="rect">
            <a:avLst/>
          </a:prstGeom>
          <a:noFill/>
          <a:ln>
            <a:noFill/>
          </a:ln>
        </p:spPr>
        <p:txBody>
          <a:bodyPr spcFirstLastPara="1" wrap="square" lIns="21425" tIns="21425" rIns="21425" bIns="21425" anchor="ctr" anchorCtr="0">
            <a:noAutofit/>
          </a:bodyPr>
          <a:lstStyle/>
          <a:p>
            <a:pPr marL="0" marR="0" lvl="0" indent="0" algn="ctr" rtl="0">
              <a:lnSpc>
                <a:spcPct val="100000"/>
              </a:lnSpc>
              <a:spcBef>
                <a:spcPts val="0"/>
              </a:spcBef>
              <a:spcAft>
                <a:spcPts val="0"/>
              </a:spcAft>
              <a:buClr>
                <a:srgbClr val="142D25"/>
              </a:buClr>
              <a:buSzPts val="500"/>
              <a:buFont typeface="Helvetica Neue"/>
              <a:buNone/>
            </a:pPr>
            <a:fld id="{00000000-1234-1234-1234-123412341234}" type="slidenum">
              <a:rPr lang="en" sz="500" b="0" i="0" u="none" strike="noStrike" cap="none">
                <a:solidFill>
                  <a:srgbClr val="142D25"/>
                </a:solidFill>
                <a:latin typeface="Helvetica Neue"/>
                <a:ea typeface="Helvetica Neue"/>
                <a:cs typeface="Helvetica Neue"/>
                <a:sym typeface="Helvetica Neue"/>
              </a:rPr>
              <a:t>5</a:t>
            </a:fld>
            <a:endParaRPr sz="500" b="0" i="0" u="none" strike="noStrike" cap="none">
              <a:solidFill>
                <a:srgbClr val="000000"/>
              </a:solidFill>
              <a:latin typeface="Arial"/>
              <a:ea typeface="Arial"/>
              <a:cs typeface="Arial"/>
              <a:sym typeface="Arial"/>
            </a:endParaRPr>
          </a:p>
        </p:txBody>
      </p:sp>
      <p:sp>
        <p:nvSpPr>
          <p:cNvPr id="126" name="Google Shape;126;p19"/>
          <p:cNvSpPr/>
          <p:nvPr/>
        </p:nvSpPr>
        <p:spPr>
          <a:xfrm>
            <a:off x="283400" y="265697"/>
            <a:ext cx="225300" cy="425100"/>
          </a:xfrm>
          <a:prstGeom prst="rect">
            <a:avLst/>
          </a:prstGeom>
          <a:solidFill>
            <a:srgbClr val="7A4F69"/>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7F7F7"/>
              </a:buClr>
              <a:buSzPts val="2000"/>
              <a:buFont typeface="Roboto"/>
              <a:buNone/>
            </a:pPr>
            <a:endParaRPr sz="2000" b="1" i="0" u="none" strike="noStrike" cap="none">
              <a:solidFill>
                <a:srgbClr val="F7F7F7"/>
              </a:solidFill>
              <a:latin typeface="Roboto"/>
              <a:ea typeface="Roboto"/>
              <a:cs typeface="Roboto"/>
              <a:sym typeface="Roboto"/>
            </a:endParaRPr>
          </a:p>
        </p:txBody>
      </p:sp>
      <p:sp>
        <p:nvSpPr>
          <p:cNvPr id="127" name="Google Shape;127;p19"/>
          <p:cNvSpPr txBox="1"/>
          <p:nvPr/>
        </p:nvSpPr>
        <p:spPr>
          <a:xfrm>
            <a:off x="558650" y="333500"/>
            <a:ext cx="2971500" cy="289500"/>
          </a:xfrm>
          <a:prstGeom prst="rect">
            <a:avLst/>
          </a:prstGeom>
          <a:noFill/>
          <a:ln>
            <a:noFill/>
          </a:ln>
        </p:spPr>
        <p:txBody>
          <a:bodyPr spcFirstLastPara="1" wrap="square" lIns="19050" tIns="19050" rIns="19050" bIns="19050" anchor="t" anchorCtr="0">
            <a:noAutofit/>
          </a:bodyPr>
          <a:lstStyle/>
          <a:p>
            <a:pPr marL="0" lvl="0" indent="0" algn="l" rtl="0">
              <a:spcBef>
                <a:spcPts val="0"/>
              </a:spcBef>
              <a:spcAft>
                <a:spcPts val="0"/>
              </a:spcAft>
              <a:buNone/>
            </a:pPr>
            <a:r>
              <a:rPr lang="en" b="1">
                <a:solidFill>
                  <a:schemeClr val="dk1"/>
                </a:solidFill>
                <a:latin typeface="Open Sans"/>
                <a:ea typeface="Open Sans"/>
                <a:cs typeface="Open Sans"/>
                <a:sym typeface="Open Sans"/>
              </a:rPr>
              <a:t>FY23 By Numbers</a:t>
            </a:r>
            <a:endParaRPr sz="600" i="1">
              <a:solidFill>
                <a:srgbClr val="53585F"/>
              </a:solidFill>
              <a:latin typeface="Open Sans Light"/>
              <a:ea typeface="Open Sans Light"/>
              <a:cs typeface="Open Sans Light"/>
              <a:sym typeface="Open Sans Light"/>
            </a:endParaRPr>
          </a:p>
        </p:txBody>
      </p:sp>
      <p:sp>
        <p:nvSpPr>
          <p:cNvPr id="128" name="Google Shape;128;p19"/>
          <p:cNvSpPr/>
          <p:nvPr/>
        </p:nvSpPr>
        <p:spPr>
          <a:xfrm>
            <a:off x="6916000" y="2808537"/>
            <a:ext cx="1855500" cy="1855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27AE60"/>
              </a:solidFill>
              <a:latin typeface="Nunito Light"/>
              <a:ea typeface="Nunito Light"/>
              <a:cs typeface="Nunito Light"/>
              <a:sym typeface="Nunito Light"/>
            </a:endParaRPr>
          </a:p>
        </p:txBody>
      </p:sp>
      <p:sp>
        <p:nvSpPr>
          <p:cNvPr id="129" name="Google Shape;129;p19"/>
          <p:cNvSpPr txBox="1">
            <a:spLocks noGrp="1"/>
          </p:cNvSpPr>
          <p:nvPr>
            <p:ph type="body" idx="1"/>
          </p:nvPr>
        </p:nvSpPr>
        <p:spPr>
          <a:xfrm>
            <a:off x="6878900" y="3343013"/>
            <a:ext cx="1990200" cy="572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800"/>
              <a:buNone/>
            </a:pPr>
            <a:r>
              <a:rPr lang="en" sz="4600" b="1">
                <a:solidFill>
                  <a:srgbClr val="EB220C"/>
                </a:solidFill>
              </a:rPr>
              <a:t>9.4</a:t>
            </a:r>
            <a:r>
              <a:rPr lang="en" sz="3000" b="1">
                <a:solidFill>
                  <a:srgbClr val="EB220C"/>
                </a:solidFill>
              </a:rPr>
              <a:t>K</a:t>
            </a:r>
            <a:endParaRPr sz="3000" b="1">
              <a:solidFill>
                <a:srgbClr val="EB220C"/>
              </a:solidFill>
            </a:endParaRPr>
          </a:p>
        </p:txBody>
      </p:sp>
      <p:sp>
        <p:nvSpPr>
          <p:cNvPr id="130" name="Google Shape;130;p19"/>
          <p:cNvSpPr txBox="1">
            <a:spLocks noGrp="1"/>
          </p:cNvSpPr>
          <p:nvPr>
            <p:ph type="body" idx="1"/>
          </p:nvPr>
        </p:nvSpPr>
        <p:spPr>
          <a:xfrm>
            <a:off x="6479700" y="3832963"/>
            <a:ext cx="2807100" cy="838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1800"/>
              <a:buNone/>
            </a:pPr>
            <a:r>
              <a:rPr lang="en" sz="1000">
                <a:solidFill>
                  <a:srgbClr val="EB220C"/>
                </a:solidFill>
              </a:rPr>
              <a:t>Combined user interactions</a:t>
            </a:r>
            <a:endParaRPr sz="1000">
              <a:solidFill>
                <a:srgbClr val="EB220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Open Sans"/>
                <a:ea typeface="Open Sans"/>
                <a:cs typeface="Open Sans"/>
                <a:sym typeface="Open Sans"/>
              </a:rPr>
              <a:t>Top Performing Social Posts</a:t>
            </a:r>
            <a:endParaRPr b="1">
              <a:latin typeface="Open Sans"/>
              <a:ea typeface="Open Sans"/>
              <a:cs typeface="Open Sans"/>
              <a:sym typeface="Open Sans"/>
            </a:endParaRPr>
          </a:p>
        </p:txBody>
      </p:sp>
      <p:pic>
        <p:nvPicPr>
          <p:cNvPr id="136" name="Google Shape;136;p20"/>
          <p:cNvPicPr preferRelativeResize="0"/>
          <p:nvPr/>
        </p:nvPicPr>
        <p:blipFill rotWithShape="1">
          <a:blip r:embed="rId3">
            <a:alphaModFix/>
          </a:blip>
          <a:srcRect/>
          <a:stretch/>
        </p:blipFill>
        <p:spPr>
          <a:xfrm>
            <a:off x="7742800" y="4676436"/>
            <a:ext cx="1401198" cy="467074"/>
          </a:xfrm>
          <a:prstGeom prst="rect">
            <a:avLst/>
          </a:prstGeom>
          <a:noFill/>
          <a:ln>
            <a:noFill/>
          </a:ln>
        </p:spPr>
      </p:pic>
      <p:graphicFrame>
        <p:nvGraphicFramePr>
          <p:cNvPr id="137" name="Google Shape;137;p20"/>
          <p:cNvGraphicFramePr/>
          <p:nvPr/>
        </p:nvGraphicFramePr>
        <p:xfrm>
          <a:off x="952500" y="1299075"/>
          <a:ext cx="7239000" cy="3103535"/>
        </p:xfrm>
        <a:graphic>
          <a:graphicData uri="http://schemas.openxmlformats.org/drawingml/2006/table">
            <a:tbl>
              <a:tblPr>
                <a:noFill/>
                <a:tableStyleId>{886E8AF1-1F91-4C5E-BC66-18212A392A7B}</a:tableStyleId>
              </a:tblPr>
              <a:tblGrid>
                <a:gridCol w="1206500">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gridCol w="1206500">
                  <a:extLst>
                    <a:ext uri="{9D8B030D-6E8A-4147-A177-3AD203B41FA5}">
                      <a16:colId xmlns:a16="http://schemas.microsoft.com/office/drawing/2014/main" val="20003"/>
                    </a:ext>
                  </a:extLst>
                </a:gridCol>
                <a:gridCol w="1206500">
                  <a:extLst>
                    <a:ext uri="{9D8B030D-6E8A-4147-A177-3AD203B41FA5}">
                      <a16:colId xmlns:a16="http://schemas.microsoft.com/office/drawing/2014/main" val="20004"/>
                    </a:ext>
                  </a:extLst>
                </a:gridCol>
                <a:gridCol w="1206500">
                  <a:extLst>
                    <a:ext uri="{9D8B030D-6E8A-4147-A177-3AD203B41FA5}">
                      <a16:colId xmlns:a16="http://schemas.microsoft.com/office/drawing/2014/main" val="20005"/>
                    </a:ext>
                  </a:extLst>
                </a:gridCol>
              </a:tblGrid>
              <a:tr h="682350">
                <a:tc gridSpan="2">
                  <a:txBody>
                    <a:bodyPr/>
                    <a:lstStyle/>
                    <a:p>
                      <a:pPr marL="0" lvl="0" indent="0" algn="ctr" rtl="0">
                        <a:spcBef>
                          <a:spcPts val="0"/>
                        </a:spcBef>
                        <a:spcAft>
                          <a:spcPts val="0"/>
                        </a:spcAft>
                        <a:buNone/>
                      </a:pPr>
                      <a:r>
                        <a:rPr lang="en" sz="1000">
                          <a:latin typeface="Open Sans"/>
                          <a:ea typeface="Open Sans"/>
                          <a:cs typeface="Open Sans"/>
                          <a:sym typeface="Open Sans"/>
                        </a:rPr>
                        <a:t>WeChat Official Account</a:t>
                      </a:r>
                      <a:endParaRPr sz="1000">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hMerge="1">
                  <a:txBody>
                    <a:bodyPr/>
                    <a:lstStyle/>
                    <a:p>
                      <a:endParaRPr lang="en-US"/>
                    </a:p>
                  </a:txBody>
                  <a:tcPr/>
                </a:tc>
                <a:tc gridSpan="2">
                  <a:txBody>
                    <a:bodyPr/>
                    <a:lstStyle/>
                    <a:p>
                      <a:pPr marL="0" lvl="0" indent="0" algn="ctr" rtl="0">
                        <a:spcBef>
                          <a:spcPts val="0"/>
                        </a:spcBef>
                        <a:spcAft>
                          <a:spcPts val="0"/>
                        </a:spcAft>
                        <a:buNone/>
                      </a:pPr>
                      <a:r>
                        <a:rPr lang="en" sz="1000">
                          <a:latin typeface="Open Sans"/>
                          <a:ea typeface="Open Sans"/>
                          <a:cs typeface="Open Sans"/>
                          <a:sym typeface="Open Sans"/>
                        </a:rPr>
                        <a:t>WeChat Channel</a:t>
                      </a:r>
                      <a:endParaRPr sz="10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hMerge="1">
                  <a:txBody>
                    <a:bodyPr/>
                    <a:lstStyle/>
                    <a:p>
                      <a:endParaRPr lang="en-US"/>
                    </a:p>
                  </a:txBody>
                  <a:tcPr/>
                </a:tc>
                <a:tc gridSpan="2">
                  <a:txBody>
                    <a:bodyPr/>
                    <a:lstStyle/>
                    <a:p>
                      <a:pPr marL="0" lvl="0" indent="0" algn="ctr" rtl="0">
                        <a:spcBef>
                          <a:spcPts val="0"/>
                        </a:spcBef>
                        <a:spcAft>
                          <a:spcPts val="0"/>
                        </a:spcAft>
                        <a:buNone/>
                      </a:pPr>
                      <a:r>
                        <a:rPr lang="en" sz="1000">
                          <a:latin typeface="Open Sans"/>
                          <a:ea typeface="Open Sans"/>
                          <a:cs typeface="Open Sans"/>
                          <a:sym typeface="Open Sans"/>
                        </a:rPr>
                        <a:t>Weibo</a:t>
                      </a:r>
                      <a:endParaRPr sz="10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890050">
                <a:tc>
                  <a:txBody>
                    <a:bodyPr/>
                    <a:lstStyle/>
                    <a:p>
                      <a:pPr marL="0" lvl="0" indent="0" algn="ctr" rtl="0">
                        <a:spcBef>
                          <a:spcPts val="0"/>
                        </a:spcBef>
                        <a:spcAft>
                          <a:spcPts val="0"/>
                        </a:spcAft>
                        <a:buNone/>
                      </a:pPr>
                      <a:endParaRPr sz="800">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endParaRPr sz="800" b="1">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extLst>
                  <a:ext uri="{0D108BD9-81ED-4DB2-BD59-A6C34878D82A}">
                    <a16:rowId xmlns:a16="http://schemas.microsoft.com/office/drawing/2014/main" val="10001"/>
                  </a:ext>
                </a:extLst>
              </a:tr>
              <a:tr h="519300">
                <a:tc>
                  <a:txBody>
                    <a:bodyPr/>
                    <a:lstStyle/>
                    <a:p>
                      <a:pPr marL="0" lvl="0" indent="0" algn="ctr" rtl="0">
                        <a:spcBef>
                          <a:spcPts val="0"/>
                        </a:spcBef>
                        <a:spcAft>
                          <a:spcPts val="0"/>
                        </a:spcAft>
                        <a:buNone/>
                      </a:pPr>
                      <a:r>
                        <a:rPr lang="en" sz="800">
                          <a:solidFill>
                            <a:schemeClr val="dk1"/>
                          </a:solidFill>
                          <a:highlight>
                            <a:srgbClr val="FFFFFF"/>
                          </a:highlight>
                          <a:latin typeface="Open Sans"/>
                          <a:ea typeface="Open Sans"/>
                          <a:cs typeface="Open Sans"/>
                          <a:sym typeface="Open Sans"/>
                        </a:rPr>
                        <a:t>Going Underground: Arizona’s Caves, Caverns &amp; Mines</a:t>
                      </a:r>
                      <a:endParaRPr sz="800">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latin typeface="Open Sans"/>
                          <a:ea typeface="Open Sans"/>
                          <a:cs typeface="Open Sans"/>
                          <a:sym typeface="Open Sans"/>
                        </a:rPr>
                        <a:t>Beijing/Shanghai VIP Luncheon Events</a:t>
                      </a: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latin typeface="Open Sans"/>
                          <a:ea typeface="Open Sans"/>
                          <a:cs typeface="Open Sans"/>
                          <a:sym typeface="Open Sans"/>
                        </a:rPr>
                        <a:t>5 Ways to Describe Arizona</a:t>
                      </a: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latin typeface="Open Sans"/>
                          <a:ea typeface="Open Sans"/>
                          <a:cs typeface="Open Sans"/>
                          <a:sym typeface="Open Sans"/>
                        </a:rPr>
                        <a:t>Route 66 Episode 2:</a:t>
                      </a:r>
                      <a:endParaRPr sz="800">
                        <a:latin typeface="Open Sans"/>
                        <a:ea typeface="Open Sans"/>
                        <a:cs typeface="Open Sans"/>
                        <a:sym typeface="Open Sans"/>
                      </a:endParaRPr>
                    </a:p>
                    <a:p>
                      <a:pPr marL="0" lvl="0" indent="0" algn="ctr" rtl="0">
                        <a:spcBef>
                          <a:spcPts val="0"/>
                        </a:spcBef>
                        <a:spcAft>
                          <a:spcPts val="0"/>
                        </a:spcAft>
                        <a:buNone/>
                      </a:pPr>
                      <a:r>
                        <a:rPr lang="en" sz="800">
                          <a:latin typeface="Open Sans"/>
                          <a:ea typeface="Open Sans"/>
                          <a:cs typeface="Open Sans"/>
                          <a:sym typeface="Open Sans"/>
                        </a:rPr>
                        <a:t>Winslow - Holbrook</a:t>
                      </a: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latin typeface="Open Sans"/>
                          <a:ea typeface="Open Sans"/>
                          <a:cs typeface="Open Sans"/>
                          <a:sym typeface="Open Sans"/>
                        </a:rPr>
                        <a:t>Chinese New Year Greetings + Traveler Type Quiz</a:t>
                      </a: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latin typeface="Open Sans"/>
                          <a:ea typeface="Open Sans"/>
                          <a:cs typeface="Open Sans"/>
                          <a:sym typeface="Open Sans"/>
                        </a:rPr>
                        <a:t>Ski Season in Arizona</a:t>
                      </a: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FFFF00">
                          <a:alpha val="0"/>
                        </a:srgbClr>
                      </a:solidFill>
                      <a:prstDash val="solid"/>
                      <a:round/>
                      <a:headEnd type="none" w="sm" len="sm"/>
                      <a:tailEnd type="none" w="sm" len="sm"/>
                    </a:lnB>
                  </a:tcPr>
                </a:tc>
                <a:extLst>
                  <a:ext uri="{0D108BD9-81ED-4DB2-BD59-A6C34878D82A}">
                    <a16:rowId xmlns:a16="http://schemas.microsoft.com/office/drawing/2014/main" val="10002"/>
                  </a:ext>
                </a:extLst>
              </a:tr>
              <a:tr h="982525">
                <a:tc>
                  <a:txBody>
                    <a:bodyPr/>
                    <a:lstStyle/>
                    <a:p>
                      <a:pPr marL="0" lvl="0" indent="0" algn="ctr" rtl="0">
                        <a:spcBef>
                          <a:spcPts val="0"/>
                        </a:spcBef>
                        <a:spcAft>
                          <a:spcPts val="0"/>
                        </a:spcAft>
                        <a:buNone/>
                      </a:pPr>
                      <a:r>
                        <a:rPr lang="en" sz="800">
                          <a:latin typeface="Open Sans"/>
                          <a:ea typeface="Open Sans"/>
                          <a:cs typeface="Open Sans"/>
                          <a:sym typeface="Open Sans"/>
                        </a:rPr>
                        <a:t>Reads: 1,585</a:t>
                      </a:r>
                      <a:endParaRPr sz="800">
                        <a:latin typeface="Open Sans"/>
                        <a:ea typeface="Open Sans"/>
                        <a:cs typeface="Open Sans"/>
                        <a:sym typeface="Open Sans"/>
                      </a:endParaRPr>
                    </a:p>
                    <a:p>
                      <a:pPr marL="0" lvl="0" indent="0" algn="ctr" rtl="0">
                        <a:spcBef>
                          <a:spcPts val="0"/>
                        </a:spcBef>
                        <a:spcAft>
                          <a:spcPts val="0"/>
                        </a:spcAft>
                        <a:buNone/>
                      </a:pPr>
                      <a:r>
                        <a:rPr lang="en" sz="800">
                          <a:latin typeface="Open Sans"/>
                          <a:ea typeface="Open Sans"/>
                          <a:cs typeface="Open Sans"/>
                          <a:sym typeface="Open Sans"/>
                        </a:rPr>
                        <a:t>Shares: 25</a:t>
                      </a:r>
                      <a:endParaRPr sz="800">
                        <a:latin typeface="Open Sans"/>
                        <a:ea typeface="Open Sans"/>
                        <a:cs typeface="Open Sans"/>
                        <a:sym typeface="Open Sans"/>
                      </a:endParaRPr>
                    </a:p>
                    <a:p>
                      <a:pPr marL="0" lvl="0" indent="0" algn="ctr" rtl="0">
                        <a:spcBef>
                          <a:spcPts val="0"/>
                        </a:spcBef>
                        <a:spcAft>
                          <a:spcPts val="0"/>
                        </a:spcAft>
                        <a:buNone/>
                      </a:pPr>
                      <a:r>
                        <a:rPr lang="en" sz="800">
                          <a:latin typeface="Open Sans"/>
                          <a:ea typeface="Open Sans"/>
                          <a:cs typeface="Open Sans"/>
                          <a:sym typeface="Open Sans"/>
                        </a:rPr>
                        <a:t>Date: 5/28/2023</a:t>
                      </a:r>
                      <a:endParaRPr sz="800">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Open Sans"/>
                          <a:ea typeface="Open Sans"/>
                          <a:cs typeface="Open Sans"/>
                          <a:sym typeface="Open Sans"/>
                        </a:rPr>
                        <a:t>Reads: 841</a:t>
                      </a:r>
                      <a:endParaRPr sz="800">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800">
                          <a:solidFill>
                            <a:schemeClr val="dk1"/>
                          </a:solidFill>
                          <a:latin typeface="Open Sans"/>
                          <a:ea typeface="Open Sans"/>
                          <a:cs typeface="Open Sans"/>
                          <a:sym typeface="Open Sans"/>
                        </a:rPr>
                        <a:t>Shares: 22</a:t>
                      </a:r>
                      <a:endParaRPr sz="800">
                        <a:solidFill>
                          <a:schemeClr val="dk1"/>
                        </a:solidFill>
                        <a:latin typeface="Open Sans"/>
                        <a:ea typeface="Open Sans"/>
                        <a:cs typeface="Open Sans"/>
                        <a:sym typeface="Open Sans"/>
                      </a:endParaRPr>
                    </a:p>
                    <a:p>
                      <a:pPr marL="0" lvl="0" indent="0" algn="ctr" rtl="0">
                        <a:spcBef>
                          <a:spcPts val="0"/>
                        </a:spcBef>
                        <a:spcAft>
                          <a:spcPts val="0"/>
                        </a:spcAft>
                        <a:buNone/>
                      </a:pPr>
                      <a:r>
                        <a:rPr lang="en" sz="800">
                          <a:solidFill>
                            <a:schemeClr val="dk1"/>
                          </a:solidFill>
                          <a:latin typeface="Open Sans"/>
                          <a:ea typeface="Open Sans"/>
                          <a:cs typeface="Open Sans"/>
                          <a:sym typeface="Open Sans"/>
                        </a:rPr>
                        <a:t>Date: 5/3/2023</a:t>
                      </a: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1"/>
                          </a:solidFill>
                          <a:latin typeface="Open Sans"/>
                          <a:ea typeface="Open Sans"/>
                          <a:cs typeface="Open Sans"/>
                          <a:sym typeface="Open Sans"/>
                        </a:rPr>
                        <a:t>Views: 1,868</a:t>
                      </a:r>
                      <a:endParaRPr sz="800">
                        <a:solidFill>
                          <a:schemeClr val="dk1"/>
                        </a:solidFill>
                        <a:latin typeface="Open Sans"/>
                        <a:ea typeface="Open Sans"/>
                        <a:cs typeface="Open Sans"/>
                        <a:sym typeface="Open Sans"/>
                      </a:endParaRPr>
                    </a:p>
                    <a:p>
                      <a:pPr marL="0" lvl="0" indent="0" algn="ctr" rtl="0">
                        <a:spcBef>
                          <a:spcPts val="0"/>
                        </a:spcBef>
                        <a:spcAft>
                          <a:spcPts val="0"/>
                        </a:spcAft>
                        <a:buNone/>
                      </a:pPr>
                      <a:r>
                        <a:rPr lang="en" sz="800">
                          <a:solidFill>
                            <a:schemeClr val="dk1"/>
                          </a:solidFill>
                          <a:latin typeface="Open Sans"/>
                          <a:ea typeface="Open Sans"/>
                          <a:cs typeface="Open Sans"/>
                          <a:sym typeface="Open Sans"/>
                        </a:rPr>
                        <a:t>Engagements: 78 </a:t>
                      </a:r>
                      <a:endParaRPr sz="800">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800">
                          <a:solidFill>
                            <a:schemeClr val="dk1"/>
                          </a:solidFill>
                          <a:latin typeface="Open Sans"/>
                          <a:ea typeface="Open Sans"/>
                          <a:cs typeface="Open Sans"/>
                          <a:sym typeface="Open Sans"/>
                        </a:rPr>
                        <a:t>Date: 12/29/2022</a:t>
                      </a:r>
                      <a:endParaRPr sz="800">
                        <a:solidFill>
                          <a:schemeClr val="dk1"/>
                        </a:solidFill>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Open Sans"/>
                          <a:ea typeface="Open Sans"/>
                          <a:cs typeface="Open Sans"/>
                          <a:sym typeface="Open Sans"/>
                        </a:rPr>
                        <a:t>Views: 1,836</a:t>
                      </a:r>
                      <a:endParaRPr sz="800">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800">
                          <a:solidFill>
                            <a:schemeClr val="dk1"/>
                          </a:solidFill>
                          <a:latin typeface="Open Sans"/>
                          <a:ea typeface="Open Sans"/>
                          <a:cs typeface="Open Sans"/>
                          <a:sym typeface="Open Sans"/>
                        </a:rPr>
                        <a:t>Engagements: 80 </a:t>
                      </a:r>
                      <a:endParaRPr sz="800">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800">
                          <a:solidFill>
                            <a:schemeClr val="dk1"/>
                          </a:solidFill>
                          <a:latin typeface="Open Sans"/>
                          <a:ea typeface="Open Sans"/>
                          <a:cs typeface="Open Sans"/>
                          <a:sym typeface="Open Sans"/>
                        </a:rPr>
                        <a:t>Date: 8/25/2023</a:t>
                      </a: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latin typeface="Open Sans"/>
                          <a:ea typeface="Open Sans"/>
                          <a:cs typeface="Open Sans"/>
                          <a:sym typeface="Open Sans"/>
                        </a:rPr>
                        <a:t>Impressions: 478,000</a:t>
                      </a:r>
                      <a:endParaRPr sz="800">
                        <a:latin typeface="Open Sans"/>
                        <a:ea typeface="Open Sans"/>
                        <a:cs typeface="Open Sans"/>
                        <a:sym typeface="Open Sans"/>
                      </a:endParaRPr>
                    </a:p>
                    <a:p>
                      <a:pPr marL="0" lvl="0" indent="0" algn="ctr" rtl="0">
                        <a:spcBef>
                          <a:spcPts val="0"/>
                        </a:spcBef>
                        <a:spcAft>
                          <a:spcPts val="0"/>
                        </a:spcAft>
                        <a:buNone/>
                      </a:pPr>
                      <a:r>
                        <a:rPr lang="en" sz="800">
                          <a:latin typeface="Open Sans"/>
                          <a:ea typeface="Open Sans"/>
                          <a:cs typeface="Open Sans"/>
                          <a:sym typeface="Open Sans"/>
                        </a:rPr>
                        <a:t>Engagements: 556</a:t>
                      </a: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Open Sans"/>
                          <a:ea typeface="Open Sans"/>
                          <a:cs typeface="Open Sans"/>
                          <a:sym typeface="Open Sans"/>
                        </a:rPr>
                        <a:t>Impressions: 479,000</a:t>
                      </a:r>
                      <a:endParaRPr sz="800">
                        <a:solidFill>
                          <a:schemeClr val="dk1"/>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800">
                          <a:solidFill>
                            <a:schemeClr val="dk1"/>
                          </a:solidFill>
                          <a:latin typeface="Open Sans"/>
                          <a:ea typeface="Open Sans"/>
                          <a:cs typeface="Open Sans"/>
                          <a:sym typeface="Open Sans"/>
                        </a:rPr>
                        <a:t>Engagements: 222</a:t>
                      </a:r>
                      <a:endParaRPr sz="800">
                        <a:latin typeface="Open Sans"/>
                        <a:ea typeface="Open Sans"/>
                        <a:cs typeface="Open Sans"/>
                        <a:sym typeface="Open Sans"/>
                      </a:endParaRPr>
                    </a:p>
                  </a:txBody>
                  <a:tcPr marL="91425" marR="91425" marT="91425" marB="91425">
                    <a:lnL w="9525" cap="flat" cmpd="sng">
                      <a:solidFill>
                        <a:srgbClr val="D9D9D9"/>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38" name="Google Shape;138;p20"/>
          <p:cNvPicPr preferRelativeResize="0"/>
          <p:nvPr/>
        </p:nvPicPr>
        <p:blipFill rotWithShape="1">
          <a:blip r:embed="rId4">
            <a:alphaModFix/>
          </a:blip>
          <a:srcRect l="22444" r="20106"/>
          <a:stretch/>
        </p:blipFill>
        <p:spPr>
          <a:xfrm>
            <a:off x="1041575" y="1802725"/>
            <a:ext cx="1035351" cy="1013901"/>
          </a:xfrm>
          <a:prstGeom prst="rect">
            <a:avLst/>
          </a:prstGeom>
          <a:noFill/>
          <a:ln>
            <a:noFill/>
          </a:ln>
        </p:spPr>
      </p:pic>
      <p:pic>
        <p:nvPicPr>
          <p:cNvPr id="139" name="Google Shape;139;p20"/>
          <p:cNvPicPr preferRelativeResize="0"/>
          <p:nvPr/>
        </p:nvPicPr>
        <p:blipFill rotWithShape="1">
          <a:blip r:embed="rId5">
            <a:alphaModFix/>
          </a:blip>
          <a:srcRect l="16242" r="15656"/>
          <a:stretch/>
        </p:blipFill>
        <p:spPr>
          <a:xfrm>
            <a:off x="2248275" y="1802725"/>
            <a:ext cx="1035352" cy="1013901"/>
          </a:xfrm>
          <a:prstGeom prst="rect">
            <a:avLst/>
          </a:prstGeom>
          <a:noFill/>
          <a:ln>
            <a:noFill/>
          </a:ln>
        </p:spPr>
      </p:pic>
      <p:pic>
        <p:nvPicPr>
          <p:cNvPr id="140" name="Google Shape;140;p20"/>
          <p:cNvPicPr preferRelativeResize="0"/>
          <p:nvPr/>
        </p:nvPicPr>
        <p:blipFill>
          <a:blip r:embed="rId6">
            <a:alphaModFix/>
          </a:blip>
          <a:stretch>
            <a:fillRect/>
          </a:stretch>
        </p:blipFill>
        <p:spPr>
          <a:xfrm>
            <a:off x="3523247" y="1802725"/>
            <a:ext cx="907441" cy="1013900"/>
          </a:xfrm>
          <a:prstGeom prst="rect">
            <a:avLst/>
          </a:prstGeom>
          <a:noFill/>
          <a:ln>
            <a:noFill/>
          </a:ln>
        </p:spPr>
      </p:pic>
      <p:pic>
        <p:nvPicPr>
          <p:cNvPr id="141" name="Google Shape;141;p20"/>
          <p:cNvPicPr preferRelativeResize="0"/>
          <p:nvPr/>
        </p:nvPicPr>
        <p:blipFill>
          <a:blip r:embed="rId7">
            <a:alphaModFix/>
          </a:blip>
          <a:stretch>
            <a:fillRect/>
          </a:stretch>
        </p:blipFill>
        <p:spPr>
          <a:xfrm>
            <a:off x="4736497" y="1801497"/>
            <a:ext cx="907450" cy="1016342"/>
          </a:xfrm>
          <a:prstGeom prst="rect">
            <a:avLst/>
          </a:prstGeom>
          <a:noFill/>
          <a:ln>
            <a:noFill/>
          </a:ln>
        </p:spPr>
      </p:pic>
      <p:pic>
        <p:nvPicPr>
          <p:cNvPr id="142" name="Google Shape;142;p20"/>
          <p:cNvPicPr preferRelativeResize="0"/>
          <p:nvPr/>
        </p:nvPicPr>
        <p:blipFill rotWithShape="1">
          <a:blip r:embed="rId8">
            <a:alphaModFix/>
          </a:blip>
          <a:srcRect l="32102"/>
          <a:stretch/>
        </p:blipFill>
        <p:spPr>
          <a:xfrm>
            <a:off x="5877022" y="1801500"/>
            <a:ext cx="1035351" cy="1016352"/>
          </a:xfrm>
          <a:prstGeom prst="rect">
            <a:avLst/>
          </a:prstGeom>
          <a:noFill/>
          <a:ln>
            <a:noFill/>
          </a:ln>
        </p:spPr>
      </p:pic>
      <p:pic>
        <p:nvPicPr>
          <p:cNvPr id="143" name="Google Shape;143;p20"/>
          <p:cNvPicPr preferRelativeResize="0"/>
          <p:nvPr/>
        </p:nvPicPr>
        <p:blipFill>
          <a:blip r:embed="rId9">
            <a:alphaModFix/>
          </a:blip>
          <a:stretch>
            <a:fillRect/>
          </a:stretch>
        </p:blipFill>
        <p:spPr>
          <a:xfrm>
            <a:off x="7038201" y="1792472"/>
            <a:ext cx="1035350" cy="10343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Open Sans"/>
                <a:ea typeface="Open Sans"/>
                <a:cs typeface="Open Sans"/>
                <a:sym typeface="Open Sans"/>
              </a:rPr>
              <a:t>Domestic to International: A Two-Pronged Approach</a:t>
            </a:r>
            <a:endParaRPr sz="2000" b="1">
              <a:latin typeface="Open Sans"/>
              <a:ea typeface="Open Sans"/>
              <a:cs typeface="Open Sans"/>
              <a:sym typeface="Open Sans"/>
            </a:endParaRPr>
          </a:p>
        </p:txBody>
      </p:sp>
      <p:sp>
        <p:nvSpPr>
          <p:cNvPr id="149" name="Google Shape;149;p21"/>
          <p:cNvSpPr txBox="1">
            <a:spLocks noGrp="1"/>
          </p:cNvSpPr>
          <p:nvPr>
            <p:ph type="body" idx="1"/>
          </p:nvPr>
        </p:nvSpPr>
        <p:spPr>
          <a:xfrm>
            <a:off x="501850" y="736125"/>
            <a:ext cx="3384900" cy="7668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sz="800">
                <a:solidFill>
                  <a:schemeClr val="dk1"/>
                </a:solidFill>
                <a:latin typeface="Open Sans"/>
                <a:ea typeface="Open Sans"/>
                <a:cs typeface="Open Sans"/>
                <a:sym typeface="Open Sans"/>
              </a:rPr>
              <a:t>While outbound travel from China was still restricted, we launched a round of </a:t>
            </a:r>
            <a:r>
              <a:rPr lang="en" sz="800">
                <a:solidFill>
                  <a:schemeClr val="dk1"/>
                </a:solidFill>
                <a:highlight>
                  <a:srgbClr val="F9CB9C"/>
                </a:highlight>
                <a:latin typeface="Open Sans"/>
                <a:ea typeface="Open Sans"/>
                <a:cs typeface="Open Sans"/>
                <a:sym typeface="Open Sans"/>
              </a:rPr>
              <a:t>programmatic ads</a:t>
            </a:r>
            <a:r>
              <a:rPr lang="en" sz="800">
                <a:solidFill>
                  <a:schemeClr val="dk1"/>
                </a:solidFill>
                <a:latin typeface="Open Sans"/>
                <a:ea typeface="Open Sans"/>
                <a:cs typeface="Open Sans"/>
                <a:sym typeface="Open Sans"/>
              </a:rPr>
              <a:t> targeting Chinese consumers based in North America in the second half of 2022, in order to </a:t>
            </a:r>
            <a:r>
              <a:rPr lang="en" sz="800">
                <a:solidFill>
                  <a:schemeClr val="dk1"/>
                </a:solidFill>
                <a:highlight>
                  <a:schemeClr val="lt1"/>
                </a:highlight>
                <a:latin typeface="Open Sans"/>
                <a:ea typeface="Open Sans"/>
                <a:cs typeface="Open Sans"/>
                <a:sym typeface="Open Sans"/>
              </a:rPr>
              <a:t>increase travel intent among local Chinese residences and drive traffic to </a:t>
            </a:r>
            <a:r>
              <a:rPr lang="en" sz="800" u="sng">
                <a:solidFill>
                  <a:schemeClr val="hlink"/>
                </a:solidFill>
                <a:highlight>
                  <a:schemeClr val="lt1"/>
                </a:highlight>
                <a:latin typeface="Open Sans"/>
                <a:ea typeface="Open Sans"/>
                <a:cs typeface="Open Sans"/>
                <a:sym typeface="Open Sans"/>
                <a:hlinkClick r:id="rId3"/>
              </a:rPr>
              <a:t>Arizona’s Chinese webpage</a:t>
            </a:r>
            <a:r>
              <a:rPr lang="en" sz="800">
                <a:solidFill>
                  <a:schemeClr val="dk1"/>
                </a:solidFill>
                <a:highlight>
                  <a:schemeClr val="lt1"/>
                </a:highlight>
                <a:latin typeface="Open Sans"/>
                <a:ea typeface="Open Sans"/>
                <a:cs typeface="Open Sans"/>
                <a:sym typeface="Open Sans"/>
              </a:rPr>
              <a:t> for trip planning. </a:t>
            </a:r>
            <a:endParaRPr sz="800">
              <a:solidFill>
                <a:schemeClr val="dk1"/>
              </a:solidFill>
              <a:latin typeface="Open Sans"/>
              <a:ea typeface="Open Sans"/>
              <a:cs typeface="Open Sans"/>
              <a:sym typeface="Open Sans"/>
            </a:endParaRPr>
          </a:p>
        </p:txBody>
      </p:sp>
      <p:pic>
        <p:nvPicPr>
          <p:cNvPr id="150" name="Google Shape;150;p21"/>
          <p:cNvPicPr preferRelativeResize="0"/>
          <p:nvPr/>
        </p:nvPicPr>
        <p:blipFill>
          <a:blip r:embed="rId4">
            <a:alphaModFix/>
          </a:blip>
          <a:stretch>
            <a:fillRect/>
          </a:stretch>
        </p:blipFill>
        <p:spPr>
          <a:xfrm>
            <a:off x="859250" y="1606650"/>
            <a:ext cx="642637" cy="2405830"/>
          </a:xfrm>
          <a:prstGeom prst="rect">
            <a:avLst/>
          </a:prstGeom>
          <a:noFill/>
          <a:ln>
            <a:noFill/>
          </a:ln>
        </p:spPr>
      </p:pic>
      <p:pic>
        <p:nvPicPr>
          <p:cNvPr id="151" name="Google Shape;151;p21"/>
          <p:cNvPicPr preferRelativeResize="0"/>
          <p:nvPr/>
        </p:nvPicPr>
        <p:blipFill>
          <a:blip r:embed="rId5">
            <a:alphaModFix/>
          </a:blip>
          <a:stretch>
            <a:fillRect/>
          </a:stretch>
        </p:blipFill>
        <p:spPr>
          <a:xfrm>
            <a:off x="1606356" y="1609790"/>
            <a:ext cx="1601044" cy="2395537"/>
          </a:xfrm>
          <a:prstGeom prst="rect">
            <a:avLst/>
          </a:prstGeom>
          <a:noFill/>
          <a:ln>
            <a:noFill/>
          </a:ln>
        </p:spPr>
      </p:pic>
      <p:sp>
        <p:nvSpPr>
          <p:cNvPr id="152" name="Google Shape;152;p21"/>
          <p:cNvSpPr/>
          <p:nvPr/>
        </p:nvSpPr>
        <p:spPr>
          <a:xfrm>
            <a:off x="880758" y="4116198"/>
            <a:ext cx="880500" cy="880500"/>
          </a:xfrm>
          <a:prstGeom prst="ellipse">
            <a:avLst/>
          </a:prstGeom>
          <a:solidFill>
            <a:srgbClr val="FFFFFF"/>
          </a:solidFill>
          <a:ln w="28575" cap="flat" cmpd="sng">
            <a:solidFill>
              <a:srgbClr val="172C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172C55"/>
              </a:solidFill>
              <a:latin typeface="Nunito Light"/>
              <a:ea typeface="Nunito Light"/>
              <a:cs typeface="Nunito Light"/>
              <a:sym typeface="Nunito Light"/>
            </a:endParaRPr>
          </a:p>
        </p:txBody>
      </p:sp>
      <p:sp>
        <p:nvSpPr>
          <p:cNvPr id="153" name="Google Shape;153;p21"/>
          <p:cNvSpPr txBox="1"/>
          <p:nvPr/>
        </p:nvSpPr>
        <p:spPr>
          <a:xfrm>
            <a:off x="655012" y="4494408"/>
            <a:ext cx="1332000" cy="3648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800">
                <a:solidFill>
                  <a:srgbClr val="172C55"/>
                </a:solidFill>
              </a:rPr>
              <a:t>U.S. Domestic</a:t>
            </a:r>
            <a:endParaRPr sz="800">
              <a:solidFill>
                <a:srgbClr val="172C55"/>
              </a:solidFill>
            </a:endParaRPr>
          </a:p>
          <a:p>
            <a:pPr marL="0" lvl="0" indent="0" algn="ctr" rtl="0">
              <a:lnSpc>
                <a:spcPct val="90000"/>
              </a:lnSpc>
              <a:spcBef>
                <a:spcPts val="0"/>
              </a:spcBef>
              <a:spcAft>
                <a:spcPts val="0"/>
              </a:spcAft>
              <a:buNone/>
            </a:pPr>
            <a:r>
              <a:rPr lang="en" sz="800">
                <a:solidFill>
                  <a:srgbClr val="172C55"/>
                </a:solidFill>
              </a:rPr>
              <a:t>Impressions</a:t>
            </a:r>
            <a:endParaRPr sz="800">
              <a:solidFill>
                <a:srgbClr val="172C55"/>
              </a:solidFill>
            </a:endParaRPr>
          </a:p>
        </p:txBody>
      </p:sp>
      <p:sp>
        <p:nvSpPr>
          <p:cNvPr id="154" name="Google Shape;154;p21"/>
          <p:cNvSpPr txBox="1"/>
          <p:nvPr/>
        </p:nvSpPr>
        <p:spPr>
          <a:xfrm>
            <a:off x="860550" y="4217550"/>
            <a:ext cx="920700" cy="27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172C55"/>
                </a:solidFill>
              </a:rPr>
              <a:t>377K</a:t>
            </a:r>
            <a:endParaRPr sz="1800" b="1">
              <a:solidFill>
                <a:srgbClr val="172C55"/>
              </a:solidFill>
            </a:endParaRPr>
          </a:p>
        </p:txBody>
      </p:sp>
      <p:sp>
        <p:nvSpPr>
          <p:cNvPr id="155" name="Google Shape;155;p21"/>
          <p:cNvSpPr/>
          <p:nvPr/>
        </p:nvSpPr>
        <p:spPr>
          <a:xfrm>
            <a:off x="2154903" y="4112189"/>
            <a:ext cx="880500" cy="880500"/>
          </a:xfrm>
          <a:prstGeom prst="ellipse">
            <a:avLst/>
          </a:prstGeom>
          <a:solidFill>
            <a:srgbClr val="FFFFFF"/>
          </a:solidFill>
          <a:ln w="28575" cap="flat" cmpd="sng">
            <a:solidFill>
              <a:srgbClr val="172C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172C55"/>
              </a:solidFill>
              <a:latin typeface="Nunito Light"/>
              <a:ea typeface="Nunito Light"/>
              <a:cs typeface="Nunito Light"/>
              <a:sym typeface="Nunito Light"/>
            </a:endParaRPr>
          </a:p>
        </p:txBody>
      </p:sp>
      <p:sp>
        <p:nvSpPr>
          <p:cNvPr id="156" name="Google Shape;156;p21"/>
          <p:cNvSpPr txBox="1"/>
          <p:nvPr/>
        </p:nvSpPr>
        <p:spPr>
          <a:xfrm>
            <a:off x="2134732" y="4240743"/>
            <a:ext cx="920700" cy="255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None/>
            </a:pPr>
            <a:r>
              <a:rPr lang="en" sz="1800" b="1">
                <a:solidFill>
                  <a:srgbClr val="172C55"/>
                </a:solidFill>
              </a:rPr>
              <a:t>2,500</a:t>
            </a:r>
            <a:endParaRPr sz="1800" b="1">
              <a:solidFill>
                <a:srgbClr val="172C55"/>
              </a:solidFill>
            </a:endParaRPr>
          </a:p>
        </p:txBody>
      </p:sp>
      <p:sp>
        <p:nvSpPr>
          <p:cNvPr id="157" name="Google Shape;157;p21"/>
          <p:cNvSpPr txBox="1"/>
          <p:nvPr/>
        </p:nvSpPr>
        <p:spPr>
          <a:xfrm>
            <a:off x="2005348" y="4671079"/>
            <a:ext cx="1332000" cy="3978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800">
                <a:solidFill>
                  <a:srgbClr val="172C55"/>
                </a:solidFill>
              </a:rPr>
              <a:t>Website Visits</a:t>
            </a:r>
            <a:endParaRPr sz="800">
              <a:solidFill>
                <a:srgbClr val="172C55"/>
              </a:solidFill>
            </a:endParaRPr>
          </a:p>
        </p:txBody>
      </p:sp>
      <p:grpSp>
        <p:nvGrpSpPr>
          <p:cNvPr id="158" name="Google Shape;158;p21"/>
          <p:cNvGrpSpPr/>
          <p:nvPr/>
        </p:nvGrpSpPr>
        <p:grpSpPr>
          <a:xfrm>
            <a:off x="4761522" y="4114232"/>
            <a:ext cx="1331969" cy="880435"/>
            <a:chOff x="2454507" y="2619787"/>
            <a:chExt cx="2807100" cy="1855500"/>
          </a:xfrm>
        </p:grpSpPr>
        <p:sp>
          <p:nvSpPr>
            <p:cNvPr id="159" name="Google Shape;159;p21"/>
            <p:cNvSpPr/>
            <p:nvPr/>
          </p:nvSpPr>
          <p:spPr>
            <a:xfrm>
              <a:off x="2889487" y="2619787"/>
              <a:ext cx="1855500" cy="1855500"/>
            </a:xfrm>
            <a:prstGeom prst="ellipse">
              <a:avLst/>
            </a:prstGeom>
            <a:solidFill>
              <a:srgbClr val="FFFFFF"/>
            </a:solidFill>
            <a:ln w="28575" cap="flat" cmpd="sng">
              <a:solidFill>
                <a:srgbClr val="172C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172C55"/>
                </a:solidFill>
                <a:latin typeface="Nunito Light"/>
                <a:ea typeface="Nunito Light"/>
                <a:cs typeface="Nunito Light"/>
                <a:sym typeface="Nunito Light"/>
              </a:endParaRPr>
            </a:p>
          </p:txBody>
        </p:sp>
        <p:sp>
          <p:nvSpPr>
            <p:cNvPr id="160" name="Google Shape;160;p21"/>
            <p:cNvSpPr txBox="1"/>
            <p:nvPr/>
          </p:nvSpPr>
          <p:spPr>
            <a:xfrm>
              <a:off x="2454507" y="3417124"/>
              <a:ext cx="2807100" cy="768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800">
                  <a:solidFill>
                    <a:srgbClr val="172C55"/>
                  </a:solidFill>
                </a:rPr>
                <a:t>China</a:t>
              </a:r>
              <a:endParaRPr sz="800">
                <a:solidFill>
                  <a:srgbClr val="172C55"/>
                </a:solidFill>
              </a:endParaRPr>
            </a:p>
            <a:p>
              <a:pPr marL="0" lvl="0" indent="0" algn="ctr" rtl="0">
                <a:lnSpc>
                  <a:spcPct val="90000"/>
                </a:lnSpc>
                <a:spcBef>
                  <a:spcPts val="0"/>
                </a:spcBef>
                <a:spcAft>
                  <a:spcPts val="0"/>
                </a:spcAft>
                <a:buNone/>
              </a:pPr>
              <a:r>
                <a:rPr lang="en" sz="800">
                  <a:solidFill>
                    <a:srgbClr val="172C55"/>
                  </a:solidFill>
                </a:rPr>
                <a:t>Impressions</a:t>
              </a:r>
              <a:endParaRPr sz="800">
                <a:solidFill>
                  <a:srgbClr val="172C55"/>
                </a:solidFill>
              </a:endParaRPr>
            </a:p>
          </p:txBody>
        </p:sp>
        <p:sp>
          <p:nvSpPr>
            <p:cNvPr id="161" name="Google Shape;161;p21"/>
            <p:cNvSpPr txBox="1"/>
            <p:nvPr/>
          </p:nvSpPr>
          <p:spPr>
            <a:xfrm>
              <a:off x="2846875" y="2865966"/>
              <a:ext cx="19407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172C55"/>
                  </a:solidFill>
                </a:rPr>
                <a:t>29M</a:t>
              </a:r>
              <a:endParaRPr sz="1800" b="1">
                <a:solidFill>
                  <a:srgbClr val="172C55"/>
                </a:solidFill>
              </a:endParaRPr>
            </a:p>
          </p:txBody>
        </p:sp>
      </p:grpSp>
      <p:pic>
        <p:nvPicPr>
          <p:cNvPr id="162" name="Google Shape;162;p21"/>
          <p:cNvPicPr preferRelativeResize="0"/>
          <p:nvPr/>
        </p:nvPicPr>
        <p:blipFill>
          <a:blip r:embed="rId6">
            <a:alphaModFix/>
          </a:blip>
          <a:stretch>
            <a:fillRect/>
          </a:stretch>
        </p:blipFill>
        <p:spPr>
          <a:xfrm>
            <a:off x="4738760" y="1631525"/>
            <a:ext cx="3385042" cy="1177708"/>
          </a:xfrm>
          <a:prstGeom prst="rect">
            <a:avLst/>
          </a:prstGeom>
          <a:noFill/>
          <a:ln>
            <a:noFill/>
          </a:ln>
        </p:spPr>
      </p:pic>
      <p:pic>
        <p:nvPicPr>
          <p:cNvPr id="163" name="Google Shape;163;p21"/>
          <p:cNvPicPr preferRelativeResize="0"/>
          <p:nvPr/>
        </p:nvPicPr>
        <p:blipFill>
          <a:blip r:embed="rId7">
            <a:alphaModFix/>
          </a:blip>
          <a:stretch>
            <a:fillRect/>
          </a:stretch>
        </p:blipFill>
        <p:spPr>
          <a:xfrm>
            <a:off x="4738760" y="2834766"/>
            <a:ext cx="3385039" cy="1177709"/>
          </a:xfrm>
          <a:prstGeom prst="rect">
            <a:avLst/>
          </a:prstGeom>
          <a:noFill/>
          <a:ln>
            <a:noFill/>
          </a:ln>
        </p:spPr>
      </p:pic>
      <p:grpSp>
        <p:nvGrpSpPr>
          <p:cNvPr id="164" name="Google Shape;164;p21"/>
          <p:cNvGrpSpPr/>
          <p:nvPr/>
        </p:nvGrpSpPr>
        <p:grpSpPr>
          <a:xfrm>
            <a:off x="5742434" y="4114232"/>
            <a:ext cx="1331969" cy="880435"/>
            <a:chOff x="2366873" y="2619787"/>
            <a:chExt cx="2807100" cy="1855500"/>
          </a:xfrm>
        </p:grpSpPr>
        <p:sp>
          <p:nvSpPr>
            <p:cNvPr id="165" name="Google Shape;165;p21"/>
            <p:cNvSpPr/>
            <p:nvPr/>
          </p:nvSpPr>
          <p:spPr>
            <a:xfrm>
              <a:off x="2889487" y="2619787"/>
              <a:ext cx="1855500" cy="1855500"/>
            </a:xfrm>
            <a:prstGeom prst="ellipse">
              <a:avLst/>
            </a:prstGeom>
            <a:solidFill>
              <a:srgbClr val="FFFFFF"/>
            </a:solidFill>
            <a:ln w="28575" cap="flat" cmpd="sng">
              <a:solidFill>
                <a:srgbClr val="172C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172C55"/>
                </a:solidFill>
                <a:latin typeface="Nunito Light"/>
                <a:ea typeface="Nunito Light"/>
                <a:cs typeface="Nunito Light"/>
                <a:sym typeface="Nunito Light"/>
              </a:endParaRPr>
            </a:p>
          </p:txBody>
        </p:sp>
        <p:sp>
          <p:nvSpPr>
            <p:cNvPr id="166" name="Google Shape;166;p21"/>
            <p:cNvSpPr txBox="1"/>
            <p:nvPr/>
          </p:nvSpPr>
          <p:spPr>
            <a:xfrm>
              <a:off x="2366873" y="3503722"/>
              <a:ext cx="2807100" cy="768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800">
                  <a:solidFill>
                    <a:srgbClr val="172C55"/>
                  </a:solidFill>
                </a:rPr>
                <a:t>Ad Clicks</a:t>
              </a:r>
              <a:endParaRPr sz="800">
                <a:solidFill>
                  <a:srgbClr val="172C55"/>
                </a:solidFill>
              </a:endParaRPr>
            </a:p>
          </p:txBody>
        </p:sp>
        <p:sp>
          <p:nvSpPr>
            <p:cNvPr id="167" name="Google Shape;167;p21"/>
            <p:cNvSpPr txBox="1"/>
            <p:nvPr/>
          </p:nvSpPr>
          <p:spPr>
            <a:xfrm>
              <a:off x="2846901" y="2878453"/>
              <a:ext cx="19407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172C55"/>
                  </a:solidFill>
                </a:rPr>
                <a:t>241K</a:t>
              </a:r>
              <a:endParaRPr sz="1800" b="1">
                <a:solidFill>
                  <a:srgbClr val="172C55"/>
                </a:solidFill>
              </a:endParaRPr>
            </a:p>
          </p:txBody>
        </p:sp>
      </p:grpSp>
      <p:grpSp>
        <p:nvGrpSpPr>
          <p:cNvPr id="168" name="Google Shape;168;p21"/>
          <p:cNvGrpSpPr/>
          <p:nvPr/>
        </p:nvGrpSpPr>
        <p:grpSpPr>
          <a:xfrm>
            <a:off x="6769067" y="4114232"/>
            <a:ext cx="1331969" cy="880435"/>
            <a:chOff x="2413687" y="2619787"/>
            <a:chExt cx="2807100" cy="1855500"/>
          </a:xfrm>
        </p:grpSpPr>
        <p:sp>
          <p:nvSpPr>
            <p:cNvPr id="169" name="Google Shape;169;p21"/>
            <p:cNvSpPr/>
            <p:nvPr/>
          </p:nvSpPr>
          <p:spPr>
            <a:xfrm>
              <a:off x="2889487" y="2619787"/>
              <a:ext cx="1855500" cy="1855500"/>
            </a:xfrm>
            <a:prstGeom prst="ellipse">
              <a:avLst/>
            </a:prstGeom>
            <a:solidFill>
              <a:srgbClr val="FFFFFF"/>
            </a:solidFill>
            <a:ln w="28575" cap="flat" cmpd="sng">
              <a:solidFill>
                <a:srgbClr val="172C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172C55"/>
                </a:solidFill>
                <a:latin typeface="Nunito Light"/>
                <a:ea typeface="Nunito Light"/>
                <a:cs typeface="Nunito Light"/>
                <a:sym typeface="Nunito Light"/>
              </a:endParaRPr>
            </a:p>
          </p:txBody>
        </p:sp>
        <p:sp>
          <p:nvSpPr>
            <p:cNvPr id="170" name="Google Shape;170;p21"/>
            <p:cNvSpPr txBox="1"/>
            <p:nvPr/>
          </p:nvSpPr>
          <p:spPr>
            <a:xfrm>
              <a:off x="2413687" y="3417166"/>
              <a:ext cx="2807100" cy="768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800">
                  <a:solidFill>
                    <a:srgbClr val="172C55"/>
                  </a:solidFill>
                </a:rPr>
                <a:t>New WeChat</a:t>
              </a:r>
              <a:endParaRPr sz="800">
                <a:solidFill>
                  <a:srgbClr val="172C55"/>
                </a:solidFill>
              </a:endParaRPr>
            </a:p>
            <a:p>
              <a:pPr marL="0" lvl="0" indent="0" algn="ctr" rtl="0">
                <a:lnSpc>
                  <a:spcPct val="90000"/>
                </a:lnSpc>
                <a:spcBef>
                  <a:spcPts val="0"/>
                </a:spcBef>
                <a:spcAft>
                  <a:spcPts val="0"/>
                </a:spcAft>
                <a:buNone/>
              </a:pPr>
              <a:r>
                <a:rPr lang="en" sz="800">
                  <a:solidFill>
                    <a:srgbClr val="172C55"/>
                  </a:solidFill>
                </a:rPr>
                <a:t>Followers</a:t>
              </a:r>
              <a:endParaRPr sz="800">
                <a:solidFill>
                  <a:srgbClr val="172C55"/>
                </a:solidFill>
              </a:endParaRPr>
            </a:p>
          </p:txBody>
        </p:sp>
        <p:sp>
          <p:nvSpPr>
            <p:cNvPr id="171" name="Google Shape;171;p21"/>
            <p:cNvSpPr txBox="1"/>
            <p:nvPr/>
          </p:nvSpPr>
          <p:spPr>
            <a:xfrm>
              <a:off x="2846875" y="2878472"/>
              <a:ext cx="19407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172C55"/>
                  </a:solidFill>
                </a:rPr>
                <a:t>4,765</a:t>
              </a:r>
              <a:endParaRPr sz="1800" b="1">
                <a:solidFill>
                  <a:srgbClr val="172C55"/>
                </a:solidFill>
              </a:endParaRPr>
            </a:p>
          </p:txBody>
        </p:sp>
      </p:grpSp>
      <p:cxnSp>
        <p:nvCxnSpPr>
          <p:cNvPr id="172" name="Google Shape;172;p21"/>
          <p:cNvCxnSpPr/>
          <p:nvPr/>
        </p:nvCxnSpPr>
        <p:spPr>
          <a:xfrm>
            <a:off x="3886750" y="1765400"/>
            <a:ext cx="0" cy="3003600"/>
          </a:xfrm>
          <a:prstGeom prst="straightConnector1">
            <a:avLst/>
          </a:prstGeom>
          <a:noFill/>
          <a:ln w="9525" cap="flat" cmpd="sng">
            <a:solidFill>
              <a:srgbClr val="A6AAA9"/>
            </a:solidFill>
            <a:prstDash val="solid"/>
            <a:round/>
            <a:headEnd type="none" w="med" len="med"/>
            <a:tailEnd type="none" w="med" len="med"/>
          </a:ln>
        </p:spPr>
      </p:cxnSp>
      <p:sp>
        <p:nvSpPr>
          <p:cNvPr id="173" name="Google Shape;173;p21"/>
          <p:cNvSpPr txBox="1">
            <a:spLocks noGrp="1"/>
          </p:cNvSpPr>
          <p:nvPr>
            <p:ph type="body" idx="1"/>
          </p:nvPr>
        </p:nvSpPr>
        <p:spPr>
          <a:xfrm>
            <a:off x="4141525" y="736125"/>
            <a:ext cx="4579500" cy="7668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sz="800">
                <a:solidFill>
                  <a:schemeClr val="dk1"/>
                </a:solidFill>
                <a:latin typeface="Open Sans"/>
                <a:ea typeface="Open Sans"/>
                <a:cs typeface="Open Sans"/>
                <a:sym typeface="Open Sans"/>
              </a:rPr>
              <a:t>With outbound travel increasing in 2023 and more flights between the U.S. and China gradually recovering to pre-pandemic level, we launched the </a:t>
            </a:r>
            <a:r>
              <a:rPr lang="en" sz="800">
                <a:solidFill>
                  <a:schemeClr val="dk1"/>
                </a:solidFill>
                <a:highlight>
                  <a:srgbClr val="F9CB9C"/>
                </a:highlight>
                <a:latin typeface="Open Sans"/>
                <a:ea typeface="Open Sans"/>
                <a:cs typeface="Open Sans"/>
                <a:sym typeface="Open Sans"/>
              </a:rPr>
              <a:t>WeChat Banner Ads</a:t>
            </a:r>
            <a:r>
              <a:rPr lang="en" sz="800">
                <a:solidFill>
                  <a:schemeClr val="dk1"/>
                </a:solidFill>
                <a:latin typeface="Open Sans"/>
                <a:ea typeface="Open Sans"/>
                <a:cs typeface="Open Sans"/>
                <a:sym typeface="Open Sans"/>
              </a:rPr>
              <a:t> in April 2023 to increase the awareness of Arizona on the Chinese travel’s mind and inspire the travelers to “Rediscover Arizona”. Since the pause of the WeChat ads from the beginning of the pandemic, the restart of this round of WeChat ads achieved the best in ad performance. </a:t>
            </a:r>
            <a:endParaRPr sz="800">
              <a:solidFill>
                <a:schemeClr val="dk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2"/>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Open Sans"/>
                <a:ea typeface="Open Sans"/>
                <a:cs typeface="Open Sans"/>
                <a:sym typeface="Open Sans"/>
              </a:rPr>
              <a:t>Interactive CNY Traveler Quiz</a:t>
            </a:r>
            <a:endParaRPr b="1">
              <a:latin typeface="Open Sans"/>
              <a:ea typeface="Open Sans"/>
              <a:cs typeface="Open Sans"/>
              <a:sym typeface="Open Sans"/>
            </a:endParaRPr>
          </a:p>
        </p:txBody>
      </p:sp>
      <p:pic>
        <p:nvPicPr>
          <p:cNvPr id="179" name="Google Shape;179;p22"/>
          <p:cNvPicPr preferRelativeResize="0"/>
          <p:nvPr/>
        </p:nvPicPr>
        <p:blipFill rotWithShape="1">
          <a:blip r:embed="rId3">
            <a:alphaModFix/>
          </a:blip>
          <a:srcRect/>
          <a:stretch/>
        </p:blipFill>
        <p:spPr>
          <a:xfrm>
            <a:off x="7742800" y="4676436"/>
            <a:ext cx="1401198" cy="467074"/>
          </a:xfrm>
          <a:prstGeom prst="rect">
            <a:avLst/>
          </a:prstGeom>
          <a:noFill/>
          <a:ln>
            <a:noFill/>
          </a:ln>
        </p:spPr>
      </p:pic>
      <p:sp>
        <p:nvSpPr>
          <p:cNvPr id="180" name="Google Shape;180;p22"/>
          <p:cNvSpPr txBox="1">
            <a:spLocks noGrp="1"/>
          </p:cNvSpPr>
          <p:nvPr>
            <p:ph type="body" idx="1"/>
          </p:nvPr>
        </p:nvSpPr>
        <p:spPr>
          <a:xfrm>
            <a:off x="3262825" y="1014225"/>
            <a:ext cx="5277900" cy="1349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r>
              <a:rPr lang="en" sz="1000">
                <a:solidFill>
                  <a:schemeClr val="dk1"/>
                </a:solidFill>
                <a:latin typeface="Open Sans"/>
                <a:ea typeface="Open Sans"/>
                <a:cs typeface="Open Sans"/>
                <a:sym typeface="Open Sans"/>
              </a:rPr>
              <a:t>CLA crafted the Traveler Quiz with Arizona Office of Tourism to celebrate 2023’s Lunar New Year and inspire Chinese consumers to visit Arizona in the year of Rabbit. AOT and CLA launched this social media digital campaign featuring the “Traveler Quiz” on both WeChat and Weibo. With six questions in the quiz, consumers are able to get up to five different traveler types, each with a matching WeChat article serving as a travel guide and inspiration. The campaign gathered a decent number of impressions, participations, and positive discussions on AOT’s China social media platforms.</a:t>
            </a:r>
            <a:endParaRPr sz="1000">
              <a:solidFill>
                <a:schemeClr val="dk1"/>
              </a:solidFill>
              <a:latin typeface="Open Sans"/>
              <a:ea typeface="Open Sans"/>
              <a:cs typeface="Open Sans"/>
              <a:sym typeface="Open Sans"/>
            </a:endParaRPr>
          </a:p>
        </p:txBody>
      </p:sp>
      <p:pic>
        <p:nvPicPr>
          <p:cNvPr id="181" name="Google Shape;181;p22"/>
          <p:cNvPicPr preferRelativeResize="0"/>
          <p:nvPr/>
        </p:nvPicPr>
        <p:blipFill rotWithShape="1">
          <a:blip r:embed="rId4">
            <a:alphaModFix/>
          </a:blip>
          <a:srcRect l="15988" r="16548"/>
          <a:stretch/>
        </p:blipFill>
        <p:spPr>
          <a:xfrm>
            <a:off x="568150" y="789125"/>
            <a:ext cx="2122526" cy="4193375"/>
          </a:xfrm>
          <a:prstGeom prst="rect">
            <a:avLst/>
          </a:prstGeom>
          <a:noFill/>
          <a:ln>
            <a:noFill/>
          </a:ln>
        </p:spPr>
      </p:pic>
      <p:sp>
        <p:nvSpPr>
          <p:cNvPr id="182" name="Google Shape;182;p22"/>
          <p:cNvSpPr/>
          <p:nvPr/>
        </p:nvSpPr>
        <p:spPr>
          <a:xfrm>
            <a:off x="4934587" y="2685537"/>
            <a:ext cx="1855500" cy="1855500"/>
          </a:xfrm>
          <a:prstGeom prst="ellipse">
            <a:avLst/>
          </a:prstGeom>
          <a:solidFill>
            <a:schemeClr val="lt1"/>
          </a:solidFill>
          <a:ln w="28575" cap="flat" cmpd="sng">
            <a:solidFill>
              <a:srgbClr val="EB22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27AE60"/>
              </a:solidFill>
              <a:latin typeface="Nunito Light"/>
              <a:ea typeface="Nunito Light"/>
              <a:cs typeface="Nunito Light"/>
              <a:sym typeface="Nunito Light"/>
            </a:endParaRPr>
          </a:p>
        </p:txBody>
      </p:sp>
      <p:sp>
        <p:nvSpPr>
          <p:cNvPr id="183" name="Google Shape;183;p22"/>
          <p:cNvSpPr/>
          <p:nvPr/>
        </p:nvSpPr>
        <p:spPr>
          <a:xfrm>
            <a:off x="6970100" y="2619774"/>
            <a:ext cx="1855500" cy="1855500"/>
          </a:xfrm>
          <a:prstGeom prst="ellipse">
            <a:avLst/>
          </a:prstGeom>
          <a:solidFill>
            <a:schemeClr val="lt1"/>
          </a:solidFill>
          <a:ln w="28575" cap="flat" cmpd="sng">
            <a:solidFill>
              <a:srgbClr val="EB22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27AE60"/>
              </a:solidFill>
              <a:latin typeface="Nunito Light"/>
              <a:ea typeface="Nunito Light"/>
              <a:cs typeface="Nunito Light"/>
              <a:sym typeface="Nunito Light"/>
            </a:endParaRPr>
          </a:p>
        </p:txBody>
      </p:sp>
      <p:sp>
        <p:nvSpPr>
          <p:cNvPr id="184" name="Google Shape;184;p22"/>
          <p:cNvSpPr/>
          <p:nvPr/>
        </p:nvSpPr>
        <p:spPr>
          <a:xfrm>
            <a:off x="2889487" y="2619787"/>
            <a:ext cx="1855500" cy="1855500"/>
          </a:xfrm>
          <a:prstGeom prst="ellipse">
            <a:avLst/>
          </a:prstGeom>
          <a:solidFill>
            <a:schemeClr val="lt1"/>
          </a:solidFill>
          <a:ln w="28575" cap="flat" cmpd="sng">
            <a:solidFill>
              <a:srgbClr val="EB22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rgbClr val="27AE60"/>
              </a:solidFill>
              <a:latin typeface="Nunito Light"/>
              <a:ea typeface="Nunito Light"/>
              <a:cs typeface="Nunito Light"/>
              <a:sym typeface="Nunito Light"/>
            </a:endParaRPr>
          </a:p>
        </p:txBody>
      </p:sp>
      <p:sp>
        <p:nvSpPr>
          <p:cNvPr id="185" name="Google Shape;185;p22"/>
          <p:cNvSpPr txBox="1">
            <a:spLocks noGrp="1"/>
          </p:cNvSpPr>
          <p:nvPr>
            <p:ph type="body" idx="1"/>
          </p:nvPr>
        </p:nvSpPr>
        <p:spPr>
          <a:xfrm>
            <a:off x="6933000" y="3154250"/>
            <a:ext cx="1990200" cy="572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800"/>
              <a:buNone/>
            </a:pPr>
            <a:r>
              <a:rPr lang="en" sz="4600" b="1">
                <a:solidFill>
                  <a:srgbClr val="EB220C"/>
                </a:solidFill>
              </a:rPr>
              <a:t>1.3</a:t>
            </a:r>
            <a:r>
              <a:rPr lang="en" sz="3000" b="1">
                <a:solidFill>
                  <a:srgbClr val="EB220C"/>
                </a:solidFill>
              </a:rPr>
              <a:t>K</a:t>
            </a:r>
            <a:endParaRPr sz="3000" b="1">
              <a:solidFill>
                <a:srgbClr val="EB220C"/>
              </a:solidFill>
            </a:endParaRPr>
          </a:p>
        </p:txBody>
      </p:sp>
      <p:sp>
        <p:nvSpPr>
          <p:cNvPr id="186" name="Google Shape;186;p22"/>
          <p:cNvSpPr txBox="1">
            <a:spLocks noGrp="1"/>
          </p:cNvSpPr>
          <p:nvPr>
            <p:ph type="body" idx="1"/>
          </p:nvPr>
        </p:nvSpPr>
        <p:spPr>
          <a:xfrm>
            <a:off x="6516050" y="3637075"/>
            <a:ext cx="2807100" cy="838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1800"/>
              <a:buNone/>
            </a:pPr>
            <a:r>
              <a:rPr lang="en" sz="1000">
                <a:solidFill>
                  <a:srgbClr val="EB220C"/>
                </a:solidFill>
              </a:rPr>
              <a:t>Quiz page visits</a:t>
            </a:r>
            <a:endParaRPr sz="1000">
              <a:solidFill>
                <a:srgbClr val="EB220C"/>
              </a:solidFill>
            </a:endParaRPr>
          </a:p>
        </p:txBody>
      </p:sp>
      <p:sp>
        <p:nvSpPr>
          <p:cNvPr id="187" name="Google Shape;187;p22"/>
          <p:cNvSpPr txBox="1">
            <a:spLocks noGrp="1"/>
          </p:cNvSpPr>
          <p:nvPr>
            <p:ph type="body" idx="1"/>
          </p:nvPr>
        </p:nvSpPr>
        <p:spPr>
          <a:xfrm>
            <a:off x="2413688" y="3706675"/>
            <a:ext cx="2807100" cy="768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1800"/>
              <a:buNone/>
            </a:pPr>
            <a:r>
              <a:rPr lang="en" sz="1000">
                <a:solidFill>
                  <a:srgbClr val="EB220C"/>
                </a:solidFill>
              </a:rPr>
              <a:t>Total Impressions</a:t>
            </a:r>
            <a:endParaRPr sz="1000">
              <a:solidFill>
                <a:srgbClr val="EB220C"/>
              </a:solidFill>
            </a:endParaRPr>
          </a:p>
        </p:txBody>
      </p:sp>
      <p:sp>
        <p:nvSpPr>
          <p:cNvPr id="188" name="Google Shape;188;p22"/>
          <p:cNvSpPr txBox="1">
            <a:spLocks noGrp="1"/>
          </p:cNvSpPr>
          <p:nvPr>
            <p:ph type="body" idx="1"/>
          </p:nvPr>
        </p:nvSpPr>
        <p:spPr>
          <a:xfrm>
            <a:off x="2846875" y="3028288"/>
            <a:ext cx="19407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800"/>
              <a:buFont typeface="Arial"/>
              <a:buNone/>
            </a:pPr>
            <a:r>
              <a:rPr lang="en" sz="4600" b="1">
                <a:solidFill>
                  <a:srgbClr val="EB220C"/>
                </a:solidFill>
              </a:rPr>
              <a:t>468</a:t>
            </a:r>
            <a:r>
              <a:rPr lang="en" sz="3000" b="1">
                <a:solidFill>
                  <a:srgbClr val="EB220C"/>
                </a:solidFill>
              </a:rPr>
              <a:t>K</a:t>
            </a:r>
            <a:endParaRPr sz="4600" b="1">
              <a:solidFill>
                <a:srgbClr val="EB220C"/>
              </a:solidFill>
            </a:endParaRPr>
          </a:p>
        </p:txBody>
      </p:sp>
      <p:sp>
        <p:nvSpPr>
          <p:cNvPr id="189" name="Google Shape;189;p22"/>
          <p:cNvSpPr txBox="1">
            <a:spLocks noGrp="1"/>
          </p:cNvSpPr>
          <p:nvPr>
            <p:ph type="body" idx="1"/>
          </p:nvPr>
        </p:nvSpPr>
        <p:spPr>
          <a:xfrm>
            <a:off x="5148938" y="3063588"/>
            <a:ext cx="1426800" cy="539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chemeClr val="dk1"/>
              </a:buClr>
              <a:buSzPts val="1100"/>
              <a:buFont typeface="Arial"/>
              <a:buNone/>
            </a:pPr>
            <a:r>
              <a:rPr lang="en" sz="4600" b="1">
                <a:solidFill>
                  <a:srgbClr val="EB220C"/>
                </a:solidFill>
              </a:rPr>
              <a:t>570</a:t>
            </a:r>
            <a:endParaRPr sz="4600" b="1">
              <a:solidFill>
                <a:srgbClr val="EB220C"/>
              </a:solidFill>
            </a:endParaRPr>
          </a:p>
        </p:txBody>
      </p:sp>
      <p:sp>
        <p:nvSpPr>
          <p:cNvPr id="190" name="Google Shape;190;p22"/>
          <p:cNvSpPr txBox="1">
            <a:spLocks noGrp="1"/>
          </p:cNvSpPr>
          <p:nvPr>
            <p:ph type="body" idx="1"/>
          </p:nvPr>
        </p:nvSpPr>
        <p:spPr>
          <a:xfrm>
            <a:off x="4458788" y="3702838"/>
            <a:ext cx="2807100" cy="838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 sz="1000">
                <a:solidFill>
                  <a:srgbClr val="EB220C"/>
                </a:solidFill>
              </a:rPr>
              <a:t>Total Engagement</a:t>
            </a:r>
            <a:endParaRPr sz="1000">
              <a:solidFill>
                <a:srgbClr val="EB220C"/>
              </a:solidFill>
            </a:endParaRPr>
          </a:p>
          <a:p>
            <a:pPr marL="0" lvl="0" indent="0" algn="ctr" rtl="0">
              <a:lnSpc>
                <a:spcPct val="90000"/>
              </a:lnSpc>
              <a:spcBef>
                <a:spcPts val="0"/>
              </a:spcBef>
              <a:spcAft>
                <a:spcPts val="0"/>
              </a:spcAft>
              <a:buSzPts val="1800"/>
              <a:buNone/>
            </a:pPr>
            <a:endParaRPr sz="1000">
              <a:solidFill>
                <a:srgbClr val="EB220C"/>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726</Words>
  <Application>Microsoft Office PowerPoint</Application>
  <PresentationFormat>On-screen Show (16:9)</PresentationFormat>
  <Paragraphs>89</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Helvetica Neue</vt:lpstr>
      <vt:lpstr>Open Sans Light</vt:lpstr>
      <vt:lpstr>Nunito Light</vt:lpstr>
      <vt:lpstr>Open Sans ExtraBold</vt:lpstr>
      <vt:lpstr>Roboto</vt:lpstr>
      <vt:lpstr>Open Sans</vt:lpstr>
      <vt:lpstr>Arial</vt:lpstr>
      <vt:lpstr>Simple Light</vt:lpstr>
      <vt:lpstr>AOT Social Media in China FY23 Presented by China Luxury Advisors</vt:lpstr>
      <vt:lpstr>China Travel Trends FY23</vt:lpstr>
      <vt:lpstr>Social Media Strategies FY23</vt:lpstr>
      <vt:lpstr>PowerPoint Presentation</vt:lpstr>
      <vt:lpstr>PowerPoint Presentation</vt:lpstr>
      <vt:lpstr>Top Performing Social Posts</vt:lpstr>
      <vt:lpstr>Domestic to International: A Two-Pronged Approach</vt:lpstr>
      <vt:lpstr>Interactive CNY Traveler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AOT Social Media in China FY23</dc:title>
  <dc:creator>Kimberly Todd</dc:creator>
  <cp:lastModifiedBy>Kimberly Todd</cp:lastModifiedBy>
  <cp:revision>2</cp:revision>
  <dcterms:modified xsi:type="dcterms:W3CDTF">2023-10-03T13:58:58Z</dcterms:modified>
</cp:coreProperties>
</file>