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35"/>
  </p:handoutMasterIdLst>
  <p:sldIdLst>
    <p:sldId id="277" r:id="rId2"/>
    <p:sldId id="387" r:id="rId3"/>
    <p:sldId id="420" r:id="rId4"/>
    <p:sldId id="421" r:id="rId5"/>
    <p:sldId id="419" r:id="rId6"/>
    <p:sldId id="422" r:id="rId7"/>
    <p:sldId id="423" r:id="rId8"/>
    <p:sldId id="279" r:id="rId9"/>
    <p:sldId id="357" r:id="rId10"/>
    <p:sldId id="358" r:id="rId11"/>
    <p:sldId id="360" r:id="rId12"/>
    <p:sldId id="361" r:id="rId13"/>
    <p:sldId id="15001441" r:id="rId14"/>
    <p:sldId id="15001442" r:id="rId15"/>
    <p:sldId id="15001443" r:id="rId16"/>
    <p:sldId id="15001444" r:id="rId17"/>
    <p:sldId id="336" r:id="rId18"/>
    <p:sldId id="15001458" r:id="rId19"/>
    <p:sldId id="15001457" r:id="rId20"/>
    <p:sldId id="15001459" r:id="rId21"/>
    <p:sldId id="15001448" r:id="rId22"/>
    <p:sldId id="354" r:id="rId23"/>
    <p:sldId id="15001446" r:id="rId24"/>
    <p:sldId id="15001461" r:id="rId25"/>
    <p:sldId id="15001460" r:id="rId26"/>
    <p:sldId id="15001472" r:id="rId27"/>
    <p:sldId id="337" r:id="rId28"/>
    <p:sldId id="363" r:id="rId29"/>
    <p:sldId id="15001445" r:id="rId30"/>
    <p:sldId id="356" r:id="rId31"/>
    <p:sldId id="355" r:id="rId32"/>
    <p:sldId id="274" r:id="rId33"/>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4511"/>
    <a:srgbClr val="87BAC9"/>
    <a:srgbClr val="82A042"/>
    <a:srgbClr val="E5A441"/>
    <a:srgbClr val="6FAC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2" autoAdjust="0"/>
    <p:restoredTop sz="88381" autoAdjust="0"/>
  </p:normalViewPr>
  <p:slideViewPr>
    <p:cSldViewPr snapToGrid="0" showGuides="1">
      <p:cViewPr varScale="1">
        <p:scale>
          <a:sx n="66" d="100"/>
          <a:sy n="66" d="100"/>
        </p:scale>
        <p:origin x="408"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ook\Desktop\&#26032;&#24314;%20Microsoft%20Excel%20Workshe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eook\Desktop\&#26032;&#24314;%20Microsoft%20Excel%20Workshee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eook\Desktop\&#26032;&#24314;%20Microsoft%20Excel%20Workshee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altLang="zh-CN" sz="2800" b="0" i="0" u="none" strike="noStrike" kern="1200" spc="0"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pPr>
            <a:r>
              <a:rPr lang="en-US" altLang="zh-CN" sz="14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World Share of Major Economies' Population</a:t>
            </a:r>
          </a:p>
        </c:rich>
      </c:tx>
      <c:layout/>
      <c:overlay val="0"/>
      <c:spPr>
        <a:noFill/>
        <a:ln>
          <a:noFill/>
        </a:ln>
        <a:effectLst/>
      </c:spPr>
      <c:txPr>
        <a:bodyPr rot="0" spcFirstLastPara="1" vertOverflow="ellipsis" vert="horz" wrap="square" anchor="ctr" anchorCtr="1"/>
        <a:lstStyle/>
        <a:p>
          <a:pPr>
            <a:defRPr lang="en-US" altLang="zh-CN" sz="2800" b="0" i="0" u="none" strike="noStrike" kern="1200" spc="0"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lang="zh-CN" sz="1100" b="1" i="0" u="none" strike="noStrike" kern="1200" baseline="0">
                      <a:solidFill>
                        <a:srgbClr val="00558C"/>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18C0-4208-BDDE-35336A94A248}"/>
                </c:ext>
              </c:extLst>
            </c:dLbl>
            <c:spPr>
              <a:noFill/>
              <a:ln>
                <a:noFill/>
              </a:ln>
              <a:effectLst/>
            </c:spPr>
            <c:txPr>
              <a:bodyPr rot="0" spcFirstLastPara="1" vertOverflow="ellipsis" vert="horz" wrap="square" lIns="38100" tIns="19050" rIns="38100" bIns="19050" anchor="ctr" anchorCtr="1">
                <a:spAutoFit/>
              </a:bodyPr>
              <a:lstStyle/>
              <a:p>
                <a:pPr>
                  <a:defRPr lang="zh-CN" sz="1100" b="0" i="0" u="none" strike="noStrike" kern="1200" baseline="0">
                    <a:solidFill>
                      <a:srgbClr val="00558C"/>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Sheet13!$B$4:$B$8</c:f>
              <c:strCache>
                <c:ptCount val="5"/>
                <c:pt idx="0">
                  <c:v>China</c:v>
                </c:pt>
                <c:pt idx="1">
                  <c:v>India</c:v>
                </c:pt>
                <c:pt idx="2">
                  <c:v>EU</c:v>
                </c:pt>
                <c:pt idx="3">
                  <c:v>United States</c:v>
                </c:pt>
                <c:pt idx="4">
                  <c:v>Japan</c:v>
                </c:pt>
              </c:strCache>
            </c:strRef>
          </c:cat>
          <c:val>
            <c:numRef>
              <c:f>Sheet13!$C$4:$C$8</c:f>
              <c:numCache>
                <c:formatCode>0.00%</c:formatCode>
                <c:ptCount val="5"/>
                <c:pt idx="0">
                  <c:v>0.1847</c:v>
                </c:pt>
                <c:pt idx="1">
                  <c:v>0.17699999999999999</c:v>
                </c:pt>
                <c:pt idx="2">
                  <c:v>9.2799999999999994E-2</c:v>
                </c:pt>
                <c:pt idx="3">
                  <c:v>4.2500000000000003E-2</c:v>
                </c:pt>
                <c:pt idx="4">
                  <c:v>1.6199999999999999E-2</c:v>
                </c:pt>
              </c:numCache>
            </c:numRef>
          </c:val>
          <c:extLst>
            <c:ext xmlns:c16="http://schemas.microsoft.com/office/drawing/2014/chart" uri="{C3380CC4-5D6E-409C-BE32-E72D297353CC}">
              <c16:uniqueId val="{00000001-18C0-4208-BDDE-35336A94A248}"/>
            </c:ext>
          </c:extLst>
        </c:ser>
        <c:dLbls>
          <c:showLegendKey val="0"/>
          <c:showVal val="0"/>
          <c:showCatName val="0"/>
          <c:showSerName val="0"/>
          <c:showPercent val="0"/>
          <c:showBubbleSize val="0"/>
        </c:dLbls>
        <c:gapWidth val="219"/>
        <c:overlap val="-27"/>
        <c:axId val="2012283504"/>
        <c:axId val="2012283984"/>
      </c:barChart>
      <c:catAx>
        <c:axId val="2012283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rgbClr val="00558C"/>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pPr>
            <a:endParaRPr lang="en-US"/>
          </a:p>
        </c:txPr>
        <c:crossAx val="2012283984"/>
        <c:crosses val="autoZero"/>
        <c:auto val="1"/>
        <c:lblAlgn val="ctr"/>
        <c:lblOffset val="100"/>
        <c:noMultiLvlLbl val="0"/>
      </c:catAx>
      <c:valAx>
        <c:axId val="2012283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zh-CN" sz="1050" b="0" i="0" u="none" strike="noStrike" kern="1200" baseline="0">
                <a:solidFill>
                  <a:srgbClr val="00558C"/>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pPr>
            <a:endParaRPr lang="en-US"/>
          </a:p>
        </c:txPr>
        <c:crossAx val="2012283504"/>
        <c:crosses val="autoZero"/>
        <c:crossBetween val="between"/>
        <c:majorUnit val="0.05"/>
      </c:valAx>
      <c:spPr>
        <a:noFill/>
        <a:ln>
          <a:noFill/>
        </a:ln>
        <a:effectLst/>
      </c:spPr>
    </c:plotArea>
    <c:plotVisOnly val="1"/>
    <c:dispBlanksAs val="gap"/>
    <c:showDLblsOverMax val="0"/>
  </c:chart>
  <c:spPr>
    <a:noFill/>
    <a:ln>
      <a:noFill/>
    </a:ln>
    <a:effectLst/>
  </c:spPr>
  <c:txPr>
    <a:bodyPr/>
    <a:lstStyle/>
    <a:p>
      <a:pPr>
        <a:defRPr lang="zh-CN">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33C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00" b="0" i="0" u="none" strike="noStrike" kern="1200" baseline="0">
                    <a:solidFill>
                      <a:srgbClr val="00558C"/>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Sheet8!$B$3:$B$4</c:f>
              <c:numCache>
                <c:formatCode>General</c:formatCode>
                <c:ptCount val="2"/>
                <c:pt idx="0">
                  <c:v>2023</c:v>
                </c:pt>
                <c:pt idx="1">
                  <c:v>2019</c:v>
                </c:pt>
              </c:numCache>
            </c:numRef>
          </c:cat>
          <c:val>
            <c:numRef>
              <c:f>Sheet8!$C$3:$C$4</c:f>
              <c:numCache>
                <c:formatCode>General</c:formatCode>
                <c:ptCount val="2"/>
                <c:pt idx="0">
                  <c:v>3.7</c:v>
                </c:pt>
                <c:pt idx="1">
                  <c:v>3.2</c:v>
                </c:pt>
              </c:numCache>
            </c:numRef>
          </c:val>
          <c:extLst>
            <c:ext xmlns:c16="http://schemas.microsoft.com/office/drawing/2014/chart" uri="{C3380CC4-5D6E-409C-BE32-E72D297353CC}">
              <c16:uniqueId val="{00000000-42D6-43C8-8D47-C9B231CB7AD8}"/>
            </c:ext>
          </c:extLst>
        </c:ser>
        <c:dLbls>
          <c:showLegendKey val="0"/>
          <c:showVal val="1"/>
          <c:showCatName val="0"/>
          <c:showSerName val="0"/>
          <c:showPercent val="0"/>
          <c:showBubbleSize val="0"/>
        </c:dLbls>
        <c:gapWidth val="219"/>
        <c:overlap val="-27"/>
        <c:axId val="229094591"/>
        <c:axId val="229100831"/>
      </c:barChart>
      <c:catAx>
        <c:axId val="229094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00" b="0" i="0" u="none" strike="noStrike" kern="1200" baseline="0">
                <a:solidFill>
                  <a:srgbClr val="00558C"/>
                </a:solidFill>
                <a:latin typeface="+mn-lt"/>
                <a:ea typeface="+mn-ea"/>
                <a:cs typeface="+mn-cs"/>
              </a:defRPr>
            </a:pPr>
            <a:endParaRPr lang="en-US"/>
          </a:p>
        </c:txPr>
        <c:crossAx val="229100831"/>
        <c:crosses val="autoZero"/>
        <c:auto val="1"/>
        <c:lblAlgn val="ctr"/>
        <c:lblOffset val="100"/>
        <c:noMultiLvlLbl val="0"/>
      </c:catAx>
      <c:valAx>
        <c:axId val="229100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00" b="0" i="0" u="none" strike="noStrike" kern="1200" baseline="0">
                <a:solidFill>
                  <a:srgbClr val="00558C"/>
                </a:solidFill>
                <a:latin typeface="+mn-lt"/>
                <a:ea typeface="+mn-ea"/>
                <a:cs typeface="+mn-cs"/>
              </a:defRPr>
            </a:pPr>
            <a:endParaRPr lang="en-US"/>
          </a:p>
        </c:txPr>
        <c:crossAx val="229094591"/>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33C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00" b="0" i="0" u="none" strike="noStrike" kern="1200" baseline="0">
                    <a:solidFill>
                      <a:srgbClr val="00558C"/>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Sheet8!$B$8:$B$13</c:f>
              <c:strCache>
                <c:ptCount val="6"/>
                <c:pt idx="0">
                  <c:v>Immediately</c:v>
                </c:pt>
                <c:pt idx="1">
                  <c:v>In 6 months</c:v>
                </c:pt>
                <c:pt idx="2">
                  <c:v>In 6-12 months</c:v>
                </c:pt>
                <c:pt idx="3">
                  <c:v>Over 12 months</c:v>
                </c:pt>
                <c:pt idx="4">
                  <c:v>Will not travel </c:v>
                </c:pt>
                <c:pt idx="5">
                  <c:v>Don't know/Not sure</c:v>
                </c:pt>
              </c:strCache>
            </c:strRef>
          </c:cat>
          <c:val>
            <c:numRef>
              <c:f>Sheet8!$C$8:$C$13</c:f>
              <c:numCache>
                <c:formatCode>0%</c:formatCode>
                <c:ptCount val="6"/>
                <c:pt idx="0">
                  <c:v>0.13</c:v>
                </c:pt>
                <c:pt idx="1">
                  <c:v>0.42</c:v>
                </c:pt>
                <c:pt idx="2">
                  <c:v>0.3</c:v>
                </c:pt>
                <c:pt idx="3">
                  <c:v>0.1</c:v>
                </c:pt>
                <c:pt idx="4">
                  <c:v>0.04</c:v>
                </c:pt>
                <c:pt idx="5">
                  <c:v>0.01</c:v>
                </c:pt>
              </c:numCache>
            </c:numRef>
          </c:val>
          <c:extLst>
            <c:ext xmlns:c16="http://schemas.microsoft.com/office/drawing/2014/chart" uri="{C3380CC4-5D6E-409C-BE32-E72D297353CC}">
              <c16:uniqueId val="{00000000-91C3-4471-8F08-F3AA4197707D}"/>
            </c:ext>
          </c:extLst>
        </c:ser>
        <c:dLbls>
          <c:showLegendKey val="0"/>
          <c:showVal val="1"/>
          <c:showCatName val="0"/>
          <c:showSerName val="0"/>
          <c:showPercent val="0"/>
          <c:showBubbleSize val="0"/>
        </c:dLbls>
        <c:gapWidth val="219"/>
        <c:overlap val="-27"/>
        <c:axId val="461146383"/>
        <c:axId val="28402847"/>
      </c:barChart>
      <c:catAx>
        <c:axId val="461146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00" b="0" i="0" u="none" strike="noStrike" kern="1200" baseline="0">
                <a:solidFill>
                  <a:srgbClr val="00558C"/>
                </a:solidFill>
                <a:latin typeface="+mn-lt"/>
                <a:ea typeface="+mn-ea"/>
                <a:cs typeface="+mn-cs"/>
              </a:defRPr>
            </a:pPr>
            <a:endParaRPr lang="en-US"/>
          </a:p>
        </c:txPr>
        <c:crossAx val="28402847"/>
        <c:crosses val="autoZero"/>
        <c:auto val="1"/>
        <c:lblAlgn val="ctr"/>
        <c:lblOffset val="100"/>
        <c:noMultiLvlLbl val="0"/>
      </c:catAx>
      <c:valAx>
        <c:axId val="284028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1100" b="0" i="0" u="none" strike="noStrike" kern="1200" baseline="0">
                <a:solidFill>
                  <a:srgbClr val="00558C"/>
                </a:solidFill>
                <a:latin typeface="+mn-lt"/>
                <a:ea typeface="+mn-ea"/>
                <a:cs typeface="+mn-cs"/>
              </a:defRPr>
            </a:pPr>
            <a:endParaRPr lang="en-US"/>
          </a:p>
        </c:txPr>
        <c:crossAx val="461146383"/>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2023/10/3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763AB7-9733-46F1-A2AD-D755ECAB7998}" type="datetimeFigureOut">
              <a:rPr lang="en-US" smtClean="0"/>
              <a:t>10/3/2023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64913-CDD3-489F-84F2-97331DDA02B4}"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1FAB0F9-CBA9-DD4D-A9B9-1BE492FA6F70}" type="slidenum">
              <a:rPr lang="en-US" smtClean="0"/>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7F392C1F-7FEA-BB41-A6AB-5B439C3EABC9}" type="slidenum">
              <a:rPr lang="en-US" smtClean="0"/>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7F392C1F-7FEA-BB41-A6AB-5B439C3EABC9}" type="slidenum">
              <a:rPr lang="en-US" smtClean="0"/>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B64913-CDD3-489F-84F2-97331DDA02B4}" type="slidenum">
              <a:rPr lang="en-US" smtClean="0"/>
              <a:t>18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B64913-CDD3-489F-84F2-97331DDA02B4}" type="slidenum">
              <a:rPr lang="en-US" smtClean="0"/>
              <a:t>19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B64913-CDD3-489F-84F2-97331DDA02B4}" type="slidenum">
              <a:rPr lang="en-US" smtClean="0"/>
              <a:t>28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64913-CDD3-489F-84F2-97331DDA02B4}" type="slidenum">
              <a:rPr lang="en-US" smtClean="0"/>
              <a:t>32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1FAB0F9-CBA9-DD4D-A9B9-1BE492FA6F70}" type="slidenum">
              <a:rPr lang="en-US" smtClean="0"/>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B64913-CDD3-489F-84F2-97331DDA02B4}" type="slidenum">
              <a:rPr lang="en-US" smtClean="0"/>
              <a:t>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B64913-CDD3-489F-84F2-97331DDA02B4}" type="slidenum">
              <a:rPr lang="en-US" smtClean="0"/>
              <a:t>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B64913-CDD3-489F-84F2-97331DDA02B4}" type="slidenum">
              <a:rPr lang="en-US" smtClean="0"/>
              <a:t>10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B64913-CDD3-489F-84F2-97331DDA02B4}" type="slidenum">
              <a:rPr lang="en-US" smtClean="0"/>
              <a:t>11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B64913-CDD3-489F-84F2-97331DDA02B4}" type="slidenum">
              <a:rPr lang="en-US" smtClean="0"/>
              <a:t>12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7F392C1F-7FEA-BB41-A6AB-5B439C3EABC9}" type="slidenum">
              <a:rPr lang="en-US" smtClean="0"/>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7F392C1F-7FEA-BB41-A6AB-5B439C3EABC9}" type="slidenum">
              <a:rPr lang="en-US" smtClean="0"/>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66AF49-1AF6-4681-9CA7-5C89CDC9F6B4}" type="datetime1">
              <a:rPr lang="en-US" altLang="zh-CN"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9346FF-5340-453F-A8C7-9EFA659BE68F}" type="slidenum">
              <a:rPr lang="en-US" smtClean="0"/>
              <a:t>‹#›</a:t>
            </a:fld>
            <a:endParaRPr lang="en-US" dirty="0"/>
          </a:p>
        </p:txBody>
      </p:sp>
      <p:pic>
        <p:nvPicPr>
          <p:cNvPr id="7" name="Content Placeholder 3"/>
          <p:cNvPicPr>
            <a:picLocks noChangeAspect="1"/>
          </p:cNvPicPr>
          <p:nvPr userDrawn="1"/>
        </p:nvPicPr>
        <p:blipFill>
          <a:blip r:embed="rId2" cstate="email"/>
          <a:stretch>
            <a:fillRect/>
          </a:stretch>
        </p:blipFill>
        <p:spPr>
          <a:xfrm>
            <a:off x="10126910" y="6037062"/>
            <a:ext cx="1910268" cy="6385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045B2-C474-4ADB-B0C4-40EF372DB0B3}" type="datetime1">
              <a:rPr lang="en-US" altLang="zh-CN"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9346FF-5340-453F-A8C7-9EFA659BE68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BB7882-A337-415D-90FE-D2F4DAFD6C36}" type="datetime1">
              <a:rPr lang="en-US" altLang="zh-CN"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9346FF-5340-453F-A8C7-9EFA659BE68F}"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600" lvl="0" indent="-457200">
              <a:spcBef>
                <a:spcPts val="0"/>
              </a:spcBef>
              <a:spcAft>
                <a:spcPts val="0"/>
              </a:spcAft>
              <a:buSzPts val="1800"/>
              <a:buChar char="●"/>
              <a:defRPr/>
            </a:lvl1pPr>
            <a:lvl2pPr marL="1219200" lvl="1" indent="-423545">
              <a:spcBef>
                <a:spcPts val="0"/>
              </a:spcBef>
              <a:spcAft>
                <a:spcPts val="0"/>
              </a:spcAft>
              <a:buSzPts val="1400"/>
              <a:buChar char="○"/>
              <a:defRPr/>
            </a:lvl2pPr>
            <a:lvl3pPr marL="1828800" lvl="2" indent="-423545">
              <a:spcBef>
                <a:spcPts val="0"/>
              </a:spcBef>
              <a:spcAft>
                <a:spcPts val="0"/>
              </a:spcAft>
              <a:buSzPts val="1400"/>
              <a:buChar char="■"/>
              <a:defRPr/>
            </a:lvl3pPr>
            <a:lvl4pPr marL="2438400" lvl="3" indent="-423545">
              <a:spcBef>
                <a:spcPts val="0"/>
              </a:spcBef>
              <a:spcAft>
                <a:spcPts val="0"/>
              </a:spcAft>
              <a:buSzPts val="1400"/>
              <a:buChar char="●"/>
              <a:defRPr/>
            </a:lvl4pPr>
            <a:lvl5pPr marL="3048000" lvl="4" indent="-423545">
              <a:spcBef>
                <a:spcPts val="0"/>
              </a:spcBef>
              <a:spcAft>
                <a:spcPts val="0"/>
              </a:spcAft>
              <a:buSzPts val="1400"/>
              <a:buChar char="○"/>
              <a:defRPr/>
            </a:lvl5pPr>
            <a:lvl6pPr marL="3657600" lvl="5" indent="-423545">
              <a:spcBef>
                <a:spcPts val="0"/>
              </a:spcBef>
              <a:spcAft>
                <a:spcPts val="0"/>
              </a:spcAft>
              <a:buSzPts val="1400"/>
              <a:buChar char="■"/>
              <a:defRPr/>
            </a:lvl6pPr>
            <a:lvl7pPr marL="4267200" lvl="6" indent="-423545">
              <a:spcBef>
                <a:spcPts val="0"/>
              </a:spcBef>
              <a:spcAft>
                <a:spcPts val="0"/>
              </a:spcAft>
              <a:buSzPts val="1400"/>
              <a:buChar char="●"/>
              <a:defRPr/>
            </a:lvl7pPr>
            <a:lvl8pPr marL="4876800" lvl="7" indent="-423545">
              <a:spcBef>
                <a:spcPts val="0"/>
              </a:spcBef>
              <a:spcAft>
                <a:spcPts val="0"/>
              </a:spcAft>
              <a:buSzPts val="1400"/>
              <a:buChar char="○"/>
              <a:defRPr/>
            </a:lvl8pPr>
            <a:lvl9pPr marL="5486400" lvl="8" indent="-42354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aption Top (IMAGE BACKGROUND) 1">
    <p:bg>
      <p:bgPr>
        <a:solidFill>
          <a:schemeClr val="bg1">
            <a:alpha val="80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DD78BD-7290-41A8-B2EB-8A88154688FE}" type="datetime1">
              <a:rPr lang="en-US" altLang="zh-CN"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9346FF-5340-453F-A8C7-9EFA659BE68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E829AD-FD6B-4009-9095-E2DE84EF9DD1}" type="datetime1">
              <a:rPr lang="en-US" altLang="zh-CN"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9346FF-5340-453F-A8C7-9EFA659BE68F}"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45DE77-B3AA-4308-81DA-14C7C6099479}" type="datetime1">
              <a:rPr lang="en-US" altLang="zh-CN" smtClean="0"/>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9346FF-5340-453F-A8C7-9EFA659BE68F}"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AF758A-BB48-4282-9902-6EB2BE303880}" type="datetime1">
              <a:rPr lang="en-US" altLang="zh-CN" smtClean="0"/>
              <a:t>10/3/2023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9346FF-5340-453F-A8C7-9EFA659BE68F}"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2B02F4-5A16-427D-9770-52EDD6D44B34}" type="datetime1">
              <a:rPr lang="en-US" altLang="zh-CN" smtClean="0"/>
              <a:t>10/3/2023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99346FF-5340-453F-A8C7-9EFA659BE68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9296B0-1B4E-4F44-864C-C1927F7613AD}" type="datetime1">
              <a:rPr lang="en-US" altLang="zh-CN" smtClean="0"/>
              <a:t>10/3/2023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99346FF-5340-453F-A8C7-9EFA659BE68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693CD9-5D81-432B-B2D0-043D90D8C6BE}" type="datetime1">
              <a:rPr lang="en-US" altLang="zh-CN" smtClean="0"/>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9346FF-5340-453F-A8C7-9EFA659BE68F}"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D84E1-CD94-461F-A28A-664F97DA47C0}" type="datetime1">
              <a:rPr lang="en-US" altLang="zh-CN" smtClean="0"/>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9346FF-5340-453F-A8C7-9EFA659BE68F}"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06841B-77A0-4CDB-B77D-4840E45514D8}" type="datetime1">
              <a:rPr lang="en-US" altLang="zh-CN" smtClean="0"/>
              <a:t>10/3/2023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346FF-5340-453F-A8C7-9EFA659BE68F}" type="slidenum">
              <a:rPr lang="en-US" smtClean="0"/>
              <a:t>‹#›</a:t>
            </a:fld>
            <a:endParaRPr lang="en-US" dirty="0"/>
          </a:p>
        </p:txBody>
      </p:sp>
      <p:pic>
        <p:nvPicPr>
          <p:cNvPr id="7" name="Content Placeholder 3"/>
          <p:cNvPicPr>
            <a:picLocks noChangeAspect="1"/>
          </p:cNvPicPr>
          <p:nvPr userDrawn="1"/>
        </p:nvPicPr>
        <p:blipFill>
          <a:blip r:embed="rId15" cstate="email"/>
          <a:stretch>
            <a:fillRect/>
          </a:stretch>
        </p:blipFill>
        <p:spPr>
          <a:xfrm>
            <a:off x="10068127" y="6118097"/>
            <a:ext cx="1910268" cy="6385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image" Target="../media/image18.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17.png"/><Relationship Id="rId5" Type="http://schemas.openxmlformats.org/officeDocument/2006/relationships/tags" Target="../tags/tag14.xml"/><Relationship Id="rId10" Type="http://schemas.openxmlformats.org/officeDocument/2006/relationships/image" Target="../media/image16.png"/><Relationship Id="rId4" Type="http://schemas.openxmlformats.org/officeDocument/2006/relationships/tags" Target="../tags/tag13.xml"/><Relationship Id="rId9"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hart" Target="../charts/chart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tags" Target="../tags/tag34.xml"/><Relationship Id="rId7" Type="http://schemas.openxmlformats.org/officeDocument/2006/relationships/image" Target="../media/image53.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slideLayout" Target="../slideLayouts/slideLayout1.xml"/><Relationship Id="rId9"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hyperlink" Target="mailto:tyao@aviareps.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mailto:jdong@aviareps.com" TargetMode="External"/><Relationship Id="rId4" Type="http://schemas.openxmlformats.org/officeDocument/2006/relationships/hyperlink" Target="mailto:szheng@aviarep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4.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email"/>
          <a:stretch>
            <a:fillRect/>
          </a:stretch>
        </p:blipFill>
        <p:spPr>
          <a:xfrm>
            <a:off x="8777826" y="1"/>
            <a:ext cx="3414174" cy="2286000"/>
          </a:xfrm>
          <a:prstGeom prst="rect">
            <a:avLst/>
          </a:prstGeom>
        </p:spPr>
      </p:pic>
      <p:sp>
        <p:nvSpPr>
          <p:cNvPr id="2" name="标题 1"/>
          <p:cNvSpPr>
            <a:spLocks noGrp="1"/>
          </p:cNvSpPr>
          <p:nvPr>
            <p:ph type="ctrTitle"/>
          </p:nvPr>
        </p:nvSpPr>
        <p:spPr>
          <a:xfrm>
            <a:off x="1429732" y="2407893"/>
            <a:ext cx="9144000" cy="2387600"/>
          </a:xfrm>
        </p:spPr>
        <p:txBody>
          <a:bodyPr>
            <a:normAutofit fontScale="90000"/>
          </a:bodyPr>
          <a:lstStyle/>
          <a:p>
            <a:r>
              <a:rPr lang="en-US" altLang="zh-CN" dirty="0"/>
              <a:t/>
            </a:r>
            <a:br>
              <a:rPr lang="en-US" altLang="zh-CN" dirty="0"/>
            </a:br>
            <a:r>
              <a:rPr lang="en-US" altLang="zh-CN" dirty="0"/>
              <a:t/>
            </a:r>
            <a:br>
              <a:rPr lang="en-US" altLang="zh-CN" dirty="0"/>
            </a:br>
            <a:r>
              <a:rPr lang="en-US" altLang="zh-CN" b="1" dirty="0">
                <a:latin typeface="+mn-lt"/>
              </a:rPr>
              <a:t>China Market Update FY23</a:t>
            </a:r>
            <a:r>
              <a:rPr lang="en-US" altLang="zh-CN" dirty="0">
                <a:latin typeface="+mn-lt"/>
              </a:rPr>
              <a:t/>
            </a:r>
            <a:br>
              <a:rPr lang="en-US" altLang="zh-CN" dirty="0">
                <a:latin typeface="+mn-lt"/>
              </a:rPr>
            </a:br>
            <a:endParaRPr lang="zh-CN" altLang="en-US" dirty="0">
              <a:latin typeface="+mn-lt"/>
            </a:endParaRPr>
          </a:p>
        </p:txBody>
      </p:sp>
      <p:sp>
        <p:nvSpPr>
          <p:cNvPr id="3" name="副标题 2"/>
          <p:cNvSpPr>
            <a:spLocks noGrp="1"/>
          </p:cNvSpPr>
          <p:nvPr>
            <p:ph type="subTitle" idx="1"/>
          </p:nvPr>
        </p:nvSpPr>
        <p:spPr/>
        <p:txBody>
          <a:bodyPr>
            <a:normAutofit fontScale="92500" lnSpcReduction="10000"/>
          </a:bodyPr>
          <a:lstStyle/>
          <a:p>
            <a:endParaRPr lang="en-US" altLang="zh-CN" dirty="0"/>
          </a:p>
          <a:p>
            <a:endParaRPr lang="en-US" altLang="zh-CN" dirty="0"/>
          </a:p>
          <a:p>
            <a:r>
              <a:rPr lang="en-US" altLang="zh-CN" dirty="0"/>
              <a:t>Submitted by AVIAREPS China </a:t>
            </a:r>
          </a:p>
          <a:p>
            <a:r>
              <a:rPr lang="en-US" altLang="zh-CN" dirty="0"/>
              <a:t>June 30, 2023</a:t>
            </a:r>
            <a:endParaRPr lang="zh-CN" altLang="en-US" dirty="0"/>
          </a:p>
          <a:p>
            <a:endParaRPr lang="zh-CN" altLang="en-US" dirty="0"/>
          </a:p>
        </p:txBody>
      </p:sp>
      <p:pic>
        <p:nvPicPr>
          <p:cNvPr id="4" name="图片 3"/>
          <p:cNvPicPr>
            <a:picLocks noChangeAspect="1"/>
          </p:cNvPicPr>
          <p:nvPr/>
        </p:nvPicPr>
        <p:blipFill>
          <a:blip r:embed="rId3" cstate="email"/>
          <a:stretch>
            <a:fillRect/>
          </a:stretch>
        </p:blipFill>
        <p:spPr>
          <a:xfrm>
            <a:off x="0" y="0"/>
            <a:ext cx="3048000" cy="2286000"/>
          </a:xfrm>
          <a:prstGeom prst="rect">
            <a:avLst/>
          </a:prstGeom>
        </p:spPr>
      </p:pic>
      <p:pic>
        <p:nvPicPr>
          <p:cNvPr id="7" name="图片 6"/>
          <p:cNvPicPr>
            <a:picLocks noChangeAspect="1"/>
          </p:cNvPicPr>
          <p:nvPr/>
        </p:nvPicPr>
        <p:blipFill>
          <a:blip r:embed="rId4" cstate="email"/>
          <a:stretch>
            <a:fillRect/>
          </a:stretch>
        </p:blipFill>
        <p:spPr>
          <a:xfrm>
            <a:off x="2939853" y="-5170"/>
            <a:ext cx="3445412" cy="2291170"/>
          </a:xfrm>
          <a:prstGeom prst="rect">
            <a:avLst/>
          </a:prstGeom>
        </p:spPr>
      </p:pic>
      <p:pic>
        <p:nvPicPr>
          <p:cNvPr id="5" name="图片 4"/>
          <p:cNvPicPr>
            <a:picLocks noChangeAspect="1"/>
          </p:cNvPicPr>
          <p:nvPr/>
        </p:nvPicPr>
        <p:blipFill>
          <a:blip r:embed="rId5" cstate="email"/>
          <a:stretch>
            <a:fillRect/>
          </a:stretch>
        </p:blipFill>
        <p:spPr>
          <a:xfrm>
            <a:off x="6204160" y="0"/>
            <a:ext cx="3047999" cy="22863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39211"/>
            <a:ext cx="10515600" cy="1325563"/>
          </a:xfrm>
        </p:spPr>
        <p:txBody>
          <a:bodyPr>
            <a:normAutofit/>
          </a:bodyPr>
          <a:lstStyle/>
          <a:p>
            <a:r>
              <a:rPr lang="en-US" altLang="zh-CN" b="1" dirty="0"/>
              <a:t>China Market Overview</a:t>
            </a:r>
            <a:endParaRPr lang="zh-CN" altLang="en-US" dirty="0"/>
          </a:p>
        </p:txBody>
      </p:sp>
      <p:sp>
        <p:nvSpPr>
          <p:cNvPr id="6" name="页脚占位符 5"/>
          <p:cNvSpPr>
            <a:spLocks noGrp="1"/>
          </p:cNvSpPr>
          <p:nvPr>
            <p:ph type="ftr" sz="quarter" idx="11"/>
          </p:nvPr>
        </p:nvSpPr>
        <p:spPr/>
        <p:txBody>
          <a:bodyPr/>
          <a:lstStyle/>
          <a:p>
            <a:r>
              <a:rPr lang="en-US" altLang="zh-CN" b="1" dirty="0"/>
              <a:t>China Market Overview</a:t>
            </a:r>
            <a:endParaRPr lang="zh-CN" altLang="zh-CN" dirty="0"/>
          </a:p>
        </p:txBody>
      </p:sp>
      <p:sp>
        <p:nvSpPr>
          <p:cNvPr id="3" name="文本框 2"/>
          <p:cNvSpPr txBox="1"/>
          <p:nvPr/>
        </p:nvSpPr>
        <p:spPr>
          <a:xfrm>
            <a:off x="1008380" y="1903095"/>
            <a:ext cx="10191115" cy="1583690"/>
          </a:xfrm>
          <a:prstGeom prst="rect">
            <a:avLst/>
          </a:prstGeom>
          <a:noFill/>
          <a:ln w="9525">
            <a:noFill/>
          </a:ln>
        </p:spPr>
        <p:txBody>
          <a:bodyPr wrap="square">
            <a:spAutoFit/>
          </a:bodyPr>
          <a:lstStyle/>
          <a:p>
            <a:pPr indent="0"/>
            <a:r>
              <a:rPr lang="en-US" sz="2500" b="0" dirty="0">
                <a:solidFill>
                  <a:srgbClr val="B51700"/>
                </a:solidFill>
                <a:latin typeface="Calibri" panose="020F0502020204030204" pitchFamily="34" charset="0"/>
                <a:cs typeface="Arial Unicode MS" charset="0"/>
              </a:rPr>
              <a:t>Smartphone And Social Media Are Everything!</a:t>
            </a:r>
          </a:p>
          <a:p>
            <a:pPr indent="0"/>
            <a:endParaRPr lang="en-US" b="0" dirty="0">
              <a:solidFill>
                <a:srgbClr val="5E5E5E"/>
              </a:solidFill>
              <a:latin typeface="Calibri" panose="020F0502020204030204" pitchFamily="34" charset="0"/>
              <a:cs typeface="Arial Unicode MS" charset="0"/>
            </a:endParaRPr>
          </a:p>
          <a:p>
            <a:pPr indent="0"/>
            <a:r>
              <a:rPr lang="en-US" b="0" dirty="0">
                <a:solidFill>
                  <a:srgbClr val="5E5E5E"/>
                </a:solidFill>
                <a:latin typeface="Calibri" panose="020F0502020204030204" pitchFamily="34" charset="0"/>
                <a:cs typeface="Arial Unicode MS" charset="0"/>
              </a:rPr>
              <a:t>Digitalization: The growing use of digital technologies is expected to make travel more convenient and personalized for Chinese tourists. Mobile payments, online booking platforms, and social media are playing an increasingly important role in the travel industry.</a:t>
            </a:r>
            <a:endParaRPr lang="en-US" altLang="en-US" b="0" dirty="0">
              <a:solidFill>
                <a:srgbClr val="5E5E5E"/>
              </a:solidFill>
              <a:latin typeface="Calibri" panose="020F0502020204030204" pitchFamily="34" charset="0"/>
              <a:cs typeface="Arial Unicode MS" charset="0"/>
            </a:endParaRPr>
          </a:p>
        </p:txBody>
      </p:sp>
      <p:sp>
        <p:nvSpPr>
          <p:cNvPr id="4" name="officeArt object" descr="CHINA OUTBOUND…"/>
          <p:cNvSpPr txBox="1"/>
          <p:nvPr>
            <p:custDataLst>
              <p:tags r:id="rId1"/>
            </p:custDataLst>
          </p:nvPr>
        </p:nvSpPr>
        <p:spPr>
          <a:xfrm>
            <a:off x="1008380" y="1136015"/>
            <a:ext cx="10078720" cy="767080"/>
          </a:xfrm>
          <a:prstGeom prst="rect">
            <a:avLst/>
          </a:prstGeom>
          <a:noFill/>
          <a:ln w="12700" cap="flat">
            <a:noFill/>
            <a:miter lim="400000"/>
          </a:ln>
          <a:effectLst/>
        </p:spPr>
        <p:txBody>
          <a:bodyPr wrap="square" lIns="50800" tIns="50800" rIns="50800" bIns="50800" numCol="1" anchor="ctr">
            <a:noAutofit/>
          </a:bodyPr>
          <a:lstStyle/>
          <a:p>
            <a:pPr marR="0" indent="0">
              <a:lnSpc>
                <a:spcPct val="100000"/>
              </a:lnSpc>
              <a:spcBef>
                <a:spcPts val="0"/>
              </a:spcBef>
              <a:spcAft>
                <a:spcPts val="800"/>
              </a:spcAft>
            </a:pPr>
            <a:r>
              <a:rPr lang="en-US" altLang="zh-CN" sz="3000" b="1" kern="0" spc="0" dirty="0">
                <a:solidFill>
                  <a:srgbClr val="ED7D31"/>
                </a:solidFill>
                <a:latin typeface="Calibri" panose="020F0502020204030204"/>
                <a:ea typeface="Arial Unicode MS"/>
                <a:cs typeface="Arial Unicode MS"/>
                <a:sym typeface="Times New Roman" panose="02020603050405020304"/>
              </a:rPr>
              <a:t>New Mentalities &amp; Trends of The Chinese Visitors - CONT.</a:t>
            </a:r>
            <a:endParaRPr lang="en-US" altLang="zh-CN" sz="1100" kern="0" spc="0" dirty="0">
              <a:solidFill>
                <a:srgbClr val="000000"/>
              </a:solidFill>
              <a:latin typeface="Calibri" panose="020F0502020204030204"/>
              <a:ea typeface="Arial Unicode MS"/>
              <a:cs typeface="Arial Unicode MS"/>
              <a:sym typeface="Times New Roman" panose="02020603050405020304"/>
            </a:endParaRPr>
          </a:p>
        </p:txBody>
      </p:sp>
      <p:pic>
        <p:nvPicPr>
          <p:cNvPr id="1073742042" name="officeArt object"/>
          <p:cNvPicPr/>
          <p:nvPr>
            <p:custDataLst>
              <p:tags r:id="rId2"/>
            </p:custDataLst>
          </p:nvPr>
        </p:nvPicPr>
        <p:blipFill>
          <a:blip r:embed="rId5"/>
          <a:stretch>
            <a:fillRect/>
          </a:stretch>
        </p:blipFill>
        <p:spPr>
          <a:xfrm>
            <a:off x="2899093" y="3657600"/>
            <a:ext cx="6392545" cy="26327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39211"/>
            <a:ext cx="10515600" cy="1325563"/>
          </a:xfrm>
        </p:spPr>
        <p:txBody>
          <a:bodyPr>
            <a:normAutofit/>
          </a:bodyPr>
          <a:lstStyle/>
          <a:p>
            <a:r>
              <a:rPr lang="en-US" altLang="zh-CN" b="1" dirty="0"/>
              <a:t>China Market Overview</a:t>
            </a:r>
            <a:endParaRPr lang="zh-CN" altLang="en-US" dirty="0"/>
          </a:p>
        </p:txBody>
      </p:sp>
      <p:sp>
        <p:nvSpPr>
          <p:cNvPr id="6" name="页脚占位符 5"/>
          <p:cNvSpPr>
            <a:spLocks noGrp="1"/>
          </p:cNvSpPr>
          <p:nvPr>
            <p:ph type="ftr" sz="quarter" idx="11"/>
          </p:nvPr>
        </p:nvSpPr>
        <p:spPr/>
        <p:txBody>
          <a:bodyPr/>
          <a:lstStyle/>
          <a:p>
            <a:r>
              <a:rPr lang="en-US" altLang="zh-CN" b="1" dirty="0"/>
              <a:t>China Market Overview</a:t>
            </a:r>
            <a:endParaRPr lang="zh-CN" altLang="zh-CN" dirty="0"/>
          </a:p>
        </p:txBody>
      </p:sp>
      <p:sp>
        <p:nvSpPr>
          <p:cNvPr id="1073742049" name="officeArt object" descr="WHAT’S HOT IN 2021"/>
          <p:cNvSpPr txBox="1"/>
          <p:nvPr>
            <p:custDataLst>
              <p:tags r:id="rId1"/>
            </p:custDataLst>
          </p:nvPr>
        </p:nvSpPr>
        <p:spPr>
          <a:xfrm>
            <a:off x="899160" y="1432242"/>
            <a:ext cx="4230189" cy="1211580"/>
          </a:xfrm>
          <a:prstGeom prst="rect">
            <a:avLst/>
          </a:prstGeom>
          <a:noFill/>
          <a:ln w="12700" cap="flat">
            <a:noFill/>
            <a:miter lim="400000"/>
          </a:ln>
          <a:effectLst/>
        </p:spPr>
        <p:txBody>
          <a:bodyPr wrap="square" lIns="50800" tIns="50800" rIns="50800" bIns="50800" numCol="1" anchor="t">
            <a:noAutofit/>
          </a:bodyPr>
          <a:lstStyle/>
          <a:p>
            <a:pPr marL="0" marR="0" indent="0" algn="l" rtl="0">
              <a:lnSpc>
                <a:spcPct val="80000"/>
              </a:lnSpc>
              <a:spcBef>
                <a:spcPts val="0"/>
              </a:spcBef>
              <a:spcAft>
                <a:spcPts val="800"/>
              </a:spcAft>
              <a:tabLst>
                <a:tab pos="266700" algn="l"/>
                <a:tab pos="533400" algn="l"/>
                <a:tab pos="800100" algn="l"/>
                <a:tab pos="1066800" algn="l"/>
                <a:tab pos="1333500" algn="l"/>
                <a:tab pos="1600200" algn="l"/>
              </a:tabLst>
            </a:pPr>
            <a:r>
              <a:rPr lang="en-US" altLang="zh-CN" sz="3000" b="1" kern="0" dirty="0">
                <a:solidFill>
                  <a:srgbClr val="ED7D31"/>
                </a:solidFill>
                <a:latin typeface="Calibri" panose="020F0502020204030204"/>
                <a:sym typeface="Times New Roman" panose="02020603050405020304"/>
              </a:rPr>
              <a:t>WHAT’S HOT IN 2023</a:t>
            </a:r>
          </a:p>
        </p:txBody>
      </p:sp>
      <p:sp>
        <p:nvSpPr>
          <p:cNvPr id="1073742052" name="officeArt object" descr="XIAOHONGSHU…"/>
          <p:cNvSpPr txBox="1"/>
          <p:nvPr>
            <p:custDataLst>
              <p:tags r:id="rId2"/>
            </p:custDataLst>
          </p:nvPr>
        </p:nvSpPr>
        <p:spPr>
          <a:xfrm>
            <a:off x="978988" y="3429000"/>
            <a:ext cx="2495913" cy="2200910"/>
          </a:xfrm>
          <a:prstGeom prst="rect">
            <a:avLst/>
          </a:prstGeom>
          <a:noFill/>
          <a:ln w="12700" cap="flat">
            <a:noFill/>
            <a:miter lim="400000"/>
          </a:ln>
          <a:effectLst/>
        </p:spPr>
        <p:txBody>
          <a:bodyPr wrap="square" lIns="50800" tIns="50800" rIns="50800" bIns="50800" numCol="1" anchor="t">
            <a:noAutofit/>
          </a:bodyPr>
          <a:lstStyle/>
          <a:p>
            <a:pPr marL="0" marR="0" indent="0" algn="ctr" rtl="0">
              <a:lnSpc>
                <a:spcPct val="80000"/>
              </a:lnSpc>
              <a:spcBef>
                <a:spcPts val="0"/>
              </a:spcBef>
              <a:spcAft>
                <a:spcPts val="0"/>
              </a:spcAft>
              <a:tabLst>
                <a:tab pos="266700" algn="l"/>
                <a:tab pos="533400" algn="l"/>
                <a:tab pos="800100" algn="l"/>
                <a:tab pos="1066800" algn="l"/>
                <a:tab pos="1333500" algn="l"/>
              </a:tabLst>
            </a:pPr>
            <a:r>
              <a:rPr lang="en-US" altLang="zh-CN" sz="1400" kern="0" spc="0" dirty="0">
                <a:ln w="12700" cap="flat">
                  <a:noFill/>
                  <a:miter lim="0"/>
                </a:ln>
                <a:solidFill>
                  <a:srgbClr val="B51700"/>
                </a:solidFill>
                <a:latin typeface="Calibri" panose="020F0502020204030204"/>
                <a:ea typeface="Arial Unicode MS"/>
                <a:cs typeface="Arial Unicode MS"/>
                <a:sym typeface="Times New Roman" panose="02020603050405020304"/>
              </a:rPr>
              <a:t>XIAOHONGSHU</a:t>
            </a:r>
            <a:endParaRPr lang="en-US" altLang="zh-CN" sz="1400" kern="0" spc="0" dirty="0">
              <a:ln w="12700" cap="flat">
                <a:noFill/>
                <a:miter lim="0"/>
              </a:ln>
              <a:solidFill>
                <a:srgbClr val="B51700"/>
              </a:solidFill>
              <a:latin typeface="Calibri" panose="020F0502020204030204"/>
              <a:ea typeface="Calibri" panose="020F0502020204030204"/>
              <a:cs typeface="Calibri" panose="020F0502020204030204"/>
              <a:sym typeface="Times New Roman" panose="02020603050405020304"/>
            </a:endParaRPr>
          </a:p>
          <a:p>
            <a:pPr marL="0" marR="0" indent="0" algn="ctr" rtl="0">
              <a:lnSpc>
                <a:spcPct val="80000"/>
              </a:lnSpc>
              <a:spcBef>
                <a:spcPts val="0"/>
              </a:spcBef>
              <a:spcAft>
                <a:spcPts val="0"/>
              </a:spcAft>
              <a:tabLst>
                <a:tab pos="266700" algn="l"/>
                <a:tab pos="533400" algn="l"/>
                <a:tab pos="800100" algn="l"/>
                <a:tab pos="1066800" algn="l"/>
                <a:tab pos="1333500" algn="l"/>
              </a:tabLst>
            </a:pPr>
            <a:r>
              <a:rPr lang="en-US" altLang="zh-CN" sz="1400" kern="0" spc="0" dirty="0">
                <a:ln w="12700" cap="flat">
                  <a:noFill/>
                  <a:miter lim="0"/>
                </a:ln>
                <a:solidFill>
                  <a:srgbClr val="B51700"/>
                </a:solidFill>
                <a:latin typeface="Calibri" panose="020F0502020204030204"/>
                <a:ea typeface="Arial Unicode MS"/>
                <a:cs typeface="Arial Unicode MS"/>
                <a:sym typeface="Times New Roman" panose="02020603050405020304"/>
              </a:rPr>
              <a:t>THE CHINESE INSTAGRAM</a:t>
            </a:r>
            <a:endParaRPr lang="en-US" altLang="zh-CN" sz="1400" kern="0" spc="0" dirty="0">
              <a:ln w="12700" cap="flat">
                <a:noFill/>
                <a:miter lim="0"/>
              </a:ln>
              <a:solidFill>
                <a:srgbClr val="B51700"/>
              </a:solidFill>
              <a:latin typeface="Calibri" panose="020F0502020204030204"/>
              <a:ea typeface="Calibri" panose="020F0502020204030204"/>
              <a:cs typeface="Calibri" panose="020F0502020204030204"/>
              <a:sym typeface="Times New Roman" panose="02020603050405020304"/>
            </a:endParaRPr>
          </a:p>
          <a:p>
            <a:pPr marL="0" marR="0" indent="0" algn="ctr" rtl="0">
              <a:lnSpc>
                <a:spcPct val="80000"/>
              </a:lnSpc>
              <a:spcBef>
                <a:spcPts val="0"/>
              </a:spcBef>
              <a:spcAft>
                <a:spcPts val="800"/>
              </a:spcAft>
              <a:tabLst>
                <a:tab pos="266700" algn="l"/>
                <a:tab pos="533400" algn="l"/>
                <a:tab pos="800100" algn="l"/>
                <a:tab pos="1066800" algn="l"/>
                <a:tab pos="1333500" algn="l"/>
              </a:tabLst>
            </a:pPr>
            <a:r>
              <a:rPr lang="en-US" altLang="zh-CN" sz="1400" kern="0" spc="0" dirty="0">
                <a:ln w="12700" cap="flat">
                  <a:noFill/>
                  <a:miter lim="0"/>
                </a:ln>
                <a:solidFill>
                  <a:srgbClr val="B51700"/>
                </a:solidFill>
                <a:latin typeface="Calibri" panose="020F0502020204030204"/>
                <a:ea typeface="Arial Unicode MS"/>
                <a:cs typeface="Arial Unicode MS"/>
                <a:sym typeface="Times New Roman" panose="02020603050405020304"/>
              </a:rPr>
              <a:t> </a:t>
            </a:r>
            <a:endParaRPr lang="en-US" altLang="zh-CN" sz="1400" kern="0" spc="0" dirty="0">
              <a:ln w="12700" cap="flat">
                <a:noFill/>
                <a:miter lim="0"/>
              </a:ln>
              <a:solidFill>
                <a:srgbClr val="B51700"/>
              </a:solidFill>
              <a:latin typeface="Calibri" panose="020F0502020204030204"/>
              <a:ea typeface="Calibri" panose="020F0502020204030204"/>
              <a:cs typeface="Calibri" panose="020F0502020204030204"/>
              <a:sym typeface="Times New Roman" panose="02020603050405020304"/>
            </a:endParaRPr>
          </a:p>
          <a:p>
            <a:pPr marL="0" marR="0" indent="0" algn="ctr" rtl="0">
              <a:lnSpc>
                <a:spcPct val="115000"/>
              </a:lnSpc>
              <a:spcBef>
                <a:spcPts val="0"/>
              </a:spcBef>
              <a:spcAft>
                <a:spcPts val="0"/>
              </a:spcAft>
              <a:tabLst>
                <a:tab pos="266700" algn="l"/>
                <a:tab pos="533400" algn="l"/>
                <a:tab pos="800100" algn="l"/>
                <a:tab pos="1066800" algn="l"/>
                <a:tab pos="1333500" algn="l"/>
              </a:tabLst>
            </a:pPr>
            <a:r>
              <a:rPr lang="en-US" altLang="zh-CN" dirty="0" err="1">
                <a:solidFill>
                  <a:srgbClr val="5E5E5E"/>
                </a:solidFill>
                <a:latin typeface="Calibri" panose="020F0502020204030204" pitchFamily="34" charset="0"/>
                <a:sym typeface="Times New Roman" panose="02020603050405020304"/>
              </a:rPr>
              <a:t>Xiaohongshu</a:t>
            </a:r>
            <a:r>
              <a:rPr lang="en-US" altLang="zh-CN" dirty="0">
                <a:solidFill>
                  <a:srgbClr val="5E5E5E"/>
                </a:solidFill>
                <a:latin typeface="Calibri" panose="020F0502020204030204" pitchFamily="34" charset="0"/>
                <a:sym typeface="Times New Roman" panose="02020603050405020304"/>
              </a:rPr>
              <a:t> is also called Little Red Book or RED. 80% of the community on </a:t>
            </a:r>
            <a:r>
              <a:rPr lang="en-US" altLang="zh-CN" dirty="0" err="1">
                <a:solidFill>
                  <a:srgbClr val="5E5E5E"/>
                </a:solidFill>
                <a:latin typeface="Calibri" panose="020F0502020204030204" pitchFamily="34" charset="0"/>
                <a:sym typeface="Times New Roman" panose="02020603050405020304"/>
              </a:rPr>
              <a:t>Xiaohongshu</a:t>
            </a:r>
            <a:r>
              <a:rPr lang="en-US" altLang="zh-CN" dirty="0">
                <a:solidFill>
                  <a:srgbClr val="5E5E5E"/>
                </a:solidFill>
                <a:latin typeface="Calibri" panose="020F0502020204030204" pitchFamily="34" charset="0"/>
                <a:sym typeface="Times New Roman" panose="02020603050405020304"/>
              </a:rPr>
              <a:t> are female.</a:t>
            </a:r>
          </a:p>
        </p:txBody>
      </p:sp>
      <p:sp>
        <p:nvSpPr>
          <p:cNvPr id="3" name="officeArt object" descr="BILIBILI…"/>
          <p:cNvSpPr txBox="1"/>
          <p:nvPr>
            <p:custDataLst>
              <p:tags r:id="rId3"/>
            </p:custDataLst>
          </p:nvPr>
        </p:nvSpPr>
        <p:spPr>
          <a:xfrm>
            <a:off x="4907098" y="3429000"/>
            <a:ext cx="2495913" cy="2701290"/>
          </a:xfrm>
          <a:prstGeom prst="rect">
            <a:avLst/>
          </a:prstGeom>
          <a:noFill/>
          <a:ln w="12700" cap="flat">
            <a:noFill/>
            <a:miter lim="400000"/>
          </a:ln>
          <a:effectLst/>
        </p:spPr>
        <p:txBody>
          <a:bodyPr wrap="square" lIns="50800" tIns="50800" rIns="50800" bIns="50800" numCol="1" anchor="t">
            <a:noAutofit/>
          </a:bodyPr>
          <a:lstStyle/>
          <a:p>
            <a:pPr marL="0" marR="0" indent="0" algn="ctr" rtl="0">
              <a:lnSpc>
                <a:spcPct val="70000"/>
              </a:lnSpc>
              <a:spcBef>
                <a:spcPts val="0"/>
              </a:spcBef>
              <a:spcAft>
                <a:spcPts val="0"/>
              </a:spcAft>
              <a:tabLst>
                <a:tab pos="266700" algn="l"/>
                <a:tab pos="533400" algn="l"/>
                <a:tab pos="800100" algn="l"/>
                <a:tab pos="1066800" algn="l"/>
                <a:tab pos="1333500" algn="l"/>
              </a:tabLst>
            </a:pPr>
            <a:r>
              <a:rPr lang="en-US" altLang="zh-CN" sz="1400" kern="0" spc="0" dirty="0">
                <a:ln w="12700" cap="flat">
                  <a:noFill/>
                  <a:miter lim="0"/>
                </a:ln>
                <a:solidFill>
                  <a:srgbClr val="B51700"/>
                </a:solidFill>
                <a:latin typeface="Calibri" panose="020F0502020204030204"/>
                <a:ea typeface="Arial Unicode MS"/>
                <a:cs typeface="Arial Unicode MS"/>
                <a:sym typeface="Times New Roman" panose="02020603050405020304"/>
              </a:rPr>
              <a:t>BILIBILI</a:t>
            </a:r>
            <a:endParaRPr lang="en-US" altLang="zh-CN" sz="1400" kern="0" spc="0" dirty="0">
              <a:ln w="12700" cap="flat">
                <a:noFill/>
                <a:miter lim="0"/>
              </a:ln>
              <a:solidFill>
                <a:srgbClr val="B51700"/>
              </a:solidFill>
              <a:latin typeface="Calibri" panose="020F0502020204030204"/>
              <a:ea typeface="Calibri" panose="020F0502020204030204"/>
              <a:cs typeface="Calibri" panose="020F0502020204030204"/>
              <a:sym typeface="Times New Roman" panose="02020603050405020304"/>
            </a:endParaRPr>
          </a:p>
          <a:p>
            <a:pPr marL="0" marR="0" indent="0" algn="ctr" rtl="0">
              <a:lnSpc>
                <a:spcPct val="80000"/>
              </a:lnSpc>
              <a:spcBef>
                <a:spcPts val="0"/>
              </a:spcBef>
              <a:spcAft>
                <a:spcPts val="0"/>
              </a:spcAft>
              <a:tabLst>
                <a:tab pos="266700" algn="l"/>
                <a:tab pos="533400" algn="l"/>
                <a:tab pos="800100" algn="l"/>
                <a:tab pos="1066800" algn="l"/>
                <a:tab pos="1333500" algn="l"/>
              </a:tabLst>
            </a:pPr>
            <a:r>
              <a:rPr lang="en-US" altLang="zh-CN" sz="1400" kern="0" spc="0" dirty="0">
                <a:ln w="12700" cap="flat">
                  <a:noFill/>
                  <a:miter lim="0"/>
                </a:ln>
                <a:solidFill>
                  <a:srgbClr val="B51700"/>
                </a:solidFill>
                <a:latin typeface="Calibri" panose="020F0502020204030204"/>
                <a:ea typeface="Arial Unicode MS"/>
                <a:cs typeface="Arial Unicode MS"/>
                <a:sym typeface="Times New Roman" panose="02020603050405020304"/>
              </a:rPr>
              <a:t>THE COMMUNITY VIRILITY</a:t>
            </a:r>
            <a:endParaRPr lang="en-US" altLang="zh-CN" sz="1400" kern="0" spc="0" dirty="0">
              <a:ln w="12700" cap="flat">
                <a:noFill/>
                <a:miter lim="0"/>
              </a:ln>
              <a:solidFill>
                <a:srgbClr val="B51700"/>
              </a:solidFill>
              <a:latin typeface="Calibri" panose="020F0502020204030204"/>
              <a:ea typeface="Calibri" panose="020F0502020204030204"/>
              <a:cs typeface="Calibri" panose="020F0502020204030204"/>
              <a:sym typeface="Times New Roman" panose="02020603050405020304"/>
            </a:endParaRPr>
          </a:p>
          <a:p>
            <a:pPr marL="0" marR="0" indent="0" algn="ctr" rtl="0">
              <a:lnSpc>
                <a:spcPct val="70000"/>
              </a:lnSpc>
              <a:spcBef>
                <a:spcPts val="0"/>
              </a:spcBef>
              <a:spcAft>
                <a:spcPts val="800"/>
              </a:spcAft>
              <a:tabLst>
                <a:tab pos="266700" algn="l"/>
                <a:tab pos="533400" algn="l"/>
                <a:tab pos="800100" algn="l"/>
                <a:tab pos="1066800" algn="l"/>
                <a:tab pos="1333500" algn="l"/>
              </a:tabLst>
            </a:pPr>
            <a:r>
              <a:rPr lang="en-US" altLang="zh-CN" sz="1400" kern="0" spc="0" dirty="0">
                <a:ln w="12700" cap="flat">
                  <a:noFill/>
                  <a:miter lim="0"/>
                </a:ln>
                <a:solidFill>
                  <a:srgbClr val="B51700"/>
                </a:solidFill>
                <a:latin typeface="Calibri" panose="020F0502020204030204"/>
                <a:ea typeface="Calibri" panose="020F0502020204030204"/>
                <a:cs typeface="Calibri" panose="020F0502020204030204"/>
                <a:sym typeface="Times New Roman" panose="02020603050405020304"/>
              </a:rPr>
              <a:t> </a:t>
            </a:r>
          </a:p>
          <a:p>
            <a:pPr marL="0" marR="0" indent="0" algn="ctr" rtl="0">
              <a:lnSpc>
                <a:spcPct val="115000"/>
              </a:lnSpc>
              <a:spcBef>
                <a:spcPts val="0"/>
              </a:spcBef>
              <a:spcAft>
                <a:spcPts val="0"/>
              </a:spcAft>
              <a:tabLst>
                <a:tab pos="266700" algn="l"/>
                <a:tab pos="533400" algn="l"/>
                <a:tab pos="800100" algn="l"/>
                <a:tab pos="1066800" algn="l"/>
                <a:tab pos="1333500" algn="l"/>
              </a:tabLst>
            </a:pPr>
            <a:r>
              <a:rPr lang="en-US" altLang="zh-CN" dirty="0" err="1">
                <a:solidFill>
                  <a:srgbClr val="5E5E5E"/>
                </a:solidFill>
                <a:latin typeface="Calibri" panose="020F0502020204030204" pitchFamily="34" charset="0"/>
                <a:sym typeface="Times New Roman" panose="02020603050405020304"/>
              </a:rPr>
              <a:t>Bilibili</a:t>
            </a:r>
            <a:r>
              <a:rPr lang="en-US" altLang="zh-CN" dirty="0">
                <a:solidFill>
                  <a:srgbClr val="5E5E5E"/>
                </a:solidFill>
                <a:latin typeface="Calibri" panose="020F0502020204030204" pitchFamily="34" charset="0"/>
                <a:sym typeface="Times New Roman" panose="02020603050405020304"/>
              </a:rPr>
              <a:t> is often considered to be the Chinese YouTube, with 172 million monthly users. </a:t>
            </a:r>
          </a:p>
        </p:txBody>
      </p:sp>
      <p:sp>
        <p:nvSpPr>
          <p:cNvPr id="1073742054" name="officeArt object" descr="KUAISHOU…"/>
          <p:cNvSpPr txBox="1"/>
          <p:nvPr>
            <p:custDataLst>
              <p:tags r:id="rId4"/>
            </p:custDataLst>
          </p:nvPr>
        </p:nvSpPr>
        <p:spPr>
          <a:xfrm>
            <a:off x="8294188" y="3429000"/>
            <a:ext cx="3059612" cy="3035300"/>
          </a:xfrm>
          <a:prstGeom prst="rect">
            <a:avLst/>
          </a:prstGeom>
          <a:noFill/>
          <a:ln w="12700" cap="flat">
            <a:noFill/>
            <a:miter lim="400000"/>
          </a:ln>
          <a:effectLst/>
        </p:spPr>
        <p:txBody>
          <a:bodyPr wrap="square" lIns="50800" tIns="50800" rIns="50800" bIns="50800" numCol="1" anchor="t">
            <a:noAutofit/>
          </a:bodyPr>
          <a:lstStyle/>
          <a:p>
            <a:pPr marL="0" marR="0" indent="0" algn="ctr" rtl="0">
              <a:lnSpc>
                <a:spcPct val="80000"/>
              </a:lnSpc>
              <a:spcBef>
                <a:spcPts val="0"/>
              </a:spcBef>
              <a:spcAft>
                <a:spcPts val="0"/>
              </a:spcAft>
              <a:tabLst>
                <a:tab pos="266700" algn="l"/>
                <a:tab pos="533400" algn="l"/>
                <a:tab pos="800100" algn="l"/>
                <a:tab pos="1066800" algn="l"/>
                <a:tab pos="1333500" algn="l"/>
              </a:tabLst>
            </a:pPr>
            <a:r>
              <a:rPr lang="en-US" altLang="zh-CN" sz="1400" kern="0" spc="0" dirty="0">
                <a:ln w="12700" cap="flat">
                  <a:noFill/>
                  <a:miter lim="0"/>
                </a:ln>
                <a:solidFill>
                  <a:srgbClr val="B51700"/>
                </a:solidFill>
                <a:latin typeface="Calibri" panose="020F0502020204030204"/>
                <a:ea typeface="Arial Unicode MS"/>
                <a:cs typeface="Arial Unicode MS"/>
                <a:sym typeface="Times New Roman" panose="02020603050405020304"/>
              </a:rPr>
              <a:t>KUAISHOU</a:t>
            </a:r>
            <a:endParaRPr lang="en-US" altLang="zh-CN" sz="1400" kern="0" spc="0" dirty="0">
              <a:ln w="12700" cap="flat">
                <a:noFill/>
                <a:miter lim="0"/>
              </a:ln>
              <a:solidFill>
                <a:srgbClr val="B51700"/>
              </a:solidFill>
              <a:latin typeface="Calibri" panose="020F0502020204030204"/>
              <a:ea typeface="Calibri" panose="020F0502020204030204"/>
              <a:cs typeface="Calibri" panose="020F0502020204030204"/>
              <a:sym typeface="Times New Roman" panose="02020603050405020304"/>
            </a:endParaRPr>
          </a:p>
          <a:p>
            <a:pPr marL="0" marR="0" indent="0" algn="ctr" rtl="0">
              <a:lnSpc>
                <a:spcPct val="80000"/>
              </a:lnSpc>
              <a:spcBef>
                <a:spcPts val="0"/>
              </a:spcBef>
              <a:spcAft>
                <a:spcPts val="0"/>
              </a:spcAft>
              <a:tabLst>
                <a:tab pos="266700" algn="l"/>
                <a:tab pos="533400" algn="l"/>
                <a:tab pos="800100" algn="l"/>
                <a:tab pos="1066800" algn="l"/>
                <a:tab pos="1333500" algn="l"/>
              </a:tabLst>
            </a:pPr>
            <a:r>
              <a:rPr lang="en-US" altLang="zh-CN" sz="1400" kern="0" spc="0" dirty="0">
                <a:ln w="12700" cap="flat">
                  <a:noFill/>
                  <a:miter lim="0"/>
                </a:ln>
                <a:solidFill>
                  <a:srgbClr val="B51700"/>
                </a:solidFill>
                <a:latin typeface="Calibri" panose="020F0502020204030204"/>
                <a:ea typeface="Arial Unicode MS"/>
                <a:cs typeface="Arial Unicode MS"/>
                <a:sym typeface="Times New Roman" panose="02020603050405020304"/>
              </a:rPr>
              <a:t>THE BOOMING TREND IN SHORT VIDEOS</a:t>
            </a:r>
            <a:endParaRPr lang="en-US" altLang="zh-CN" sz="1400" kern="0" spc="0" dirty="0">
              <a:ln w="12700" cap="flat">
                <a:noFill/>
                <a:miter lim="0"/>
              </a:ln>
              <a:solidFill>
                <a:srgbClr val="B51700"/>
              </a:solidFill>
              <a:latin typeface="Calibri" panose="020F0502020204030204"/>
              <a:ea typeface="Calibri" panose="020F0502020204030204"/>
              <a:cs typeface="Calibri" panose="020F0502020204030204"/>
              <a:sym typeface="Times New Roman" panose="02020603050405020304"/>
            </a:endParaRPr>
          </a:p>
          <a:p>
            <a:pPr marL="0" marR="0" indent="0" algn="ctr" rtl="0">
              <a:lnSpc>
                <a:spcPct val="70000"/>
              </a:lnSpc>
              <a:spcBef>
                <a:spcPts val="0"/>
              </a:spcBef>
              <a:spcAft>
                <a:spcPts val="800"/>
              </a:spcAft>
              <a:tabLst>
                <a:tab pos="266700" algn="l"/>
                <a:tab pos="533400" algn="l"/>
                <a:tab pos="800100" algn="l"/>
                <a:tab pos="1066800" algn="l"/>
                <a:tab pos="1333500" algn="l"/>
              </a:tabLst>
            </a:pPr>
            <a:r>
              <a:rPr lang="en-US" altLang="zh-CN" sz="1400" kern="0" spc="0" dirty="0">
                <a:ln w="12700" cap="flat">
                  <a:noFill/>
                  <a:miter lim="0"/>
                </a:ln>
                <a:solidFill>
                  <a:srgbClr val="B51700"/>
                </a:solidFill>
                <a:latin typeface="Calibri" panose="020F0502020204030204"/>
                <a:ea typeface="Calibri" panose="020F0502020204030204"/>
                <a:cs typeface="Calibri" panose="020F0502020204030204"/>
                <a:sym typeface="Times New Roman" panose="02020603050405020304"/>
              </a:rPr>
              <a:t> </a:t>
            </a:r>
          </a:p>
          <a:p>
            <a:pPr marL="0" marR="0" indent="0" algn="ctr" rtl="0">
              <a:lnSpc>
                <a:spcPct val="115000"/>
              </a:lnSpc>
              <a:spcBef>
                <a:spcPts val="0"/>
              </a:spcBef>
              <a:spcAft>
                <a:spcPts val="0"/>
              </a:spcAft>
              <a:tabLst>
                <a:tab pos="266700" algn="l"/>
                <a:tab pos="533400" algn="l"/>
                <a:tab pos="800100" algn="l"/>
                <a:tab pos="1066800" algn="l"/>
                <a:tab pos="1333500" algn="l"/>
              </a:tabLst>
            </a:pPr>
            <a:r>
              <a:rPr lang="en-US" altLang="zh-CN" dirty="0" err="1">
                <a:solidFill>
                  <a:srgbClr val="5E5E5E"/>
                </a:solidFill>
                <a:latin typeface="Calibri" panose="020F0502020204030204" pitchFamily="34" charset="0"/>
                <a:sym typeface="Times New Roman" panose="02020603050405020304"/>
              </a:rPr>
              <a:t>Kuaishou</a:t>
            </a:r>
            <a:r>
              <a:rPr lang="en-US" altLang="zh-CN" dirty="0">
                <a:solidFill>
                  <a:srgbClr val="5E5E5E"/>
                </a:solidFill>
                <a:latin typeface="Calibri" panose="020F0502020204030204" pitchFamily="34" charset="0"/>
                <a:sym typeface="Times New Roman" panose="02020603050405020304"/>
              </a:rPr>
              <a:t> is a great alternative to </a:t>
            </a:r>
            <a:r>
              <a:rPr lang="en-US" altLang="zh-CN" dirty="0" err="1">
                <a:solidFill>
                  <a:srgbClr val="5E5E5E"/>
                </a:solidFill>
                <a:latin typeface="Calibri" panose="020F0502020204030204" pitchFamily="34" charset="0"/>
                <a:sym typeface="Times New Roman" panose="02020603050405020304"/>
              </a:rPr>
              <a:t>Douyin</a:t>
            </a:r>
            <a:r>
              <a:rPr lang="en-US" altLang="zh-CN" dirty="0">
                <a:solidFill>
                  <a:srgbClr val="5E5E5E"/>
                </a:solidFill>
                <a:latin typeface="Calibri" panose="020F0502020204030204" pitchFamily="34" charset="0"/>
                <a:sym typeface="Times New Roman" panose="02020603050405020304"/>
              </a:rPr>
              <a:t> for short videos. In 2021, </a:t>
            </a:r>
            <a:r>
              <a:rPr lang="en-US" altLang="zh-CN" dirty="0" err="1">
                <a:solidFill>
                  <a:srgbClr val="5E5E5E"/>
                </a:solidFill>
                <a:latin typeface="Calibri" panose="020F0502020204030204" pitchFamily="34" charset="0"/>
                <a:sym typeface="Times New Roman" panose="02020603050405020304"/>
              </a:rPr>
              <a:t>Kuaishou</a:t>
            </a:r>
            <a:r>
              <a:rPr lang="en-US" altLang="zh-CN" dirty="0">
                <a:solidFill>
                  <a:srgbClr val="5E5E5E"/>
                </a:solidFill>
                <a:latin typeface="Calibri" panose="020F0502020204030204" pitchFamily="34" charset="0"/>
                <a:sym typeface="Times New Roman" panose="02020603050405020304"/>
              </a:rPr>
              <a:t> reached 308 million daily users and active users on the platform spend an average of more than 100 minutes daily on its main app.</a:t>
            </a:r>
          </a:p>
        </p:txBody>
      </p:sp>
      <p:pic>
        <p:nvPicPr>
          <p:cNvPr id="1073742047" name="officeArt object" descr="图片 1073742473"/>
          <p:cNvPicPr>
            <a:picLocks noChangeAspect="1"/>
          </p:cNvPicPr>
          <p:nvPr>
            <p:custDataLst>
              <p:tags r:id="rId5"/>
            </p:custDataLst>
          </p:nvPr>
        </p:nvPicPr>
        <p:blipFill>
          <a:blip r:embed="rId10"/>
          <a:stretch>
            <a:fillRect/>
          </a:stretch>
        </p:blipFill>
        <p:spPr>
          <a:xfrm>
            <a:off x="1721167" y="2186940"/>
            <a:ext cx="906145" cy="809625"/>
          </a:xfrm>
          <a:prstGeom prst="rect">
            <a:avLst/>
          </a:prstGeom>
          <a:ln w="12700" cap="flat">
            <a:noFill/>
            <a:miter lim="400000"/>
            <a:headEnd/>
            <a:tailEnd/>
          </a:ln>
          <a:effectLst/>
        </p:spPr>
      </p:pic>
      <p:pic>
        <p:nvPicPr>
          <p:cNvPr id="1073742046" name="officeArt object" descr="图片 5"/>
          <p:cNvPicPr>
            <a:picLocks noChangeAspect="1"/>
          </p:cNvPicPr>
          <p:nvPr>
            <p:custDataLst>
              <p:tags r:id="rId6"/>
            </p:custDataLst>
          </p:nvPr>
        </p:nvPicPr>
        <p:blipFill>
          <a:blip r:embed="rId11"/>
          <a:stretch>
            <a:fillRect/>
          </a:stretch>
        </p:blipFill>
        <p:spPr>
          <a:xfrm>
            <a:off x="5758179" y="2291080"/>
            <a:ext cx="793750" cy="705485"/>
          </a:xfrm>
          <a:prstGeom prst="rect">
            <a:avLst/>
          </a:prstGeom>
          <a:ln w="12700" cap="flat">
            <a:noFill/>
            <a:miter lim="400000"/>
            <a:headEnd/>
            <a:tailEnd/>
          </a:ln>
          <a:effectLst/>
        </p:spPr>
      </p:pic>
      <p:pic>
        <p:nvPicPr>
          <p:cNvPr id="1073742045" name="officeArt object" descr="图片 1073742474"/>
          <p:cNvPicPr>
            <a:picLocks noChangeAspect="1"/>
          </p:cNvPicPr>
          <p:nvPr>
            <p:custDataLst>
              <p:tags r:id="rId7"/>
            </p:custDataLst>
          </p:nvPr>
        </p:nvPicPr>
        <p:blipFill>
          <a:blip r:embed="rId12"/>
          <a:stretch>
            <a:fillRect/>
          </a:stretch>
        </p:blipFill>
        <p:spPr>
          <a:xfrm>
            <a:off x="9442041" y="2256155"/>
            <a:ext cx="763905" cy="740410"/>
          </a:xfrm>
          <a:prstGeom prst="rect">
            <a:avLst/>
          </a:prstGeom>
          <a:ln w="12700" cap="flat">
            <a:noFill/>
            <a:miter lim="4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39211"/>
            <a:ext cx="10515600" cy="1325563"/>
          </a:xfrm>
        </p:spPr>
        <p:txBody>
          <a:bodyPr>
            <a:normAutofit/>
          </a:bodyPr>
          <a:lstStyle/>
          <a:p>
            <a:r>
              <a:rPr lang="en-US" altLang="zh-CN" b="1" dirty="0"/>
              <a:t>China Market Overview</a:t>
            </a:r>
            <a:endParaRPr lang="zh-CN" altLang="en-US" dirty="0"/>
          </a:p>
        </p:txBody>
      </p:sp>
      <p:sp>
        <p:nvSpPr>
          <p:cNvPr id="6" name="页脚占位符 5"/>
          <p:cNvSpPr>
            <a:spLocks noGrp="1"/>
          </p:cNvSpPr>
          <p:nvPr>
            <p:ph type="ftr" sz="quarter" idx="11"/>
          </p:nvPr>
        </p:nvSpPr>
        <p:spPr/>
        <p:txBody>
          <a:bodyPr/>
          <a:lstStyle/>
          <a:p>
            <a:r>
              <a:rPr lang="en-US" altLang="zh-CN" b="1" dirty="0"/>
              <a:t>China Market Overview</a:t>
            </a:r>
            <a:endParaRPr lang="zh-CN" altLang="zh-CN" dirty="0"/>
          </a:p>
        </p:txBody>
      </p:sp>
      <p:sp>
        <p:nvSpPr>
          <p:cNvPr id="1073742056" name="officeArt object" descr="8 TAKE AWAYS FROM CHINESE SOCIAL MEDIA"/>
          <p:cNvSpPr txBox="1"/>
          <p:nvPr>
            <p:custDataLst>
              <p:tags r:id="rId1"/>
            </p:custDataLst>
          </p:nvPr>
        </p:nvSpPr>
        <p:spPr>
          <a:xfrm>
            <a:off x="942975" y="1384935"/>
            <a:ext cx="4057650" cy="974725"/>
          </a:xfrm>
          <a:prstGeom prst="rect">
            <a:avLst/>
          </a:prstGeom>
          <a:noFill/>
          <a:ln w="12700" cap="flat">
            <a:noFill/>
            <a:miter lim="400000"/>
          </a:ln>
          <a:effectLst/>
        </p:spPr>
        <p:txBody>
          <a:bodyPr wrap="square" lIns="50800" tIns="50800" rIns="50800" bIns="50800" numCol="1" anchor="t">
            <a:noAutofit/>
          </a:bodyPr>
          <a:lstStyle/>
          <a:p>
            <a:pPr marL="0" marR="0" indent="0" algn="l" rtl="0">
              <a:lnSpc>
                <a:spcPct val="80000"/>
              </a:lnSpc>
              <a:spcBef>
                <a:spcPts val="0"/>
              </a:spcBef>
              <a:spcAft>
                <a:spcPts val="800"/>
              </a:spcAft>
              <a:tabLst>
                <a:tab pos="266700" algn="l"/>
                <a:tab pos="533400" algn="l"/>
                <a:tab pos="800100" algn="l"/>
                <a:tab pos="1066800" algn="l"/>
                <a:tab pos="1333500" algn="l"/>
                <a:tab pos="1600200" algn="l"/>
              </a:tabLst>
            </a:pPr>
            <a:r>
              <a:rPr lang="en-US" altLang="zh-CN" sz="1500" kern="0" spc="0">
                <a:ln w="12700" cap="flat">
                  <a:noFill/>
                  <a:miter lim="0"/>
                </a:ln>
                <a:solidFill>
                  <a:srgbClr val="ED7D31"/>
                </a:solidFill>
                <a:latin typeface="Calibri" panose="020F0502020204030204"/>
                <a:ea typeface="Arial Unicode MS"/>
                <a:cs typeface="Arial Unicode MS"/>
                <a:sym typeface="Times New Roman" panose="02020603050405020304"/>
              </a:rPr>
              <a:t>8 TAKEAWAYS FROM CHINESE SOCIAL MEDIA</a:t>
            </a:r>
            <a:endParaRPr lang="en-US" altLang="zh-CN" sz="1200" kern="0" spc="0">
              <a:ln w="12700" cap="flat">
                <a:noFill/>
                <a:miter lim="0"/>
              </a:ln>
              <a:solidFill>
                <a:srgbClr val="000000"/>
              </a:solidFill>
              <a:latin typeface="Times New Roman" panose="02020603050405020304"/>
              <a:ea typeface="Arial Unicode MS"/>
              <a:cs typeface="Arial Unicode MS"/>
              <a:sym typeface="Times New Roman" panose="02020603050405020304"/>
            </a:endParaRPr>
          </a:p>
        </p:txBody>
      </p:sp>
      <p:pic>
        <p:nvPicPr>
          <p:cNvPr id="1073742044" name="officeArt object" descr="Image"/>
          <p:cNvPicPr>
            <a:picLocks noChangeAspect="1"/>
          </p:cNvPicPr>
          <p:nvPr>
            <p:custDataLst>
              <p:tags r:id="rId2"/>
            </p:custDataLst>
          </p:nvPr>
        </p:nvPicPr>
        <p:blipFill>
          <a:blip r:embed="rId5"/>
          <a:stretch>
            <a:fillRect/>
          </a:stretch>
        </p:blipFill>
        <p:spPr>
          <a:xfrm>
            <a:off x="2225675" y="1988820"/>
            <a:ext cx="8030845" cy="3836670"/>
          </a:xfrm>
          <a:prstGeom prst="rect">
            <a:avLst/>
          </a:prstGeom>
          <a:ln w="12700" cap="flat">
            <a:noFill/>
            <a:miter lim="4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VEL TRADE…"/>
          <p:cNvSpPr txBox="1"/>
          <p:nvPr/>
        </p:nvSpPr>
        <p:spPr>
          <a:xfrm>
            <a:off x="437029" y="485128"/>
            <a:ext cx="7411571" cy="827107"/>
          </a:xfrm>
          <a:prstGeom prst="rect">
            <a:avLst/>
          </a:prstGeom>
          <a:ln w="12700">
            <a:miter lim="400000"/>
          </a:ln>
        </p:spPr>
        <p:txBody>
          <a:bodyPr lIns="45719" rIns="45719">
            <a:normAutofit/>
          </a:bodyPr>
          <a:lstStyle>
            <a:lvl1pPr marL="0" marR="0" indent="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1pPr>
            <a:lvl2pPr marL="0" marR="0" indent="4572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2pPr>
            <a:lvl3pPr marL="0" marR="0" indent="9144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3pPr>
            <a:lvl4pPr marL="0" marR="0" indent="13716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4pPr>
            <a:lvl5pPr marL="0" marR="0" indent="18288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5pPr>
            <a:lvl6pPr marL="25908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6pPr>
            <a:lvl7pPr marL="30480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7pPr>
            <a:lvl8pPr marL="35052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8pPr>
            <a:lvl9pPr marL="39624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9pPr>
          </a:lstStyle>
          <a:p>
            <a:pPr hangingPunct="1">
              <a:defRPr sz="4100"/>
            </a:pPr>
            <a:endParaRPr lang="en-US" sz="4000"/>
          </a:p>
        </p:txBody>
      </p:sp>
      <p:sp>
        <p:nvSpPr>
          <p:cNvPr id="17" name="标题 1"/>
          <p:cNvSpPr txBox="1"/>
          <p:nvPr/>
        </p:nvSpPr>
        <p:spPr>
          <a:xfrm>
            <a:off x="707016" y="649156"/>
            <a:ext cx="10775385" cy="1247615"/>
          </a:xfrm>
          <a:prstGeom prst="rect">
            <a:avLst/>
          </a:prstGeom>
        </p:spPr>
        <p:txBody>
          <a:bodyPr vert="horz" lIns="91440" tIns="45720" rIns="91440" bIns="45720" rtlCol="0" anchor="t">
            <a:noAutofit/>
          </a:bodyPr>
          <a:lstStyle>
            <a:lvl1pPr algn="l" defTabSz="914400" rtl="0" eaLnBrk="1" latinLnBrk="0" hangingPunct="1">
              <a:lnSpc>
                <a:spcPts val="3000"/>
              </a:lnSpc>
              <a:spcBef>
                <a:spcPct val="0"/>
              </a:spcBef>
              <a:buNone/>
              <a:defRPr sz="2400" b="1" i="0" kern="1200">
                <a:solidFill>
                  <a:schemeClr val="bg1"/>
                </a:solidFill>
                <a:latin typeface="News Gothic MT" panose="020B0503020103020203" pitchFamily="34" charset="0"/>
                <a:ea typeface="+mj-ea"/>
                <a:cs typeface="+mj-cs"/>
              </a:defRPr>
            </a:lvl1pPr>
          </a:lstStyle>
          <a:p>
            <a:r>
              <a:rPr lang="en-US" altLang="zh-CN" sz="4400"/>
              <a:t>Current Challenges </a:t>
            </a:r>
            <a:r>
              <a:rPr lang="en-US" altLang="zh-CN"/>
              <a:t/>
            </a:r>
            <a:br>
              <a:rPr lang="en-US" altLang="zh-CN"/>
            </a:br>
            <a:r>
              <a:rPr lang="en-US" altLang="zh-CN"/>
              <a:t>Airlift</a:t>
            </a:r>
            <a:endParaRPr lang="zh-CN" altLang="en-US"/>
          </a:p>
        </p:txBody>
      </p:sp>
      <p:sp>
        <p:nvSpPr>
          <p:cNvPr id="7" name="Title 1"/>
          <p:cNvSpPr txBox="1"/>
          <p:nvPr/>
        </p:nvSpPr>
        <p:spPr>
          <a:xfrm>
            <a:off x="838247" y="365152"/>
            <a:ext cx="10479183" cy="10769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b="1" dirty="0">
                <a:latin typeface="+mj-lt"/>
              </a:rPr>
              <a:t>Current Challenges</a:t>
            </a:r>
          </a:p>
          <a:p>
            <a:endParaRPr lang="en-US" sz="2910" b="1" dirty="0">
              <a:latin typeface="BrownStd" panose="00010500010101010101" pitchFamily="50" charset="0"/>
              <a:cs typeface="Arial" panose="020B0604020202020204" pitchFamily="34" charset="0"/>
            </a:endParaRPr>
          </a:p>
          <a:p>
            <a:r>
              <a:rPr lang="en-US" sz="3000" b="1" kern="0" dirty="0">
                <a:solidFill>
                  <a:srgbClr val="ED7D31"/>
                </a:solidFill>
                <a:latin typeface="Calibri" panose="020F0502020204030204"/>
              </a:rPr>
              <a:t>Airlift</a:t>
            </a:r>
          </a:p>
          <a:p>
            <a:endParaRPr lang="en-US" sz="2910" b="1" dirty="0">
              <a:latin typeface="BrownStd" panose="00010500010101010101" pitchFamily="50" charset="0"/>
              <a:cs typeface="Arial" panose="020B0604020202020204" pitchFamily="34" charset="0"/>
            </a:endParaRPr>
          </a:p>
        </p:txBody>
      </p:sp>
      <p:graphicFrame>
        <p:nvGraphicFramePr>
          <p:cNvPr id="8" name="表格 5"/>
          <p:cNvGraphicFramePr>
            <a:graphicFrameLocks noGrp="1"/>
          </p:cNvGraphicFramePr>
          <p:nvPr/>
        </p:nvGraphicFramePr>
        <p:xfrm>
          <a:off x="838246" y="2180775"/>
          <a:ext cx="10644155" cy="3535680"/>
        </p:xfrm>
        <a:graphic>
          <a:graphicData uri="http://schemas.openxmlformats.org/drawingml/2006/table">
            <a:tbl>
              <a:tblPr firstRow="1" bandRow="1">
                <a:tableStyleId>{F2DE63D5-997A-4646-A377-4702673A728D}</a:tableStyleId>
              </a:tblPr>
              <a:tblGrid>
                <a:gridCol w="1412942">
                  <a:extLst>
                    <a:ext uri="{9D8B030D-6E8A-4147-A177-3AD203B41FA5}">
                      <a16:colId xmlns:a16="http://schemas.microsoft.com/office/drawing/2014/main" val="20000"/>
                    </a:ext>
                  </a:extLst>
                </a:gridCol>
                <a:gridCol w="1789725">
                  <a:extLst>
                    <a:ext uri="{9D8B030D-6E8A-4147-A177-3AD203B41FA5}">
                      <a16:colId xmlns:a16="http://schemas.microsoft.com/office/drawing/2014/main" val="20001"/>
                    </a:ext>
                  </a:extLst>
                </a:gridCol>
                <a:gridCol w="1789725">
                  <a:extLst>
                    <a:ext uri="{9D8B030D-6E8A-4147-A177-3AD203B41FA5}">
                      <a16:colId xmlns:a16="http://schemas.microsoft.com/office/drawing/2014/main" val="20002"/>
                    </a:ext>
                  </a:extLst>
                </a:gridCol>
                <a:gridCol w="1789725">
                  <a:extLst>
                    <a:ext uri="{9D8B030D-6E8A-4147-A177-3AD203B41FA5}">
                      <a16:colId xmlns:a16="http://schemas.microsoft.com/office/drawing/2014/main" val="20003"/>
                    </a:ext>
                  </a:extLst>
                </a:gridCol>
                <a:gridCol w="2072313">
                  <a:extLst>
                    <a:ext uri="{9D8B030D-6E8A-4147-A177-3AD203B41FA5}">
                      <a16:colId xmlns:a16="http://schemas.microsoft.com/office/drawing/2014/main" val="20004"/>
                    </a:ext>
                  </a:extLst>
                </a:gridCol>
                <a:gridCol w="1789725">
                  <a:extLst>
                    <a:ext uri="{9D8B030D-6E8A-4147-A177-3AD203B41FA5}">
                      <a16:colId xmlns:a16="http://schemas.microsoft.com/office/drawing/2014/main" val="20005"/>
                    </a:ext>
                  </a:extLst>
                </a:gridCol>
              </a:tblGrid>
              <a:tr h="370840">
                <a:tc>
                  <a:txBody>
                    <a:bodyPr/>
                    <a:lstStyle/>
                    <a:p>
                      <a:pPr algn="ctr"/>
                      <a:r>
                        <a:rPr lang="en-US" altLang="zh-CN" sz="1600" dirty="0">
                          <a:latin typeface="Calibri" panose="020F0502020204030204" pitchFamily="34" charset="0"/>
                          <a:cs typeface="Calibri" panose="020F0502020204030204" pitchFamily="34" charset="0"/>
                        </a:rPr>
                        <a:t>Origin Airport</a:t>
                      </a:r>
                      <a:endParaRPr lang="zh-CN" altLang="en-US" sz="1600" dirty="0">
                        <a:latin typeface="Calibri" panose="020F0502020204030204" pitchFamily="34" charset="0"/>
                        <a:cs typeface="Calibri" panose="020F0502020204030204" pitchFamily="34" charset="0"/>
                      </a:endParaRPr>
                    </a:p>
                  </a:txBody>
                  <a:tcPr/>
                </a:tc>
                <a:tc>
                  <a:txBody>
                    <a:bodyPr/>
                    <a:lstStyle/>
                    <a:p>
                      <a:pPr algn="ctr"/>
                      <a:r>
                        <a:rPr lang="en-US" altLang="zh-CN" sz="1600" dirty="0">
                          <a:latin typeface="Calibri" panose="020F0502020204030204" pitchFamily="34" charset="0"/>
                          <a:cs typeface="Calibri" panose="020F0502020204030204" pitchFamily="34" charset="0"/>
                        </a:rPr>
                        <a:t>Destination Airport</a:t>
                      </a:r>
                      <a:endParaRPr lang="zh-CN" altLang="en-US" sz="1600" dirty="0">
                        <a:latin typeface="Calibri" panose="020F0502020204030204" pitchFamily="34" charset="0"/>
                        <a:cs typeface="Calibri" panose="020F0502020204030204" pitchFamily="34" charset="0"/>
                      </a:endParaRPr>
                    </a:p>
                  </a:txBody>
                  <a:tcPr/>
                </a:tc>
                <a:tc>
                  <a:txBody>
                    <a:bodyPr/>
                    <a:lstStyle/>
                    <a:p>
                      <a:pPr algn="ctr"/>
                      <a:r>
                        <a:rPr lang="en-US" altLang="zh-CN" sz="1600" dirty="0">
                          <a:latin typeface="Calibri" panose="020F0502020204030204" pitchFamily="34" charset="0"/>
                          <a:cs typeface="Calibri" panose="020F0502020204030204" pitchFamily="34" charset="0"/>
                        </a:rPr>
                        <a:t>Operating Airline</a:t>
                      </a:r>
                      <a:endParaRPr lang="zh-CN" altLang="en-US" sz="1600" dirty="0">
                        <a:latin typeface="Calibri" panose="020F0502020204030204" pitchFamily="34" charset="0"/>
                        <a:cs typeface="Calibri" panose="020F0502020204030204" pitchFamily="34" charset="0"/>
                      </a:endParaRPr>
                    </a:p>
                  </a:txBody>
                  <a:tcPr/>
                </a:tc>
                <a:tc>
                  <a:txBody>
                    <a:bodyPr/>
                    <a:lstStyle/>
                    <a:p>
                      <a:pPr algn="ctr"/>
                      <a:r>
                        <a:rPr lang="en-US" altLang="zh-CN" sz="1600" dirty="0" err="1">
                          <a:latin typeface="Calibri" panose="020F0502020204030204" pitchFamily="34" charset="0"/>
                          <a:cs typeface="Calibri" panose="020F0502020204030204" pitchFamily="34" charset="0"/>
                        </a:rPr>
                        <a:t>DepCount</a:t>
                      </a:r>
                      <a:endParaRPr lang="zh-CN" altLang="en-US" sz="1600" dirty="0">
                        <a:latin typeface="Calibri" panose="020F0502020204030204" pitchFamily="34" charset="0"/>
                        <a:cs typeface="Calibri" panose="020F0502020204030204" pitchFamily="34" charset="0"/>
                      </a:endParaRPr>
                    </a:p>
                  </a:txBody>
                  <a:tcPr/>
                </a:tc>
                <a:tc>
                  <a:txBody>
                    <a:bodyPr/>
                    <a:lstStyle/>
                    <a:p>
                      <a:pPr algn="ctr"/>
                      <a:r>
                        <a:rPr lang="en-US" altLang="zh-CN" sz="1600" dirty="0">
                          <a:latin typeface="Calibri" panose="020F0502020204030204" pitchFamily="34" charset="0"/>
                          <a:cs typeface="Calibri" panose="020F0502020204030204" pitchFamily="34" charset="0"/>
                        </a:rPr>
                        <a:t>Operating Airline Capacity</a:t>
                      </a:r>
                      <a:endParaRPr lang="zh-CN" altLang="en-US" sz="1600" dirty="0">
                        <a:latin typeface="Calibri" panose="020F0502020204030204" pitchFamily="34" charset="0"/>
                        <a:cs typeface="Calibri" panose="020F0502020204030204" pitchFamily="34" charset="0"/>
                      </a:endParaRPr>
                    </a:p>
                  </a:txBody>
                  <a:tcPr/>
                </a:tc>
                <a:tc>
                  <a:txBody>
                    <a:bodyPr/>
                    <a:lstStyle/>
                    <a:p>
                      <a:pPr algn="ctr"/>
                      <a:r>
                        <a:rPr lang="en-US" altLang="zh-CN" sz="1600" dirty="0">
                          <a:latin typeface="Calibri" panose="020F0502020204030204" pitchFamily="34" charset="0"/>
                          <a:cs typeface="Calibri" panose="020F0502020204030204" pitchFamily="34" charset="0"/>
                        </a:rPr>
                        <a:t>Seats per Operation</a:t>
                      </a:r>
                      <a:endParaRPr lang="zh-CN" alt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204651">
                <a:tc>
                  <a:txBody>
                    <a:bodyPr/>
                    <a:lstStyle/>
                    <a:p>
                      <a:pPr algn="ctr" fontAlgn="ctr"/>
                      <a:r>
                        <a:rPr lang="en-US"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PVG</a:t>
                      </a:r>
                    </a:p>
                  </a:txBody>
                  <a:tcPr marL="7620" marR="7620" marT="7620" marB="0" anchor="ctr"/>
                </a:tc>
                <a:tc>
                  <a:txBody>
                    <a:bodyPr/>
                    <a:lstStyle/>
                    <a:p>
                      <a:pPr algn="ctr" fontAlgn="ctr"/>
                      <a:r>
                        <a:rPr lang="en-US"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DTW</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DL</a:t>
                      </a:r>
                    </a:p>
                  </a:txBody>
                  <a:tcPr marL="7620" marR="7620" marT="7620" marB="0" anchor="ctr"/>
                </a:tc>
                <a:tc>
                  <a:txBody>
                    <a:bodyPr/>
                    <a:lstStyle/>
                    <a:p>
                      <a:pPr algn="ctr" fontAlgn="ctr"/>
                      <a:r>
                        <a:rPr lang="en-US" altLang="zh-CN"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132</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40,392</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306</a:t>
                      </a:r>
                    </a:p>
                  </a:txBody>
                  <a:tcPr marL="7620" marR="7620" marT="7620" marB="0" anchor="ctr"/>
                </a:tc>
                <a:extLst>
                  <a:ext uri="{0D108BD9-81ED-4DB2-BD59-A6C34878D82A}">
                    <a16:rowId xmlns:a16="http://schemas.microsoft.com/office/drawing/2014/main" val="10001"/>
                  </a:ext>
                </a:extLst>
              </a:tr>
              <a:tr h="236220">
                <a:tc>
                  <a:txBody>
                    <a:bodyPr/>
                    <a:lstStyle/>
                    <a:p>
                      <a:pPr algn="ctr" fontAlgn="ctr"/>
                      <a:r>
                        <a:rPr lang="en-US"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PVG</a:t>
                      </a:r>
                    </a:p>
                  </a:txBody>
                  <a:tcPr marL="7620" marR="7620" marT="7620" marB="0" anchor="ctr"/>
                </a:tc>
                <a:tc>
                  <a:txBody>
                    <a:bodyPr/>
                    <a:lstStyle/>
                    <a:p>
                      <a:pPr algn="ctr" fontAlgn="ctr"/>
                      <a:r>
                        <a:rPr lang="en-US"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SEA</a:t>
                      </a:r>
                    </a:p>
                  </a:txBody>
                  <a:tcPr marL="7620" marR="7620" marT="7620" marB="0" anchor="ctr"/>
                </a:tc>
                <a:tc>
                  <a:txBody>
                    <a:bodyPr/>
                    <a:lstStyle/>
                    <a:p>
                      <a:pPr algn="ctr" fontAlgn="ctr"/>
                      <a:r>
                        <a:rPr lang="en-US"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DL</a:t>
                      </a:r>
                    </a:p>
                  </a:txBody>
                  <a:tcPr marL="7620" marR="7620" marT="7620" marB="0" anchor="ctr"/>
                </a:tc>
                <a:tc>
                  <a:txBody>
                    <a:bodyPr/>
                    <a:lstStyle/>
                    <a:p>
                      <a:pPr algn="ctr" fontAlgn="ctr"/>
                      <a:r>
                        <a:rPr lang="en-US" altLang="zh-CN"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190</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53,390</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281</a:t>
                      </a:r>
                    </a:p>
                  </a:txBody>
                  <a:tcPr marL="7620" marR="7620" marT="7620" marB="0" anchor="ctr"/>
                </a:tc>
                <a:extLst>
                  <a:ext uri="{0D108BD9-81ED-4DB2-BD59-A6C34878D82A}">
                    <a16:rowId xmlns:a16="http://schemas.microsoft.com/office/drawing/2014/main" val="10002"/>
                  </a:ext>
                </a:extLst>
              </a:tr>
              <a:tr h="243840">
                <a:tc>
                  <a:txBody>
                    <a:bodyPr/>
                    <a:lstStyle/>
                    <a:p>
                      <a:pPr algn="ctr" fontAlgn="ctr"/>
                      <a:r>
                        <a:rPr lang="en-US"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PVG</a:t>
                      </a:r>
                    </a:p>
                  </a:txBody>
                  <a:tcPr marL="7620" marR="7620" marT="7620" marB="0" anchor="ctr"/>
                </a:tc>
                <a:tc>
                  <a:txBody>
                    <a:bodyPr/>
                    <a:lstStyle/>
                    <a:p>
                      <a:pPr algn="ctr" fontAlgn="ctr"/>
                      <a:r>
                        <a:rPr lang="en-US"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DFW</a:t>
                      </a:r>
                    </a:p>
                  </a:txBody>
                  <a:tcPr marL="7620" marR="7620" marT="7620" marB="0" anchor="ctr"/>
                </a:tc>
                <a:tc>
                  <a:txBody>
                    <a:bodyPr/>
                    <a:lstStyle/>
                    <a:p>
                      <a:pPr algn="ctr" fontAlgn="ctr"/>
                      <a:r>
                        <a:rPr lang="en-US"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AA</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158</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41,691</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264</a:t>
                      </a:r>
                    </a:p>
                  </a:txBody>
                  <a:tcPr marL="7620" marR="7620" marT="7620" marB="0" anchor="ctr"/>
                </a:tc>
                <a:extLst>
                  <a:ext uri="{0D108BD9-81ED-4DB2-BD59-A6C34878D82A}">
                    <a16:rowId xmlns:a16="http://schemas.microsoft.com/office/drawing/2014/main" val="10003"/>
                  </a:ext>
                </a:extLst>
              </a:tr>
              <a:tr h="226422">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PVG</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JFK</a:t>
                      </a:r>
                    </a:p>
                  </a:txBody>
                  <a:tcPr marL="7620" marR="7620" marT="7620" marB="0" anchor="ctr"/>
                </a:tc>
                <a:tc>
                  <a:txBody>
                    <a:bodyPr/>
                    <a:lstStyle/>
                    <a:p>
                      <a:pPr algn="ctr" fontAlgn="ctr"/>
                      <a:r>
                        <a:rPr lang="en-US"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MU</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150</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47,100</a:t>
                      </a:r>
                    </a:p>
                  </a:txBody>
                  <a:tcPr marL="7620" marR="7620" marT="7620" marB="0" anchor="ctr"/>
                </a:tc>
                <a:tc>
                  <a:txBody>
                    <a:bodyPr/>
                    <a:lstStyle/>
                    <a:p>
                      <a:pPr algn="ctr" fontAlgn="ctr"/>
                      <a:r>
                        <a:rPr lang="en-US" altLang="zh-CN"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314</a:t>
                      </a:r>
                    </a:p>
                  </a:txBody>
                  <a:tcPr marL="7620" marR="7620" marT="7620" marB="0" anchor="ctr"/>
                </a:tc>
                <a:extLst>
                  <a:ext uri="{0D108BD9-81ED-4DB2-BD59-A6C34878D82A}">
                    <a16:rowId xmlns:a16="http://schemas.microsoft.com/office/drawing/2014/main" val="10004"/>
                  </a:ext>
                </a:extLst>
              </a:tr>
              <a:tr h="252549">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CAN</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JFK</a:t>
                      </a:r>
                    </a:p>
                  </a:txBody>
                  <a:tcPr marL="7620" marR="7620" marT="7620" marB="0" anchor="ctr"/>
                </a:tc>
                <a:tc>
                  <a:txBody>
                    <a:bodyPr/>
                    <a:lstStyle/>
                    <a:p>
                      <a:pPr algn="ctr" fontAlgn="ctr"/>
                      <a:r>
                        <a:rPr lang="en-US"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CZ</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52</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18,720</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360</a:t>
                      </a:r>
                    </a:p>
                  </a:txBody>
                  <a:tcPr marL="7620" marR="7620" marT="7620" marB="0" anchor="ctr"/>
                </a:tc>
                <a:extLst>
                  <a:ext uri="{0D108BD9-81ED-4DB2-BD59-A6C34878D82A}">
                    <a16:rowId xmlns:a16="http://schemas.microsoft.com/office/drawing/2014/main" val="10005"/>
                  </a:ext>
                </a:extLst>
              </a:tr>
              <a:tr h="226423">
                <a:tc>
                  <a:txBody>
                    <a:bodyPr/>
                    <a:lstStyle/>
                    <a:p>
                      <a:pPr algn="ctr" fontAlgn="ctr"/>
                      <a:r>
                        <a:rPr lang="en-US"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PEK</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JFK</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CA</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19</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6,935</a:t>
                      </a:r>
                    </a:p>
                  </a:txBody>
                  <a:tcPr marL="7620" marR="7620" marT="7620" marB="0" anchor="ctr"/>
                </a:tc>
                <a:tc>
                  <a:txBody>
                    <a:bodyPr/>
                    <a:lstStyle/>
                    <a:p>
                      <a:pPr algn="ctr" fontAlgn="ctr"/>
                      <a:r>
                        <a:rPr lang="en-US" altLang="zh-CN"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365</a:t>
                      </a:r>
                    </a:p>
                  </a:txBody>
                  <a:tcPr marL="7620" marR="7620" marT="7620" marB="0" anchor="ctr"/>
                </a:tc>
                <a:extLst>
                  <a:ext uri="{0D108BD9-81ED-4DB2-BD59-A6C34878D82A}">
                    <a16:rowId xmlns:a16="http://schemas.microsoft.com/office/drawing/2014/main" val="10006"/>
                  </a:ext>
                </a:extLst>
              </a:tr>
              <a:tr h="252548">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PEK</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LAX</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CA</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130</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44,237</a:t>
                      </a:r>
                    </a:p>
                  </a:txBody>
                  <a:tcPr marL="7620" marR="7620" marT="7620" marB="0" anchor="ctr"/>
                </a:tc>
                <a:tc>
                  <a:txBody>
                    <a:bodyPr/>
                    <a:lstStyle/>
                    <a:p>
                      <a:pPr algn="ctr" fontAlgn="ctr"/>
                      <a:r>
                        <a:rPr lang="en-US" altLang="zh-CN"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340</a:t>
                      </a:r>
                    </a:p>
                  </a:txBody>
                  <a:tcPr marL="7620" marR="7620" marT="7620" marB="0" anchor="ctr"/>
                </a:tc>
                <a:extLst>
                  <a:ext uri="{0D108BD9-81ED-4DB2-BD59-A6C34878D82A}">
                    <a16:rowId xmlns:a16="http://schemas.microsoft.com/office/drawing/2014/main" val="10007"/>
                  </a:ext>
                </a:extLst>
              </a:tr>
              <a:tr h="252549">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XMN</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LAX</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MF</a:t>
                      </a:r>
                    </a:p>
                  </a:txBody>
                  <a:tcPr marL="7620" marR="7620" marT="7620" marB="0" anchor="ctr"/>
                </a:tc>
                <a:tc>
                  <a:txBody>
                    <a:bodyPr/>
                    <a:lstStyle/>
                    <a:p>
                      <a:pPr algn="ctr" fontAlgn="ctr"/>
                      <a:r>
                        <a:rPr lang="en-US" altLang="zh-CN"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136</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38,896</a:t>
                      </a:r>
                    </a:p>
                  </a:txBody>
                  <a:tcPr marL="7620" marR="7620" marT="7620" marB="0" anchor="ctr"/>
                </a:tc>
                <a:tc>
                  <a:txBody>
                    <a:bodyPr/>
                    <a:lstStyle/>
                    <a:p>
                      <a:pPr algn="ctr" fontAlgn="ctr"/>
                      <a:r>
                        <a:rPr lang="en-US" altLang="zh-CN"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286</a:t>
                      </a:r>
                    </a:p>
                  </a:txBody>
                  <a:tcPr marL="7620" marR="7620" marT="7620" marB="0" anchor="ctr"/>
                </a:tc>
                <a:extLst>
                  <a:ext uri="{0D108BD9-81ED-4DB2-BD59-A6C34878D82A}">
                    <a16:rowId xmlns:a16="http://schemas.microsoft.com/office/drawing/2014/main" val="10008"/>
                  </a:ext>
                </a:extLst>
              </a:tr>
              <a:tr h="261257">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CAN</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LAX</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CZ</a:t>
                      </a:r>
                    </a:p>
                  </a:txBody>
                  <a:tcPr marL="7620" marR="7620" marT="7620" marB="0" anchor="ctr"/>
                </a:tc>
                <a:tc>
                  <a:txBody>
                    <a:bodyPr/>
                    <a:lstStyle/>
                    <a:p>
                      <a:pPr algn="ctr" fontAlgn="ctr"/>
                      <a:r>
                        <a:rPr lang="en-US" altLang="zh-CN"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83</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29,304</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353</a:t>
                      </a:r>
                    </a:p>
                  </a:txBody>
                  <a:tcPr marL="7620" marR="7620" marT="7620" marB="0" anchor="ctr"/>
                </a:tc>
                <a:extLst>
                  <a:ext uri="{0D108BD9-81ED-4DB2-BD59-A6C34878D82A}">
                    <a16:rowId xmlns:a16="http://schemas.microsoft.com/office/drawing/2014/main" val="10009"/>
                  </a:ext>
                </a:extLst>
              </a:tr>
              <a:tr h="261257">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SZX</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LAX</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CA</a:t>
                      </a:r>
                    </a:p>
                  </a:txBody>
                  <a:tcPr marL="7620" marR="7620" marT="7620" marB="0" anchor="ctr"/>
                </a:tc>
                <a:tc>
                  <a:txBody>
                    <a:bodyPr/>
                    <a:lstStyle/>
                    <a:p>
                      <a:pPr algn="ctr" fontAlgn="ctr"/>
                      <a:r>
                        <a:rPr lang="en-US" altLang="zh-CN"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52</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16,901</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325</a:t>
                      </a:r>
                    </a:p>
                  </a:txBody>
                  <a:tcPr marL="7620" marR="7620" marT="7620" marB="0" anchor="ctr"/>
                </a:tc>
                <a:extLst>
                  <a:ext uri="{0D108BD9-81ED-4DB2-BD59-A6C34878D82A}">
                    <a16:rowId xmlns:a16="http://schemas.microsoft.com/office/drawing/2014/main" val="10010"/>
                  </a:ext>
                </a:extLst>
              </a:tr>
              <a:tr h="278675">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PVG</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LAX</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MU</a:t>
                      </a:r>
                    </a:p>
                  </a:txBody>
                  <a:tcPr marL="7620" marR="7620" marT="7620" marB="0" anchor="ctr"/>
                </a:tc>
                <a:tc>
                  <a:txBody>
                    <a:bodyPr/>
                    <a:lstStyle/>
                    <a:p>
                      <a:pPr algn="ctr" fontAlgn="ctr"/>
                      <a:r>
                        <a:rPr lang="en-US" altLang="zh-CN"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33</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10,362</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314</a:t>
                      </a:r>
                    </a:p>
                  </a:txBody>
                  <a:tcPr marL="7620" marR="7620" marT="7620" marB="0" anchor="ctr"/>
                </a:tc>
                <a:extLst>
                  <a:ext uri="{0D108BD9-81ED-4DB2-BD59-A6C34878D82A}">
                    <a16:rowId xmlns:a16="http://schemas.microsoft.com/office/drawing/2014/main" val="10011"/>
                  </a:ext>
                </a:extLst>
              </a:tr>
              <a:tr h="243840">
                <a:tc>
                  <a:txBody>
                    <a:bodyPr/>
                    <a:lstStyle/>
                    <a:p>
                      <a:pPr algn="ctr" fontAlgn="ctr"/>
                      <a:r>
                        <a:rPr lang="en-US"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PVG</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SFO</a:t>
                      </a:r>
                    </a:p>
                  </a:txBody>
                  <a:tcPr marL="7620" marR="7620" marT="7620" marB="0" anchor="ctr"/>
                </a:tc>
                <a:tc>
                  <a:txBody>
                    <a:bodyPr/>
                    <a:lstStyle/>
                    <a:p>
                      <a:pPr algn="ctr" fontAlgn="ctr"/>
                      <a:r>
                        <a:rPr lang="en-US"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UA</a:t>
                      </a:r>
                    </a:p>
                  </a:txBody>
                  <a:tcPr marL="7620" marR="7620" marT="7620" marB="0" anchor="ctr"/>
                </a:tc>
                <a:tc>
                  <a:txBody>
                    <a:bodyPr/>
                    <a:lstStyle/>
                    <a:p>
                      <a:pPr algn="ctr" fontAlgn="ctr"/>
                      <a:r>
                        <a:rPr lang="en-US" altLang="zh-CN" sz="1400" b="0" i="0" u="none" strike="noStrike">
                          <a:solidFill>
                            <a:srgbClr val="000000"/>
                          </a:solidFill>
                          <a:effectLst/>
                          <a:latin typeface="Calibri" panose="020F0502020204030204" pitchFamily="34" charset="0"/>
                          <a:ea typeface="等线" panose="02010600030101010101" charset="-122"/>
                          <a:cs typeface="Calibri" panose="020F0502020204030204" pitchFamily="34" charset="0"/>
                        </a:rPr>
                        <a:t>321</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111,249</a:t>
                      </a:r>
                    </a:p>
                  </a:txBody>
                  <a:tcPr marL="7620" marR="7620" marT="7620" marB="0" anchor="ctr"/>
                </a:tc>
                <a:tc>
                  <a:txBody>
                    <a:bodyPr/>
                    <a:lstStyle/>
                    <a:p>
                      <a:pPr algn="ctr" fontAlgn="ctr"/>
                      <a:r>
                        <a:rPr lang="en-US" altLang="zh-CN" sz="1400" b="0" i="0" u="none" strike="noStrike" dirty="0">
                          <a:solidFill>
                            <a:srgbClr val="000000"/>
                          </a:solidFill>
                          <a:effectLst/>
                          <a:latin typeface="Calibri" panose="020F0502020204030204" pitchFamily="34" charset="0"/>
                          <a:ea typeface="等线" panose="02010600030101010101" charset="-122"/>
                          <a:cs typeface="Calibri" panose="020F0502020204030204" pitchFamily="34" charset="0"/>
                        </a:rPr>
                        <a:t>347</a:t>
                      </a:r>
                    </a:p>
                  </a:txBody>
                  <a:tcPr marL="7620" marR="7620" marT="7620" marB="0" anchor="ctr"/>
                </a:tc>
                <a:extLst>
                  <a:ext uri="{0D108BD9-81ED-4DB2-BD59-A6C34878D82A}">
                    <a16:rowId xmlns:a16="http://schemas.microsoft.com/office/drawing/2014/main" val="1001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VEL TRADE…"/>
          <p:cNvSpPr txBox="1"/>
          <p:nvPr/>
        </p:nvSpPr>
        <p:spPr>
          <a:xfrm>
            <a:off x="437029" y="485128"/>
            <a:ext cx="7411571" cy="827107"/>
          </a:xfrm>
          <a:prstGeom prst="rect">
            <a:avLst/>
          </a:prstGeom>
          <a:ln w="12700">
            <a:miter lim="400000"/>
          </a:ln>
        </p:spPr>
        <p:txBody>
          <a:bodyPr lIns="45719" rIns="45719">
            <a:normAutofit/>
          </a:bodyPr>
          <a:lstStyle>
            <a:lvl1pPr marL="0" marR="0" indent="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1pPr>
            <a:lvl2pPr marL="0" marR="0" indent="4572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2pPr>
            <a:lvl3pPr marL="0" marR="0" indent="9144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3pPr>
            <a:lvl4pPr marL="0" marR="0" indent="13716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4pPr>
            <a:lvl5pPr marL="0" marR="0" indent="18288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5pPr>
            <a:lvl6pPr marL="25908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6pPr>
            <a:lvl7pPr marL="30480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7pPr>
            <a:lvl8pPr marL="35052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8pPr>
            <a:lvl9pPr marL="39624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9pPr>
          </a:lstStyle>
          <a:p>
            <a:pPr hangingPunct="1">
              <a:defRPr sz="4100"/>
            </a:pPr>
            <a:endParaRPr lang="en-US" sz="4000"/>
          </a:p>
        </p:txBody>
      </p:sp>
      <p:sp>
        <p:nvSpPr>
          <p:cNvPr id="17" name="标题 1"/>
          <p:cNvSpPr txBox="1"/>
          <p:nvPr/>
        </p:nvSpPr>
        <p:spPr>
          <a:xfrm>
            <a:off x="707016" y="649156"/>
            <a:ext cx="10775385" cy="1247615"/>
          </a:xfrm>
          <a:prstGeom prst="rect">
            <a:avLst/>
          </a:prstGeom>
        </p:spPr>
        <p:txBody>
          <a:bodyPr vert="horz" lIns="91440" tIns="45720" rIns="91440" bIns="45720" rtlCol="0" anchor="t">
            <a:noAutofit/>
          </a:bodyPr>
          <a:lstStyle>
            <a:lvl1pPr algn="l" defTabSz="914400" rtl="0" eaLnBrk="1" latinLnBrk="0" hangingPunct="1">
              <a:lnSpc>
                <a:spcPts val="3000"/>
              </a:lnSpc>
              <a:spcBef>
                <a:spcPct val="0"/>
              </a:spcBef>
              <a:buNone/>
              <a:defRPr sz="2400" b="1" i="0" kern="1200">
                <a:solidFill>
                  <a:schemeClr val="bg1"/>
                </a:solidFill>
                <a:latin typeface="News Gothic MT" panose="020B0503020103020203" pitchFamily="34" charset="0"/>
                <a:ea typeface="+mj-ea"/>
                <a:cs typeface="+mj-cs"/>
              </a:defRPr>
            </a:lvl1pPr>
          </a:lstStyle>
          <a:p>
            <a:r>
              <a:rPr lang="en-US" altLang="zh-CN" sz="4400"/>
              <a:t>Current Challenges </a:t>
            </a:r>
            <a:r>
              <a:rPr lang="en-US" altLang="zh-CN"/>
              <a:t/>
            </a:r>
            <a:br>
              <a:rPr lang="en-US" altLang="zh-CN"/>
            </a:br>
            <a:r>
              <a:rPr lang="en-US" altLang="zh-CN"/>
              <a:t>Airlift</a:t>
            </a:r>
            <a:endParaRPr lang="zh-CN" altLang="en-US"/>
          </a:p>
        </p:txBody>
      </p:sp>
      <p:sp>
        <p:nvSpPr>
          <p:cNvPr id="7" name="Title 1"/>
          <p:cNvSpPr txBox="1"/>
          <p:nvPr/>
        </p:nvSpPr>
        <p:spPr>
          <a:xfrm>
            <a:off x="838247" y="365152"/>
            <a:ext cx="10479183" cy="10769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b="1" dirty="0">
                <a:latin typeface="+mj-lt"/>
              </a:rPr>
              <a:t>Current Challenges</a:t>
            </a:r>
          </a:p>
          <a:p>
            <a:endParaRPr lang="en-US" sz="2910" b="1" dirty="0">
              <a:latin typeface="BrownStd" panose="00010500010101010101" pitchFamily="50" charset="0"/>
              <a:cs typeface="Arial" panose="020B0604020202020204" pitchFamily="34" charset="0"/>
            </a:endParaRPr>
          </a:p>
          <a:p>
            <a:r>
              <a:rPr lang="en-US" sz="3000" b="1" kern="0" dirty="0">
                <a:solidFill>
                  <a:srgbClr val="ED7D31"/>
                </a:solidFill>
                <a:latin typeface="Calibri" panose="020F0502020204030204"/>
              </a:rPr>
              <a:t>Group Travel Ban</a:t>
            </a:r>
          </a:p>
          <a:p>
            <a:endParaRPr lang="en-US" sz="2910" b="1" dirty="0">
              <a:latin typeface="BrownStd" panose="00010500010101010101" pitchFamily="50" charset="0"/>
              <a:cs typeface="Arial" panose="020B0604020202020204" pitchFamily="34" charset="0"/>
            </a:endParaRPr>
          </a:p>
        </p:txBody>
      </p:sp>
      <p:sp>
        <p:nvSpPr>
          <p:cNvPr id="2" name="Text Placeholder 3"/>
          <p:cNvSpPr txBox="1"/>
          <p:nvPr/>
        </p:nvSpPr>
        <p:spPr>
          <a:xfrm>
            <a:off x="707016" y="2328541"/>
            <a:ext cx="10636845" cy="423547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News Gothic MT" panose="020B0503020103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News Gothic MT" panose="020B0503020103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News Gothic MT" panose="020B0503020103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solidFill>
                  <a:srgbClr val="5E5E5E"/>
                </a:solidFill>
                <a:latin typeface="Calibri" panose="020F0502020204030204" pitchFamily="34" charset="0"/>
              </a:rPr>
              <a:t>On </a:t>
            </a:r>
            <a:r>
              <a:rPr lang="en-US" altLang="zh-CN" sz="1800" b="1" dirty="0">
                <a:solidFill>
                  <a:srgbClr val="5E5E5E"/>
                </a:solidFill>
                <a:latin typeface="Calibri" panose="020F0502020204030204" pitchFamily="34" charset="0"/>
              </a:rPr>
              <a:t>February 6th</a:t>
            </a:r>
            <a:r>
              <a:rPr lang="en-US" altLang="zh-CN" sz="1800" dirty="0">
                <a:solidFill>
                  <a:srgbClr val="5E5E5E"/>
                </a:solidFill>
                <a:latin typeface="Calibri" panose="020F0502020204030204" pitchFamily="34" charset="0"/>
              </a:rPr>
              <a:t>, China allowed travel agencies to </a:t>
            </a:r>
            <a:r>
              <a:rPr lang="en-US" altLang="zh-CN" sz="1800" b="1" i="1" dirty="0">
                <a:solidFill>
                  <a:srgbClr val="5E5E5E"/>
                </a:solidFill>
                <a:latin typeface="Calibri" panose="020F0502020204030204" pitchFamily="34" charset="0"/>
              </a:rPr>
              <a:t>re-shelf group and FIT packages </a:t>
            </a:r>
            <a:r>
              <a:rPr lang="en-US" altLang="zh-CN" sz="1800" dirty="0">
                <a:solidFill>
                  <a:srgbClr val="5E5E5E"/>
                </a:solidFill>
                <a:latin typeface="Calibri" panose="020F0502020204030204" pitchFamily="34" charset="0"/>
              </a:rPr>
              <a:t>to</a:t>
            </a:r>
            <a:r>
              <a:rPr lang="en-US" altLang="zh-CN" sz="1800" b="1" dirty="0">
                <a:solidFill>
                  <a:srgbClr val="5E5E5E"/>
                </a:solidFill>
                <a:latin typeface="Calibri" panose="020F0502020204030204" pitchFamily="34" charset="0"/>
              </a:rPr>
              <a:t> 20 countries </a:t>
            </a:r>
            <a:r>
              <a:rPr lang="en-US" altLang="zh-CN" sz="1800" dirty="0">
                <a:solidFill>
                  <a:srgbClr val="5E5E5E"/>
                </a:solidFill>
                <a:latin typeface="Calibri" panose="020F0502020204030204" pitchFamily="34" charset="0"/>
              </a:rPr>
              <a:t>of all packaged outbound travel products including to Thailand, Indonesia, Cambodia, Maldives, Sri Lanka, the Philippines, Malaysia, Singapore, Laos, the United Arab Emirates, Egypt, Kenya, South Africa, Russia, Switzerland, Hungary, New Zealand, Fiji, Cuba and Argentina</a:t>
            </a:r>
          </a:p>
          <a:p>
            <a:pPr marL="0" indent="0">
              <a:buNone/>
            </a:pPr>
            <a:endParaRPr lang="en-US" altLang="zh-CN" sz="1800" dirty="0">
              <a:solidFill>
                <a:srgbClr val="5E5E5E"/>
              </a:solidFill>
              <a:latin typeface="Calibri" panose="020F0502020204030204" pitchFamily="34" charset="0"/>
            </a:endParaRPr>
          </a:p>
          <a:p>
            <a:pPr marL="0" indent="0">
              <a:buNone/>
            </a:pPr>
            <a:r>
              <a:rPr lang="en-US" altLang="zh-CN" sz="1800" dirty="0">
                <a:solidFill>
                  <a:srgbClr val="5E5E5E"/>
                </a:solidFill>
                <a:latin typeface="Calibri" panose="020F0502020204030204" pitchFamily="34" charset="0"/>
              </a:rPr>
              <a:t>Another </a:t>
            </a:r>
            <a:r>
              <a:rPr lang="en-US" altLang="zh-CN" sz="1800" b="1" dirty="0">
                <a:solidFill>
                  <a:srgbClr val="5E5E5E"/>
                </a:solidFill>
                <a:latin typeface="Calibri" panose="020F0502020204030204" pitchFamily="34" charset="0"/>
              </a:rPr>
              <a:t>40 countries </a:t>
            </a:r>
            <a:r>
              <a:rPr lang="en-US" altLang="zh-CN" sz="1800" dirty="0">
                <a:solidFill>
                  <a:srgbClr val="5E5E5E"/>
                </a:solidFill>
                <a:latin typeface="Calibri" panose="020F0502020204030204" pitchFamily="34" charset="0"/>
              </a:rPr>
              <a:t>starting </a:t>
            </a:r>
            <a:r>
              <a:rPr lang="en-US" altLang="zh-CN" sz="1800" b="1" dirty="0">
                <a:solidFill>
                  <a:srgbClr val="5E5E5E"/>
                </a:solidFill>
                <a:latin typeface="Calibri" panose="020F0502020204030204" pitchFamily="34" charset="0"/>
              </a:rPr>
              <a:t>March 15th </a:t>
            </a:r>
            <a:r>
              <a:rPr lang="en-US" altLang="zh-CN" sz="1800" dirty="0">
                <a:solidFill>
                  <a:srgbClr val="5E5E5E"/>
                </a:solidFill>
                <a:latin typeface="Calibri" panose="020F0502020204030204" pitchFamily="34" charset="0"/>
              </a:rPr>
              <a:t>as the second batch of destinations to which outbound group tours are approved.</a:t>
            </a:r>
          </a:p>
          <a:p>
            <a:pPr marL="0" indent="0">
              <a:buNone/>
            </a:pPr>
            <a:endParaRPr lang="en-US" altLang="zh-CN" sz="1800" b="1" dirty="0">
              <a:solidFill>
                <a:srgbClr val="5E5E5E"/>
              </a:solidFill>
              <a:highlight>
                <a:srgbClr val="FFFF00"/>
              </a:highlight>
              <a:latin typeface="Calibri" panose="020F0502020204030204" pitchFamily="34" charset="0"/>
            </a:endParaRPr>
          </a:p>
          <a:p>
            <a:pPr marL="0" indent="0">
              <a:buNone/>
            </a:pPr>
            <a:r>
              <a:rPr lang="en-US" altLang="zh-CN" sz="1800" b="1" dirty="0">
                <a:solidFill>
                  <a:srgbClr val="5E5E5E"/>
                </a:solidFill>
                <a:highlight>
                  <a:srgbClr val="FFFF00"/>
                </a:highlight>
                <a:latin typeface="Calibri" panose="020F0502020204030204" pitchFamily="34" charset="0"/>
              </a:rPr>
              <a:t>FITs worldwide are completely re-opened!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VEL TRADE…"/>
          <p:cNvSpPr txBox="1"/>
          <p:nvPr/>
        </p:nvSpPr>
        <p:spPr>
          <a:xfrm>
            <a:off x="437029" y="485128"/>
            <a:ext cx="7411571" cy="827107"/>
          </a:xfrm>
          <a:prstGeom prst="rect">
            <a:avLst/>
          </a:prstGeom>
          <a:ln w="12700">
            <a:miter lim="400000"/>
          </a:ln>
        </p:spPr>
        <p:txBody>
          <a:bodyPr lIns="45719" rIns="45719">
            <a:normAutofit/>
          </a:bodyPr>
          <a:lstStyle>
            <a:lvl1pPr marL="0" marR="0" indent="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1pPr>
            <a:lvl2pPr marL="0" marR="0" indent="4572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2pPr>
            <a:lvl3pPr marL="0" marR="0" indent="9144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3pPr>
            <a:lvl4pPr marL="0" marR="0" indent="13716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4pPr>
            <a:lvl5pPr marL="0" marR="0" indent="18288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5pPr>
            <a:lvl6pPr marL="25908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6pPr>
            <a:lvl7pPr marL="30480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7pPr>
            <a:lvl8pPr marL="35052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8pPr>
            <a:lvl9pPr marL="39624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9pPr>
          </a:lstStyle>
          <a:p>
            <a:pPr hangingPunct="1">
              <a:defRPr sz="4100"/>
            </a:pPr>
            <a:endParaRPr lang="en-US" sz="4000"/>
          </a:p>
        </p:txBody>
      </p:sp>
      <p:sp>
        <p:nvSpPr>
          <p:cNvPr id="17" name="标题 1"/>
          <p:cNvSpPr txBox="1"/>
          <p:nvPr/>
        </p:nvSpPr>
        <p:spPr>
          <a:xfrm>
            <a:off x="707016" y="649156"/>
            <a:ext cx="10775385" cy="1247615"/>
          </a:xfrm>
          <a:prstGeom prst="rect">
            <a:avLst/>
          </a:prstGeom>
        </p:spPr>
        <p:txBody>
          <a:bodyPr vert="horz" lIns="91440" tIns="45720" rIns="91440" bIns="45720" rtlCol="0" anchor="t">
            <a:noAutofit/>
          </a:bodyPr>
          <a:lstStyle>
            <a:lvl1pPr algn="l" defTabSz="914400" rtl="0" eaLnBrk="1" latinLnBrk="0" hangingPunct="1">
              <a:lnSpc>
                <a:spcPts val="3000"/>
              </a:lnSpc>
              <a:spcBef>
                <a:spcPct val="0"/>
              </a:spcBef>
              <a:buNone/>
              <a:defRPr sz="2400" b="1" i="0" kern="1200">
                <a:solidFill>
                  <a:schemeClr val="bg1"/>
                </a:solidFill>
                <a:latin typeface="News Gothic MT" panose="020B0503020103020203" pitchFamily="34" charset="0"/>
                <a:ea typeface="+mj-ea"/>
                <a:cs typeface="+mj-cs"/>
              </a:defRPr>
            </a:lvl1pPr>
          </a:lstStyle>
          <a:p>
            <a:r>
              <a:rPr lang="en-US" altLang="zh-CN" dirty="0"/>
              <a:t/>
            </a:r>
            <a:br>
              <a:rPr lang="en-US" altLang="zh-CN" dirty="0"/>
            </a:br>
            <a:r>
              <a:rPr lang="en-US" altLang="zh-CN" dirty="0"/>
              <a:t>Airlift</a:t>
            </a:r>
            <a:endParaRPr lang="zh-CN" altLang="en-US" dirty="0"/>
          </a:p>
        </p:txBody>
      </p:sp>
      <p:sp>
        <p:nvSpPr>
          <p:cNvPr id="7" name="Title 1"/>
          <p:cNvSpPr txBox="1"/>
          <p:nvPr/>
        </p:nvSpPr>
        <p:spPr>
          <a:xfrm>
            <a:off x="838247" y="365152"/>
            <a:ext cx="10479183" cy="10769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b="1" dirty="0">
                <a:latin typeface="+mj-lt"/>
              </a:rPr>
              <a:t>Opportunities</a:t>
            </a:r>
          </a:p>
          <a:p>
            <a:endParaRPr lang="en-US" sz="2910" b="1" dirty="0">
              <a:latin typeface="BrownStd" panose="00010500010101010101" pitchFamily="50" charset="0"/>
              <a:cs typeface="Arial" panose="020B0604020202020204" pitchFamily="34" charset="0"/>
            </a:endParaRPr>
          </a:p>
          <a:p>
            <a:r>
              <a:rPr lang="en-US" sz="3000" b="1" kern="0" dirty="0">
                <a:solidFill>
                  <a:srgbClr val="ED7D31"/>
                </a:solidFill>
                <a:latin typeface="Calibri" panose="020F0502020204030204"/>
              </a:rPr>
              <a:t>Airlift</a:t>
            </a:r>
          </a:p>
          <a:p>
            <a:endParaRPr lang="en-US" sz="2910" b="1" dirty="0">
              <a:latin typeface="BrownStd" panose="00010500010101010101" pitchFamily="50" charset="0"/>
              <a:cs typeface="Arial" panose="020B0604020202020204" pitchFamily="34" charset="0"/>
            </a:endParaRPr>
          </a:p>
        </p:txBody>
      </p:sp>
      <p:sp>
        <p:nvSpPr>
          <p:cNvPr id="2" name="Text Placeholder 3"/>
          <p:cNvSpPr txBox="1"/>
          <p:nvPr/>
        </p:nvSpPr>
        <p:spPr>
          <a:xfrm>
            <a:off x="707016" y="2328541"/>
            <a:ext cx="10636845" cy="423547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News Gothic MT" panose="020B0503020103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News Gothic MT" panose="020B0503020103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News Gothic MT" panose="020B0503020103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zh-CN" sz="1800" b="1" dirty="0">
                <a:solidFill>
                  <a:srgbClr val="5E5E5E"/>
                </a:solidFill>
                <a:latin typeface="Calibri" panose="020F0502020204030204" pitchFamily="34" charset="0"/>
              </a:rPr>
              <a:t>U.S. FLIGHT RESTORATION:  </a:t>
            </a:r>
            <a:r>
              <a:rPr lang="en-US" altLang="zh-CN" sz="1800" dirty="0">
                <a:solidFill>
                  <a:srgbClr val="5E5E5E"/>
                </a:solidFill>
                <a:latin typeface="Calibri" panose="020F0502020204030204" pitchFamily="34" charset="0"/>
              </a:rPr>
              <a:t>China and the U.S. agreed during Secretary Blinken’s visit to China earlier this month to increase airlift and further facilitate people-to-people exchanges between the two countries.  </a:t>
            </a:r>
          </a:p>
          <a:p>
            <a:pPr marL="0" indent="0" algn="just">
              <a:buNone/>
            </a:pPr>
            <a:r>
              <a:rPr lang="en-US" altLang="zh-CN" sz="1800" dirty="0">
                <a:solidFill>
                  <a:srgbClr val="5E5E5E"/>
                </a:solidFill>
                <a:latin typeface="Calibri" panose="020F0502020204030204" pitchFamily="34" charset="0"/>
              </a:rPr>
              <a:t>This is being widely viewed by the industry as the key to increasing frequencies between the U.S. and China this summer.</a:t>
            </a:r>
            <a:endParaRPr lang="zh-CN" altLang="zh-CN" sz="1800" dirty="0">
              <a:solidFill>
                <a:srgbClr val="5E5E5E"/>
              </a:solidFill>
              <a:latin typeface="Calibri" panose="020F0502020204030204" pitchFamily="34" charset="0"/>
            </a:endParaRPr>
          </a:p>
          <a:p>
            <a:pPr algn="just"/>
            <a:endParaRPr lang="zh-CN" altLang="zh-CN" sz="1800" dirty="0">
              <a:solidFill>
                <a:srgbClr val="5E5E5E"/>
              </a:solidFill>
              <a:latin typeface="Calibri" panose="020F0502020204030204" pitchFamily="34" charset="0"/>
            </a:endParaRPr>
          </a:p>
          <a:p>
            <a:pPr marL="0" indent="0" algn="just">
              <a:buNone/>
            </a:pPr>
            <a:r>
              <a:rPr lang="en-US" altLang="zh-CN" sz="1800" b="1" dirty="0">
                <a:solidFill>
                  <a:srgbClr val="5E5E5E"/>
                </a:solidFill>
                <a:latin typeface="Calibri" panose="020F0502020204030204" pitchFamily="34" charset="0"/>
              </a:rPr>
              <a:t>UNITED AIRLINES:  </a:t>
            </a:r>
            <a:r>
              <a:rPr lang="en-US" altLang="zh-CN" sz="1800" dirty="0">
                <a:solidFill>
                  <a:srgbClr val="5E5E5E"/>
                </a:solidFill>
                <a:latin typeface="Calibri" panose="020F0502020204030204" pitchFamily="34" charset="0"/>
              </a:rPr>
              <a:t>following Secretary Blinken’s visit to Beijing, the China team connected with the China office of United Airlines to gauge their reaction to the visit, and have been informed confidentially that United’s flight restoration steps are likely to be as follows, timing still to be determined:</a:t>
            </a:r>
            <a:endParaRPr lang="zh-CN" altLang="zh-CN" sz="1800" dirty="0">
              <a:solidFill>
                <a:srgbClr val="5E5E5E"/>
              </a:solidFill>
              <a:latin typeface="Calibri" panose="020F0502020204030204" pitchFamily="34" charset="0"/>
            </a:endParaRPr>
          </a:p>
          <a:p>
            <a:pPr marL="342900" lvl="0" indent="-342900">
              <a:buSzPts val="1200"/>
              <a:buFont typeface="Calibri" panose="020F0502020204030204" pitchFamily="34" charset="0"/>
              <a:buChar char="-"/>
            </a:pPr>
            <a:r>
              <a:rPr lang="en-US" altLang="zh-CN" sz="1800" dirty="0">
                <a:solidFill>
                  <a:srgbClr val="5E5E5E"/>
                </a:solidFill>
                <a:latin typeface="Calibri" panose="020F0502020204030204" pitchFamily="34" charset="0"/>
              </a:rPr>
              <a:t>Increase PVG (Shanghai) to SFO route to daily</a:t>
            </a:r>
            <a:endParaRPr lang="zh-CN" altLang="zh-CN" sz="1800" dirty="0">
              <a:solidFill>
                <a:srgbClr val="5E5E5E"/>
              </a:solidFill>
              <a:latin typeface="Calibri" panose="020F0502020204030204" pitchFamily="34" charset="0"/>
            </a:endParaRPr>
          </a:p>
          <a:p>
            <a:pPr marL="342900" lvl="0" indent="-342900">
              <a:buSzPts val="1200"/>
              <a:buFont typeface="Calibri" panose="020F0502020204030204" pitchFamily="34" charset="0"/>
              <a:buChar char="-"/>
            </a:pPr>
            <a:r>
              <a:rPr lang="en-US" altLang="zh-CN" sz="1800" dirty="0">
                <a:solidFill>
                  <a:srgbClr val="5E5E5E"/>
                </a:solidFill>
                <a:latin typeface="Calibri" panose="020F0502020204030204" pitchFamily="34" charset="0"/>
              </a:rPr>
              <a:t>Restore PEK (Beijing) to SFO route daily</a:t>
            </a:r>
            <a:endParaRPr lang="zh-CN" altLang="zh-CN" sz="1800" dirty="0">
              <a:solidFill>
                <a:srgbClr val="5E5E5E"/>
              </a:solidFill>
              <a:latin typeface="Calibri" panose="020F0502020204030204" pitchFamily="34" charset="0"/>
            </a:endParaRPr>
          </a:p>
          <a:p>
            <a:pPr marL="342900" lvl="0" indent="-342900">
              <a:buSzPts val="1200"/>
              <a:buFont typeface="Calibri" panose="020F0502020204030204" pitchFamily="34" charset="0"/>
              <a:buChar char="-"/>
            </a:pPr>
            <a:r>
              <a:rPr lang="en-US" altLang="zh-CN" sz="1800" dirty="0">
                <a:solidFill>
                  <a:srgbClr val="5E5E5E"/>
                </a:solidFill>
                <a:latin typeface="Calibri" panose="020F0502020204030204" pitchFamily="34" charset="0"/>
              </a:rPr>
              <a:t>Consider launching an additional PEK (Beijing) to LAX service</a:t>
            </a:r>
            <a:endParaRPr lang="zh-CN" altLang="zh-CN" sz="1800" dirty="0">
              <a:solidFill>
                <a:srgbClr val="5E5E5E"/>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VEL TRADE…"/>
          <p:cNvSpPr txBox="1"/>
          <p:nvPr/>
        </p:nvSpPr>
        <p:spPr>
          <a:xfrm>
            <a:off x="437029" y="485128"/>
            <a:ext cx="7411571" cy="827107"/>
          </a:xfrm>
          <a:prstGeom prst="rect">
            <a:avLst/>
          </a:prstGeom>
          <a:ln w="12700">
            <a:miter lim="400000"/>
          </a:ln>
        </p:spPr>
        <p:txBody>
          <a:bodyPr lIns="45719" rIns="45719">
            <a:normAutofit/>
          </a:bodyPr>
          <a:lstStyle>
            <a:lvl1pPr marL="0" marR="0" indent="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1pPr>
            <a:lvl2pPr marL="0" marR="0" indent="4572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2pPr>
            <a:lvl3pPr marL="0" marR="0" indent="9144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3pPr>
            <a:lvl4pPr marL="0" marR="0" indent="13716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4pPr>
            <a:lvl5pPr marL="0" marR="0" indent="1828800" algn="l" defTabSz="914400" rtl="0" latinLnBrk="0">
              <a:lnSpc>
                <a:spcPts val="5000"/>
              </a:lnSpc>
              <a:spcBef>
                <a:spcPts val="1000"/>
              </a:spcBef>
              <a:spcAft>
                <a:spcPts val="0"/>
              </a:spcAft>
              <a:buClrTx/>
              <a:buSzTx/>
              <a:buFontTx/>
              <a:buNone/>
              <a:defRPr sz="4400" b="1" i="0" u="none" strike="noStrike" cap="none" spc="0" baseline="0">
                <a:ln>
                  <a:noFill/>
                </a:ln>
                <a:solidFill>
                  <a:schemeClr val="accent3"/>
                </a:solidFill>
                <a:uFillTx/>
                <a:latin typeface="News Gothic MT"/>
                <a:ea typeface="News Gothic MT"/>
                <a:cs typeface="News Gothic MT"/>
                <a:sym typeface="News Gothic MT"/>
              </a:defRPr>
            </a:lvl5pPr>
            <a:lvl6pPr marL="25908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6pPr>
            <a:lvl7pPr marL="30480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7pPr>
            <a:lvl8pPr marL="35052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8pPr>
            <a:lvl9pPr marL="3962400" marR="0" indent="-304800" algn="l" defTabSz="914400" rtl="0" latinLnBrk="0">
              <a:lnSpc>
                <a:spcPct val="90000"/>
              </a:lnSpc>
              <a:spcBef>
                <a:spcPts val="1000"/>
              </a:spcBef>
              <a:spcAft>
                <a:spcPts val="0"/>
              </a:spcAft>
              <a:buClrTx/>
              <a:buSzPct val="100000"/>
              <a:buFont typeface="Arial" panose="020B0604020202020204"/>
              <a:buChar char="•"/>
              <a:defRPr sz="2400" b="0" i="0" u="none" strike="noStrike" cap="none" spc="0" baseline="0">
                <a:ln>
                  <a:noFill/>
                </a:ln>
                <a:solidFill>
                  <a:schemeClr val="accent3"/>
                </a:solidFill>
                <a:uFillTx/>
                <a:latin typeface="News Gothic MT"/>
                <a:ea typeface="News Gothic MT"/>
                <a:cs typeface="News Gothic MT"/>
                <a:sym typeface="News Gothic MT"/>
              </a:defRPr>
            </a:lvl9pPr>
          </a:lstStyle>
          <a:p>
            <a:pPr hangingPunct="1">
              <a:defRPr sz="4100"/>
            </a:pPr>
            <a:endParaRPr lang="en-US" sz="4000"/>
          </a:p>
        </p:txBody>
      </p:sp>
      <p:sp>
        <p:nvSpPr>
          <p:cNvPr id="17" name="标题 1"/>
          <p:cNvSpPr txBox="1"/>
          <p:nvPr/>
        </p:nvSpPr>
        <p:spPr>
          <a:xfrm>
            <a:off x="707016" y="649156"/>
            <a:ext cx="10775385" cy="1247615"/>
          </a:xfrm>
          <a:prstGeom prst="rect">
            <a:avLst/>
          </a:prstGeom>
        </p:spPr>
        <p:txBody>
          <a:bodyPr vert="horz" lIns="91440" tIns="45720" rIns="91440" bIns="45720" rtlCol="0" anchor="t">
            <a:noAutofit/>
          </a:bodyPr>
          <a:lstStyle>
            <a:lvl1pPr algn="l" defTabSz="914400" rtl="0" eaLnBrk="1" latinLnBrk="0" hangingPunct="1">
              <a:lnSpc>
                <a:spcPts val="3000"/>
              </a:lnSpc>
              <a:spcBef>
                <a:spcPct val="0"/>
              </a:spcBef>
              <a:buNone/>
              <a:defRPr sz="2400" b="1" i="0" kern="1200">
                <a:solidFill>
                  <a:schemeClr val="bg1"/>
                </a:solidFill>
                <a:latin typeface="News Gothic MT" panose="020B0503020103020203" pitchFamily="34" charset="0"/>
                <a:ea typeface="+mj-ea"/>
                <a:cs typeface="+mj-cs"/>
              </a:defRPr>
            </a:lvl1pPr>
          </a:lstStyle>
          <a:p>
            <a:r>
              <a:rPr lang="en-US" altLang="zh-CN" sz="4400"/>
              <a:t>Current Challenges </a:t>
            </a:r>
            <a:r>
              <a:rPr lang="en-US" altLang="zh-CN"/>
              <a:t/>
            </a:r>
            <a:br>
              <a:rPr lang="en-US" altLang="zh-CN"/>
            </a:br>
            <a:r>
              <a:rPr lang="en-US" altLang="zh-CN"/>
              <a:t>Airlift</a:t>
            </a:r>
            <a:endParaRPr lang="zh-CN" altLang="en-US"/>
          </a:p>
        </p:txBody>
      </p:sp>
      <p:sp>
        <p:nvSpPr>
          <p:cNvPr id="7" name="Title 1"/>
          <p:cNvSpPr txBox="1"/>
          <p:nvPr/>
        </p:nvSpPr>
        <p:spPr>
          <a:xfrm>
            <a:off x="838247" y="365152"/>
            <a:ext cx="10479183" cy="10769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altLang="zh-CN" b="1" dirty="0">
                <a:latin typeface="+mj-lt"/>
              </a:rPr>
              <a:t>Opportunities</a:t>
            </a:r>
          </a:p>
          <a:p>
            <a:endParaRPr lang="en-US" sz="2910" b="1" dirty="0">
              <a:latin typeface="BrownStd" panose="00010500010101010101" pitchFamily="50" charset="0"/>
              <a:cs typeface="Arial" panose="020B0604020202020204" pitchFamily="34" charset="0"/>
            </a:endParaRPr>
          </a:p>
          <a:p>
            <a:r>
              <a:rPr lang="en-US" sz="3000" b="1" kern="0" dirty="0">
                <a:solidFill>
                  <a:srgbClr val="ED7D31"/>
                </a:solidFill>
                <a:latin typeface="Calibri" panose="020F0502020204030204"/>
              </a:rPr>
              <a:t>Group Travel</a:t>
            </a:r>
            <a:endParaRPr lang="en-US" sz="2910" b="1" dirty="0">
              <a:latin typeface="BrownStd" panose="00010500010101010101" pitchFamily="50" charset="0"/>
              <a:cs typeface="Arial" panose="020B0604020202020204" pitchFamily="34" charset="0"/>
            </a:endParaRPr>
          </a:p>
        </p:txBody>
      </p:sp>
      <p:sp>
        <p:nvSpPr>
          <p:cNvPr id="4" name="Text Placeholder 3"/>
          <p:cNvSpPr txBox="1"/>
          <p:nvPr/>
        </p:nvSpPr>
        <p:spPr>
          <a:xfrm>
            <a:off x="838247" y="2411608"/>
            <a:ext cx="10610415" cy="32650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News Gothic MT" panose="020B0503020103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News Gothic MT" panose="020B0503020103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News Gothic MT" panose="020B0503020103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457200">
              <a:spcBef>
                <a:spcPts val="500"/>
              </a:spcBef>
              <a:spcAft>
                <a:spcPts val="500"/>
              </a:spcAft>
            </a:pPr>
            <a:r>
              <a:rPr lang="en-US" altLang="zh-CN" sz="1800" dirty="0">
                <a:solidFill>
                  <a:srgbClr val="5E5E5E"/>
                </a:solidFill>
                <a:latin typeface="Calibri" panose="020F0502020204030204" pitchFamily="34" charset="0"/>
              </a:rPr>
              <a:t>The in-market tour operators are being creative with some workarounds including selling </a:t>
            </a:r>
            <a:r>
              <a:rPr lang="en-US" altLang="zh-CN" sz="1800" b="1" dirty="0">
                <a:solidFill>
                  <a:srgbClr val="5E5E5E"/>
                </a:solidFill>
                <a:latin typeface="Calibri" panose="020F0502020204030204" pitchFamily="34" charset="0"/>
              </a:rPr>
              <a:t>piecemeal/”tailormade” trips</a:t>
            </a:r>
            <a:r>
              <a:rPr lang="en-US" altLang="zh-CN" sz="1800" dirty="0">
                <a:solidFill>
                  <a:srgbClr val="5E5E5E"/>
                </a:solidFill>
                <a:latin typeface="Calibri" panose="020F0502020204030204" pitchFamily="34" charset="0"/>
              </a:rPr>
              <a:t>.  </a:t>
            </a:r>
          </a:p>
          <a:p>
            <a:pPr marR="457200">
              <a:spcBef>
                <a:spcPts val="500"/>
              </a:spcBef>
              <a:spcAft>
                <a:spcPts val="500"/>
              </a:spcAft>
            </a:pPr>
            <a:r>
              <a:rPr lang="en-US" altLang="zh-CN" sz="1800" dirty="0">
                <a:solidFill>
                  <a:srgbClr val="5E5E5E"/>
                </a:solidFill>
                <a:latin typeface="Calibri" panose="020F0502020204030204" pitchFamily="34" charset="0"/>
              </a:rPr>
              <a:t>Agencies are creating demand for group bookings by creating itineraries and groups and then calling clients. They also </a:t>
            </a:r>
            <a:r>
              <a:rPr lang="en-US" altLang="zh-CN" sz="1800" b="1" dirty="0">
                <a:solidFill>
                  <a:srgbClr val="5E5E5E"/>
                </a:solidFill>
                <a:latin typeface="Calibri" panose="020F0502020204030204" pitchFamily="34" charset="0"/>
              </a:rPr>
              <a:t>decouple package elements</a:t>
            </a:r>
            <a:r>
              <a:rPr lang="en-US" altLang="zh-CN" sz="1800" dirty="0">
                <a:solidFill>
                  <a:srgbClr val="5E5E5E"/>
                </a:solidFill>
                <a:latin typeface="Calibri" panose="020F0502020204030204" pitchFamily="34" charset="0"/>
              </a:rPr>
              <a:t>, selling air or hotels separately, so it doesn’t look like an actual packaged tour.  </a:t>
            </a:r>
          </a:p>
          <a:p>
            <a:pPr marR="457200">
              <a:spcBef>
                <a:spcPts val="500"/>
              </a:spcBef>
              <a:spcAft>
                <a:spcPts val="500"/>
              </a:spcAft>
            </a:pPr>
            <a:r>
              <a:rPr lang="en-US" altLang="zh-CN" sz="1800" dirty="0">
                <a:solidFill>
                  <a:srgbClr val="5E5E5E"/>
                </a:solidFill>
                <a:latin typeface="Calibri" panose="020F0502020204030204" pitchFamily="34" charset="0"/>
              </a:rPr>
              <a:t>Friends and family also form </a:t>
            </a:r>
            <a:r>
              <a:rPr lang="en-US" altLang="zh-CN" sz="1800" b="1" dirty="0">
                <a:solidFill>
                  <a:srgbClr val="5E5E5E"/>
                </a:solidFill>
                <a:latin typeface="Calibri" panose="020F0502020204030204" pitchFamily="34" charset="0"/>
              </a:rPr>
              <a:t>mini groups traveling on tailored-made itineraries</a:t>
            </a:r>
            <a:r>
              <a:rPr lang="en-US" altLang="zh-CN" sz="1800" dirty="0">
                <a:solidFill>
                  <a:srgbClr val="5E5E5E"/>
                </a:solidFill>
                <a:latin typeface="Calibri" panose="020F0502020204030204" pitchFamily="34" charset="0"/>
              </a:rPr>
              <a:t> that operators can sell.  </a:t>
            </a:r>
          </a:p>
          <a:p>
            <a:pPr marR="457200">
              <a:spcBef>
                <a:spcPts val="500"/>
              </a:spcBef>
              <a:spcAft>
                <a:spcPts val="500"/>
              </a:spcAft>
            </a:pPr>
            <a:r>
              <a:rPr lang="en-US" altLang="zh-CN" sz="1800" dirty="0">
                <a:solidFill>
                  <a:srgbClr val="5E5E5E"/>
                </a:solidFill>
                <a:latin typeface="Calibri" panose="020F0502020204030204" pitchFamily="34" charset="0"/>
              </a:rPr>
              <a:t>Some</a:t>
            </a:r>
            <a:r>
              <a:rPr lang="zh-CN" altLang="en-US" sz="1800" dirty="0">
                <a:solidFill>
                  <a:srgbClr val="5E5E5E"/>
                </a:solidFill>
                <a:latin typeface="Calibri" panose="020F0502020204030204" pitchFamily="34" charset="0"/>
              </a:rPr>
              <a:t> </a:t>
            </a:r>
            <a:r>
              <a:rPr lang="en-US" altLang="zh-CN" sz="1800" dirty="0">
                <a:solidFill>
                  <a:srgbClr val="5E5E5E"/>
                </a:solidFill>
                <a:latin typeface="Calibri" panose="020F0502020204030204" pitchFamily="34" charset="0"/>
              </a:rPr>
              <a:t>major state-owned tour operator, such as CYTS had posted U.S. group product posters and advertisements with price and itinerary clearly stated.</a:t>
            </a:r>
            <a:endParaRPr lang="de-DE" sz="1800" dirty="0">
              <a:solidFill>
                <a:srgbClr val="5E5E5E"/>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weib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标题 1"/>
          <p:cNvSpPr txBox="1"/>
          <p:nvPr/>
        </p:nvSpPr>
        <p:spPr>
          <a:xfrm>
            <a:off x="65989" y="2671844"/>
            <a:ext cx="12126011" cy="23876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5400" b="1" dirty="0"/>
              <a:t>China Travel Trade</a:t>
            </a:r>
            <a:endParaRPr lang="zh-CN" altLang="en-US" sz="5400" b="1" dirty="0">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p:txBody>
          <a:bodyPr/>
          <a:lstStyle/>
          <a:p>
            <a:r>
              <a:rPr lang="en-US" altLang="zh-CN" dirty="0"/>
              <a:t>China Market Travel Trends 2022</a:t>
            </a:r>
            <a:endParaRPr lang="zh-CN" altLang="zh-CN" dirty="0"/>
          </a:p>
        </p:txBody>
      </p:sp>
      <p:sp>
        <p:nvSpPr>
          <p:cNvPr id="1073742061" name="officeArt object" descr="AGENCY PRESENTATION"/>
          <p:cNvSpPr txBox="1"/>
          <p:nvPr>
            <p:custDataLst>
              <p:tags r:id="rId1"/>
            </p:custDataLst>
          </p:nvPr>
        </p:nvSpPr>
        <p:spPr>
          <a:xfrm>
            <a:off x="629285" y="469900"/>
            <a:ext cx="9470390" cy="667385"/>
          </a:xfrm>
          <a:prstGeom prst="rect">
            <a:avLst/>
          </a:prstGeom>
          <a:noFill/>
          <a:ln w="12700" cap="flat">
            <a:noFill/>
            <a:miter lim="400000"/>
          </a:ln>
          <a:effectLst/>
        </p:spPr>
        <p:txBody>
          <a:bodyPr wrap="square" lIns="50800" tIns="50800" rIns="50800" bIns="50800" numCol="1" anchor="ctr">
            <a:noAutofit/>
          </a:bodyPr>
          <a:lstStyle/>
          <a:p>
            <a:pPr marL="0" marR="0" indent="0" algn="ctr" rtl="0">
              <a:lnSpc>
                <a:spcPct val="100000"/>
              </a:lnSpc>
              <a:spcBef>
                <a:spcPts val="0"/>
              </a:spcBef>
              <a:spcAft>
                <a:spcPts val="800"/>
              </a:spcAft>
            </a:pPr>
            <a:r>
              <a:rPr lang="en-US" altLang="zh-CN" sz="4400" b="1" kern="0" spc="100">
                <a:ln>
                  <a:noFill/>
                  <a:bevel/>
                </a:ln>
                <a:solidFill>
                  <a:schemeClr val="tx1"/>
                </a:solidFill>
                <a:latin typeface="Calibri Light" panose="020F0302020204030204" charset="0"/>
                <a:ea typeface="Arial Unicode MS"/>
                <a:cs typeface="Calibri Light" panose="020F0302020204030204" charset="0"/>
                <a:sym typeface="Times New Roman" panose="02020603050405020304"/>
              </a:rPr>
              <a:t>Our On-going Stragegy - Travel Trade</a:t>
            </a:r>
          </a:p>
        </p:txBody>
      </p:sp>
      <p:sp>
        <p:nvSpPr>
          <p:cNvPr id="100" name="文本框 99"/>
          <p:cNvSpPr txBox="1"/>
          <p:nvPr>
            <p:custDataLst>
              <p:tags r:id="rId2"/>
            </p:custDataLst>
          </p:nvPr>
        </p:nvSpPr>
        <p:spPr>
          <a:xfrm>
            <a:off x="946150" y="1359535"/>
            <a:ext cx="10701020" cy="4799965"/>
          </a:xfrm>
          <a:prstGeom prst="rect">
            <a:avLst/>
          </a:prstGeom>
          <a:noFill/>
          <a:ln w="9525">
            <a:noFill/>
          </a:ln>
        </p:spPr>
        <p:txBody>
          <a:bodyPr wrap="square">
            <a:noAutofit/>
          </a:bodyPr>
          <a:lstStyle/>
          <a:p>
            <a:pPr marL="279400" indent="-279400"/>
            <a:r>
              <a:rPr lang="en-US" b="0">
                <a:solidFill>
                  <a:srgbClr val="5E5E5E"/>
                </a:solidFill>
                <a:latin typeface="Calibri" panose="020F0502020204030204" pitchFamily="34" charset="0"/>
                <a:ea typeface="等线" panose="02010600030101010101" charset="-122"/>
                <a:cs typeface="等线" panose="02010600030101010101" charset="-122"/>
              </a:rPr>
              <a:t>Face to face sales calls </a:t>
            </a:r>
          </a:p>
          <a:p>
            <a:pPr marL="279400" indent="-279400"/>
            <a:endParaRPr lang="en-US" b="0">
              <a:solidFill>
                <a:srgbClr val="5E5E5E"/>
              </a:solidFill>
              <a:latin typeface="Calibri" panose="020F0502020204030204" pitchFamily="34" charset="0"/>
              <a:ea typeface="等线" panose="02010600030101010101" charset="-122"/>
              <a:cs typeface="等线" panose="02010600030101010101" charset="-122"/>
            </a:endParaRPr>
          </a:p>
          <a:p>
            <a:pPr marL="279400" indent="-279400"/>
            <a:r>
              <a:rPr lang="en-US" b="0">
                <a:solidFill>
                  <a:srgbClr val="5E5E5E"/>
                </a:solidFill>
                <a:latin typeface="Calibri" panose="020F0502020204030204" pitchFamily="34" charset="0"/>
                <a:ea typeface="等线" panose="02010600030101010101" charset="-122"/>
                <a:cs typeface="等线" panose="02010600030101010101" charset="-122"/>
              </a:rPr>
              <a:t>In-house trainings and online webinars</a:t>
            </a:r>
          </a:p>
          <a:p>
            <a:pPr marL="279400" indent="-279400"/>
            <a:endParaRPr lang="en-US" b="0">
              <a:solidFill>
                <a:srgbClr val="5E5E5E"/>
              </a:solidFill>
              <a:latin typeface="Calibri" panose="020F0502020204030204" pitchFamily="34" charset="0"/>
              <a:ea typeface="等线" panose="02010600030101010101" charset="-122"/>
              <a:cs typeface="等线" panose="02010600030101010101" charset="-122"/>
            </a:endParaRPr>
          </a:p>
          <a:p>
            <a:pPr marL="279400" indent="-279400"/>
            <a:r>
              <a:rPr lang="en-US" b="0">
                <a:solidFill>
                  <a:srgbClr val="5E5E5E"/>
                </a:solidFill>
                <a:latin typeface="Calibri" panose="020F0502020204030204" pitchFamily="34" charset="0"/>
                <a:ea typeface="等线" panose="02010600030101010101" charset="-122"/>
                <a:cs typeface="等线" panose="02010600030101010101" charset="-122"/>
              </a:rPr>
              <a:t>Brand USA China Mission </a:t>
            </a:r>
          </a:p>
          <a:p>
            <a:pPr marL="279400" indent="-279400"/>
            <a:endParaRPr lang="en-US" b="0">
              <a:solidFill>
                <a:srgbClr val="5E5E5E"/>
              </a:solidFill>
              <a:latin typeface="Calibri" panose="020F0502020204030204" pitchFamily="34" charset="0"/>
              <a:ea typeface="等线" panose="02010600030101010101" charset="-122"/>
              <a:cs typeface="等线" panose="02010600030101010101" charset="-122"/>
            </a:endParaRPr>
          </a:p>
          <a:p>
            <a:pPr marL="279400" indent="-279400"/>
            <a:r>
              <a:rPr lang="en-US" b="0">
                <a:solidFill>
                  <a:srgbClr val="5E5E5E"/>
                </a:solidFill>
                <a:latin typeface="Calibri" panose="020F0502020204030204" pitchFamily="34" charset="0"/>
                <a:ea typeface="等线" panose="02010600030101010101" charset="-122"/>
                <a:cs typeface="等线" panose="02010600030101010101" charset="-122"/>
              </a:rPr>
              <a:t>U.S. Embassy roadshows</a:t>
            </a:r>
          </a:p>
          <a:p>
            <a:pPr marL="279400" indent="-279400"/>
            <a:r>
              <a:rPr lang="en-US" b="0">
                <a:solidFill>
                  <a:srgbClr val="5E5E5E"/>
                </a:solidFill>
                <a:latin typeface="Calibri" panose="020F0502020204030204" pitchFamily="34" charset="0"/>
                <a:ea typeface="等线" panose="02010600030101010101" charset="-122"/>
                <a:cs typeface="等线" panose="02010600030101010101" charset="-122"/>
              </a:rPr>
              <a:t> </a:t>
            </a:r>
          </a:p>
          <a:p>
            <a:pPr marL="279400" indent="-279400"/>
            <a:r>
              <a:rPr lang="en-US" b="0">
                <a:solidFill>
                  <a:srgbClr val="5E5E5E"/>
                </a:solidFill>
                <a:latin typeface="Calibri" panose="020F0502020204030204" pitchFamily="34" charset="0"/>
                <a:ea typeface="等线" panose="02010600030101010101" charset="-122"/>
                <a:cs typeface="等线" panose="02010600030101010101" charset="-122"/>
              </a:rPr>
              <a:t>Extend stay length in Arizona for both groups and FITs</a:t>
            </a:r>
          </a:p>
          <a:p>
            <a:pPr marL="279400" indent="-279400"/>
            <a:endParaRPr lang="en-US" b="0">
              <a:solidFill>
                <a:srgbClr val="5E5E5E"/>
              </a:solidFill>
              <a:latin typeface="Calibri" panose="020F0502020204030204" pitchFamily="34" charset="0"/>
              <a:ea typeface="等线" panose="02010600030101010101" charset="-122"/>
              <a:cs typeface="等线" panose="02010600030101010101" charset="-122"/>
            </a:endParaRPr>
          </a:p>
          <a:p>
            <a:pPr marL="279400" indent="-279400"/>
            <a:r>
              <a:rPr lang="en-US" b="0">
                <a:solidFill>
                  <a:srgbClr val="5E5E5E"/>
                </a:solidFill>
                <a:latin typeface="Calibri" panose="020F0502020204030204" pitchFamily="34" charset="0"/>
                <a:ea typeface="等线" panose="02010600030101010101" charset="-122"/>
                <a:cs typeface="等线" panose="02010600030101010101" charset="-122"/>
              </a:rPr>
              <a:t>China Sales Mission / China VIP events </a:t>
            </a:r>
          </a:p>
          <a:p>
            <a:pPr marL="279400" indent="-279400"/>
            <a:endParaRPr lang="en-US" b="0">
              <a:solidFill>
                <a:srgbClr val="5E5E5E"/>
              </a:solidFill>
              <a:latin typeface="Calibri" panose="020F0502020204030204" pitchFamily="34" charset="0"/>
              <a:ea typeface="等线" panose="02010600030101010101" charset="-122"/>
              <a:cs typeface="等线" panose="02010600030101010101" charset="-122"/>
            </a:endParaRPr>
          </a:p>
          <a:p>
            <a:pPr marL="279400" indent="-279400"/>
            <a:r>
              <a:rPr lang="en-US" b="0">
                <a:solidFill>
                  <a:srgbClr val="5E5E5E"/>
                </a:solidFill>
                <a:latin typeface="Calibri" panose="020F0502020204030204" pitchFamily="34" charset="0"/>
                <a:ea typeface="等线" panose="02010600030101010101" charset="-122"/>
                <a:cs typeface="等线" panose="02010600030101010101" charset="-122"/>
              </a:rPr>
              <a:t>Trade Shows: IPW 2024 / ITB China</a:t>
            </a:r>
          </a:p>
          <a:p>
            <a:pPr marL="279400" indent="-279400"/>
            <a:endParaRPr lang="en-US" b="0">
              <a:solidFill>
                <a:srgbClr val="5E5E5E"/>
              </a:solidFill>
              <a:latin typeface="Calibri" panose="020F0502020204030204" pitchFamily="34" charset="0"/>
              <a:ea typeface="等线" panose="02010600030101010101" charset="-122"/>
              <a:cs typeface="等线" panose="02010600030101010101" charset="-122"/>
            </a:endParaRPr>
          </a:p>
          <a:p>
            <a:pPr marL="279400" indent="-279400"/>
            <a:r>
              <a:rPr lang="en-US" b="0">
                <a:solidFill>
                  <a:srgbClr val="5E5E5E"/>
                </a:solidFill>
                <a:latin typeface="Calibri" panose="020F0502020204030204" pitchFamily="34" charset="0"/>
                <a:ea typeface="等线" panose="02010600030101010101" charset="-122"/>
                <a:cs typeface="等线" panose="02010600030101010101" charset="-122"/>
              </a:rPr>
              <a:t>Coops with major OTAs</a:t>
            </a:r>
          </a:p>
          <a:p>
            <a:pPr marL="279400" indent="-279400"/>
            <a:endParaRPr lang="en-US" b="0">
              <a:solidFill>
                <a:srgbClr val="5E5E5E"/>
              </a:solidFill>
              <a:latin typeface="Calibri" panose="020F0502020204030204" pitchFamily="34" charset="0"/>
              <a:ea typeface="等线" panose="02010600030101010101" charset="-122"/>
              <a:cs typeface="等线" panose="02010600030101010101" charset="-122"/>
            </a:endParaRPr>
          </a:p>
          <a:p>
            <a:pPr marL="279400" indent="-279400"/>
            <a:r>
              <a:rPr lang="en-US" b="1" i="1">
                <a:ln w="22225">
                  <a:solidFill>
                    <a:schemeClr val="accent2"/>
                  </a:solidFill>
                  <a:prstDash val="solid"/>
                </a:ln>
                <a:solidFill>
                  <a:schemeClr val="accent2">
                    <a:lumMod val="40000"/>
                    <a:lumOff val="60000"/>
                  </a:schemeClr>
                </a:solidFill>
                <a:effectLst/>
                <a:latin typeface="Calibri" panose="020F0502020204030204" pitchFamily="34" charset="0"/>
                <a:cs typeface="Arial Unicode MS" charset="0"/>
                <a:sym typeface="+mn-ea"/>
              </a:rPr>
              <a:t>* What’s New</a:t>
            </a:r>
            <a:r>
              <a:rPr lang="en-US">
                <a:solidFill>
                  <a:srgbClr val="5E5E5E"/>
                </a:solidFill>
                <a:latin typeface="Calibri" panose="020F0502020204030204" pitchFamily="34" charset="0"/>
                <a:cs typeface="Arial Unicode MS" charset="0"/>
                <a:sym typeface="+mn-ea"/>
              </a:rPr>
              <a:t> - </a:t>
            </a:r>
            <a:r>
              <a:rPr lang="en-US">
                <a:solidFill>
                  <a:srgbClr val="5E5E5E"/>
                </a:solidFill>
                <a:latin typeface="Calibri" panose="020F0502020204030204" pitchFamily="34" charset="0"/>
                <a:ea typeface="等线" panose="02010600030101010101" charset="-122"/>
                <a:cs typeface="等线" panose="02010600030101010101" charset="-122"/>
                <a:sym typeface="+mn-ea"/>
              </a:rPr>
              <a:t>Receptive tour operator FAM</a:t>
            </a:r>
            <a:endParaRPr lang="en-US" b="0">
              <a:solidFill>
                <a:srgbClr val="5E5E5E"/>
              </a:solidFill>
              <a:latin typeface="Calibri" panose="020F0502020204030204" pitchFamily="34" charset="0"/>
              <a:ea typeface="等线" panose="02010600030101010101" charset="-122"/>
              <a:cs typeface="等线" panose="02010600030101010101" charset="-122"/>
            </a:endParaRPr>
          </a:p>
          <a:p>
            <a:pPr marL="279400" indent="-279400"/>
            <a:endParaRPr lang="en-US" b="0">
              <a:solidFill>
                <a:srgbClr val="5E5E5E"/>
              </a:solidFill>
              <a:latin typeface="Calibri" panose="020F0502020204030204" pitchFamily="34" charset="0"/>
              <a:ea typeface="等线" panose="02010600030101010101" charset="-122"/>
              <a:cs typeface="等线" panose="02010600030101010101" charset="-122"/>
            </a:endParaRPr>
          </a:p>
          <a:p>
            <a:pPr marL="279400" indent="-279400"/>
            <a:endParaRPr lang="en-US" b="0">
              <a:solidFill>
                <a:srgbClr val="5E5E5E"/>
              </a:solidFill>
              <a:latin typeface="Calibri" panose="020F0502020204030204" pitchFamily="34" charset="0"/>
              <a:ea typeface="等线" panose="02010600030101010101" charset="-122"/>
              <a:cs typeface="等线" panose="0201060003010101010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63192"/>
            <a:ext cx="10515600" cy="1325563"/>
          </a:xfrm>
        </p:spPr>
        <p:txBody>
          <a:bodyPr>
            <a:normAutofit/>
          </a:bodyPr>
          <a:lstStyle/>
          <a:p>
            <a:r>
              <a:rPr lang="en-US" altLang="zh-CN" dirty="0">
                <a:sym typeface="+mn-ea"/>
              </a:rPr>
              <a:t>China Market Travel Trade</a:t>
            </a:r>
          </a:p>
        </p:txBody>
      </p:sp>
      <p:sp>
        <p:nvSpPr>
          <p:cNvPr id="3" name="内容占位符 2"/>
          <p:cNvSpPr>
            <a:spLocks noGrp="1"/>
          </p:cNvSpPr>
          <p:nvPr>
            <p:ph idx="1"/>
          </p:nvPr>
        </p:nvSpPr>
        <p:spPr>
          <a:xfrm>
            <a:off x="838200" y="1388755"/>
            <a:ext cx="10515600" cy="4967595"/>
          </a:xfrm>
        </p:spPr>
        <p:txBody>
          <a:bodyPr>
            <a:normAutofit/>
          </a:bodyPr>
          <a:lstStyle/>
          <a:p>
            <a:r>
              <a:rPr lang="en-US" altLang="zh-CN" sz="2200" b="1" dirty="0"/>
              <a:t>FY23 Sales &amp; Marketing Overview:</a:t>
            </a:r>
            <a:endParaRPr lang="zh-CN" altLang="zh-CN" sz="2200" dirty="0"/>
          </a:p>
          <a:p>
            <a:endParaRPr lang="en-US" altLang="zh-CN" sz="2200" dirty="0"/>
          </a:p>
          <a:p>
            <a:pPr marL="285750" indent="-285750"/>
            <a:r>
              <a:rPr lang="en-US" altLang="zh-CN" sz="2200" dirty="0"/>
              <a:t>Number of trade Fams hosted: </a:t>
            </a:r>
            <a:r>
              <a:rPr lang="en-US" altLang="zh-CN" sz="2200" dirty="0" smtClean="0"/>
              <a:t>0 (due to Zero COVID policy)</a:t>
            </a:r>
            <a:endParaRPr lang="zh-CN" altLang="zh-CN" sz="2200" dirty="0"/>
          </a:p>
          <a:p>
            <a:pPr marL="285750" indent="-285750"/>
            <a:r>
              <a:rPr lang="en-US" altLang="zh-CN" sz="2200" dirty="0"/>
              <a:t>Number of trade shows / exhibitions participated in: 5</a:t>
            </a:r>
            <a:endParaRPr lang="zh-CN" altLang="zh-CN" sz="2200" dirty="0"/>
          </a:p>
          <a:p>
            <a:pPr marL="285750" indent="-285750"/>
            <a:r>
              <a:rPr lang="en-US" altLang="zh-CN" sz="2200" dirty="0"/>
              <a:t>Number of trainings/webinars: 85</a:t>
            </a:r>
            <a:endParaRPr lang="zh-CN" altLang="zh-CN" sz="2200" dirty="0"/>
          </a:p>
          <a:p>
            <a:pPr marL="285750" indent="-285750"/>
            <a:r>
              <a:rPr lang="en-US" altLang="zh-CN" sz="2200" dirty="0"/>
              <a:t>Number of agent staff trained: 475</a:t>
            </a:r>
            <a:endParaRPr lang="zh-CN" altLang="zh-CN" sz="2200" dirty="0"/>
          </a:p>
          <a:p>
            <a:pPr marL="285750" indent="-285750"/>
            <a:r>
              <a:rPr lang="en-US" altLang="zh-CN" sz="2200" dirty="0"/>
              <a:t>Number of offline VIP events: </a:t>
            </a:r>
            <a:r>
              <a:rPr lang="en-US" sz="2200" dirty="0"/>
              <a:t>2</a:t>
            </a:r>
          </a:p>
          <a:p>
            <a:pPr marL="285750" indent="-285750"/>
            <a:r>
              <a:rPr lang="en-US" altLang="zh-CN" sz="2200" dirty="0"/>
              <a:t>Number of trade enrolled in Mini-program: 148</a:t>
            </a:r>
          </a:p>
          <a:p>
            <a:pPr marL="285750" indent="-285750"/>
            <a:r>
              <a:rPr lang="en-US" altLang="zh-CN" sz="2200" dirty="0"/>
              <a:t>Number of trade completed online training course: 41</a:t>
            </a:r>
            <a:endParaRPr lang="zh-CN" altLang="zh-CN" sz="2200" dirty="0"/>
          </a:p>
          <a:p>
            <a:endParaRPr lang="zh-CN" altLang="zh-CN" sz="2200" dirty="0"/>
          </a:p>
          <a:p>
            <a:endParaRPr lang="zh-CN" altLang="en-US" sz="2200" dirty="0"/>
          </a:p>
        </p:txBody>
      </p:sp>
      <p:sp>
        <p:nvSpPr>
          <p:cNvPr id="6" name="页脚占位符 5"/>
          <p:cNvSpPr>
            <a:spLocks noGrp="1"/>
          </p:cNvSpPr>
          <p:nvPr>
            <p:ph type="ftr" sz="quarter" idx="11"/>
          </p:nvPr>
        </p:nvSpPr>
        <p:spPr/>
        <p:txBody>
          <a:bodyPr/>
          <a:lstStyle/>
          <a:p>
            <a:r>
              <a:rPr lang="en-US" altLang="zh-CN" dirty="0">
                <a:sym typeface="+mn-ea"/>
              </a:rPr>
              <a:t>China Market Travel Trade</a:t>
            </a:r>
          </a:p>
        </p:txBody>
      </p:sp>
      <p:pic>
        <p:nvPicPr>
          <p:cNvPr id="4" name="图片 3" descr="Spring-1"/>
          <p:cNvPicPr>
            <a:picLocks noChangeAspect="1"/>
          </p:cNvPicPr>
          <p:nvPr>
            <p:custDataLst>
              <p:tags r:id="rId1"/>
            </p:custDataLst>
          </p:nvPr>
        </p:nvPicPr>
        <p:blipFill>
          <a:blip r:embed="rId5"/>
          <a:stretch>
            <a:fillRect/>
          </a:stretch>
        </p:blipFill>
        <p:spPr>
          <a:xfrm>
            <a:off x="8235950" y="911860"/>
            <a:ext cx="3600000" cy="2398517"/>
          </a:xfrm>
          <a:prstGeom prst="rect">
            <a:avLst/>
          </a:prstGeom>
        </p:spPr>
      </p:pic>
      <p:pic>
        <p:nvPicPr>
          <p:cNvPr id="66" name="图片 66"/>
          <p:cNvPicPr>
            <a:picLocks noChangeAspect="1"/>
          </p:cNvPicPr>
          <p:nvPr>
            <p:custDataLst>
              <p:tags r:id="rId2"/>
            </p:custDataLst>
          </p:nvPr>
        </p:nvPicPr>
        <p:blipFill>
          <a:blip r:embed="rId6"/>
          <a:stretch>
            <a:fillRect/>
          </a:stretch>
        </p:blipFill>
        <p:spPr>
          <a:xfrm>
            <a:off x="8235950" y="3310255"/>
            <a:ext cx="3600000" cy="24555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6409" y="467324"/>
            <a:ext cx="10479183" cy="13255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b="1" dirty="0">
                <a:latin typeface="+mj-lt"/>
              </a:rPr>
              <a:t>China Market Overview</a:t>
            </a:r>
          </a:p>
          <a:p>
            <a:endParaRPr lang="en-US" sz="2910" b="1" dirty="0">
              <a:latin typeface="BrownStd" panose="00010500010101010101" pitchFamily="50" charset="0"/>
              <a:cs typeface="Arial" panose="020B0604020202020204" pitchFamily="34" charset="0"/>
            </a:endParaRPr>
          </a:p>
          <a:p>
            <a:r>
              <a:rPr lang="en-US" sz="3000" b="1" kern="0" dirty="0">
                <a:solidFill>
                  <a:srgbClr val="ED7D31"/>
                </a:solidFill>
                <a:latin typeface="Calibri" panose="020F0502020204030204"/>
              </a:rPr>
              <a:t>China Market Size</a:t>
            </a:r>
          </a:p>
          <a:p>
            <a:endParaRPr lang="en-US" sz="2910" b="1" dirty="0">
              <a:latin typeface="BrownStd" panose="00010500010101010101" pitchFamily="50" charset="0"/>
              <a:cs typeface="Arial" panose="020B0604020202020204" pitchFamily="34" charset="0"/>
            </a:endParaRPr>
          </a:p>
        </p:txBody>
      </p:sp>
      <p:sp>
        <p:nvSpPr>
          <p:cNvPr id="12" name="Rectangle 2"/>
          <p:cNvSpPr/>
          <p:nvPr/>
        </p:nvSpPr>
        <p:spPr>
          <a:xfrm>
            <a:off x="1695362" y="2667081"/>
            <a:ext cx="5812242" cy="459152"/>
          </a:xfrm>
          <a:prstGeom prst="rect">
            <a:avLst/>
          </a:prstGeom>
        </p:spPr>
        <p:txBody>
          <a:bodyPr wrap="square" anchor="t">
            <a:noAutofit/>
          </a:bodyPr>
          <a:lstStyle/>
          <a:p>
            <a:r>
              <a:rPr lang="en-US" altLang="zh-CN" dirty="0">
                <a:solidFill>
                  <a:srgbClr val="5E5E5E"/>
                </a:solidFill>
                <a:latin typeface="Calibri" panose="020F0502020204030204" pitchFamily="34" charset="0"/>
              </a:rPr>
              <a:t>Population: 1,455,044,800 (April 2023)</a:t>
            </a:r>
          </a:p>
          <a:p>
            <a:endParaRPr lang="en-US" sz="1700" dirty="0">
              <a:latin typeface="BrownStd Light" panose="00010400010101010101" pitchFamily="50" charset="0"/>
              <a:cs typeface="Arial" panose="020B0604020202020204" pitchFamily="34" charset="0"/>
            </a:endParaRPr>
          </a:p>
          <a:p>
            <a:pPr marL="0" lvl="1" defTabSz="1066800">
              <a:spcBef>
                <a:spcPct val="0"/>
              </a:spcBef>
              <a:spcAft>
                <a:spcPts val="600"/>
              </a:spcAft>
            </a:pPr>
            <a:endParaRPr lang="en-US" sz="1700" dirty="0">
              <a:latin typeface="BrownStd Light" panose="00010400010101010101" pitchFamily="50" charset="0"/>
              <a:cs typeface="Arial" panose="020B0604020202020204" pitchFamily="34" charset="0"/>
            </a:endParaRPr>
          </a:p>
          <a:p>
            <a:pPr marL="0" lvl="1" defTabSz="1066800">
              <a:spcBef>
                <a:spcPct val="0"/>
              </a:spcBef>
              <a:spcAft>
                <a:spcPts val="600"/>
              </a:spcAft>
            </a:pPr>
            <a:endParaRPr lang="en-US" sz="1400" b="1" dirty="0">
              <a:solidFill>
                <a:srgbClr val="FF0000"/>
              </a:solidFill>
              <a:latin typeface="BrownStd Light" panose="00010400010101010101" pitchFamily="50" charset="0"/>
              <a:cs typeface="Arial" panose="020B0604020202020204" pitchFamily="34" charset="0"/>
            </a:endParaRPr>
          </a:p>
        </p:txBody>
      </p:sp>
      <p:pic>
        <p:nvPicPr>
          <p:cNvPr id="4" name="图片 3"/>
          <p:cNvPicPr>
            <a:picLocks noChangeAspect="1"/>
          </p:cNvPicPr>
          <p:nvPr/>
        </p:nvPicPr>
        <p:blipFill>
          <a:blip r:embed="rId3"/>
          <a:stretch>
            <a:fillRect/>
          </a:stretch>
        </p:blipFill>
        <p:spPr>
          <a:xfrm>
            <a:off x="938928" y="3262657"/>
            <a:ext cx="538202" cy="566040"/>
          </a:xfrm>
          <a:prstGeom prst="rect">
            <a:avLst/>
          </a:prstGeom>
        </p:spPr>
      </p:pic>
      <p:sp>
        <p:nvSpPr>
          <p:cNvPr id="5" name="Rectangle 2"/>
          <p:cNvSpPr/>
          <p:nvPr/>
        </p:nvSpPr>
        <p:spPr>
          <a:xfrm>
            <a:off x="1695363" y="3262657"/>
            <a:ext cx="4897978" cy="748004"/>
          </a:xfrm>
          <a:prstGeom prst="rect">
            <a:avLst/>
          </a:prstGeom>
        </p:spPr>
        <p:txBody>
          <a:bodyPr wrap="square" anchor="t">
            <a:noAutofit/>
          </a:bodyPr>
          <a:lstStyle/>
          <a:p>
            <a:pPr marL="0" lvl="1" defTabSz="1066800">
              <a:spcBef>
                <a:spcPct val="0"/>
              </a:spcBef>
              <a:spcAft>
                <a:spcPts val="600"/>
              </a:spcAft>
            </a:pPr>
            <a:r>
              <a:rPr lang="en-US" dirty="0">
                <a:solidFill>
                  <a:srgbClr val="5E5E5E"/>
                </a:solidFill>
                <a:latin typeface="Calibri" panose="020F0502020204030204" pitchFamily="34" charset="0"/>
              </a:rPr>
              <a:t>China population is equivalent to 18.47% of the total world population</a:t>
            </a:r>
          </a:p>
          <a:p>
            <a:pPr marL="0" lvl="1" defTabSz="1066800">
              <a:spcBef>
                <a:spcPct val="0"/>
              </a:spcBef>
              <a:spcAft>
                <a:spcPts val="600"/>
              </a:spcAft>
            </a:pPr>
            <a:endParaRPr lang="en-US" sz="1700" dirty="0">
              <a:latin typeface="BrownStd Light" panose="00010400010101010101" pitchFamily="50" charset="0"/>
              <a:cs typeface="Arial" panose="020B0604020202020204" pitchFamily="34" charset="0"/>
            </a:endParaRPr>
          </a:p>
          <a:p>
            <a:pPr marL="0" lvl="1" defTabSz="1066800">
              <a:spcBef>
                <a:spcPct val="0"/>
              </a:spcBef>
              <a:spcAft>
                <a:spcPts val="600"/>
              </a:spcAft>
            </a:pPr>
            <a:endParaRPr lang="en-US" sz="1400" b="1" dirty="0">
              <a:solidFill>
                <a:srgbClr val="FF0000"/>
              </a:solidFill>
              <a:latin typeface="BrownStd Light" panose="00010400010101010101" pitchFamily="50" charset="0"/>
              <a:cs typeface="Arial" panose="020B0604020202020204" pitchFamily="34" charset="0"/>
            </a:endParaRPr>
          </a:p>
        </p:txBody>
      </p:sp>
      <p:pic>
        <p:nvPicPr>
          <p:cNvPr id="7" name="图片 6"/>
          <p:cNvPicPr>
            <a:picLocks noChangeAspect="1"/>
          </p:cNvPicPr>
          <p:nvPr/>
        </p:nvPicPr>
        <p:blipFill>
          <a:blip r:embed="rId4"/>
          <a:stretch>
            <a:fillRect/>
          </a:stretch>
        </p:blipFill>
        <p:spPr>
          <a:xfrm>
            <a:off x="953584" y="2539223"/>
            <a:ext cx="508888" cy="513712"/>
          </a:xfrm>
          <a:prstGeom prst="rect">
            <a:avLst/>
          </a:prstGeom>
        </p:spPr>
      </p:pic>
      <p:sp>
        <p:nvSpPr>
          <p:cNvPr id="11" name="文本框 10"/>
          <p:cNvSpPr txBox="1"/>
          <p:nvPr/>
        </p:nvSpPr>
        <p:spPr>
          <a:xfrm>
            <a:off x="1695362" y="4147084"/>
            <a:ext cx="4885287" cy="646331"/>
          </a:xfrm>
          <a:prstGeom prst="rect">
            <a:avLst/>
          </a:prstGeom>
          <a:noFill/>
        </p:spPr>
        <p:txBody>
          <a:bodyPr wrap="square">
            <a:spAutoFit/>
          </a:bodyPr>
          <a:lstStyle/>
          <a:p>
            <a:pPr marL="0" lvl="1" defTabSz="1066800">
              <a:spcBef>
                <a:spcPct val="0"/>
              </a:spcBef>
              <a:spcAft>
                <a:spcPts val="600"/>
              </a:spcAft>
            </a:pPr>
            <a:r>
              <a:rPr lang="en-US" altLang="zh-CN" dirty="0">
                <a:solidFill>
                  <a:srgbClr val="5E5E5E"/>
                </a:solidFill>
                <a:latin typeface="Calibri" panose="020F0502020204030204" pitchFamily="34" charset="0"/>
              </a:rPr>
              <a:t>60.8 % of the population is urban (Up from 35.7% in 2000)</a:t>
            </a:r>
          </a:p>
        </p:txBody>
      </p:sp>
      <p:pic>
        <p:nvPicPr>
          <p:cNvPr id="14" name="图片 13"/>
          <p:cNvPicPr>
            <a:picLocks noChangeAspect="1"/>
          </p:cNvPicPr>
          <p:nvPr/>
        </p:nvPicPr>
        <p:blipFill>
          <a:blip r:embed="rId5"/>
          <a:stretch>
            <a:fillRect/>
          </a:stretch>
        </p:blipFill>
        <p:spPr>
          <a:xfrm>
            <a:off x="938928" y="4151258"/>
            <a:ext cx="538202" cy="520262"/>
          </a:xfrm>
          <a:prstGeom prst="rect">
            <a:avLst/>
          </a:prstGeom>
        </p:spPr>
      </p:pic>
      <p:sp>
        <p:nvSpPr>
          <p:cNvPr id="15" name="Rectangle 1436"/>
          <p:cNvSpPr>
            <a:spLocks noChangeArrowheads="1"/>
          </p:cNvSpPr>
          <p:nvPr/>
        </p:nvSpPr>
        <p:spPr>
          <a:xfrm>
            <a:off x="1787777" y="4977736"/>
            <a:ext cx="36503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zh-CN" dirty="0">
                <a:solidFill>
                  <a:srgbClr val="5E5E5E"/>
                </a:solidFill>
                <a:latin typeface="Calibri" panose="020F0502020204030204" pitchFamily="34" charset="0"/>
              </a:rPr>
              <a:t>The median age in China is 38.4 years</a:t>
            </a:r>
          </a:p>
        </p:txBody>
      </p:sp>
      <p:pic>
        <p:nvPicPr>
          <p:cNvPr id="17" name="图片 16"/>
          <p:cNvPicPr>
            <a:picLocks noChangeAspect="1"/>
          </p:cNvPicPr>
          <p:nvPr/>
        </p:nvPicPr>
        <p:blipFill>
          <a:blip r:embed="rId6"/>
          <a:stretch>
            <a:fillRect/>
          </a:stretch>
        </p:blipFill>
        <p:spPr>
          <a:xfrm>
            <a:off x="1007487" y="4899002"/>
            <a:ext cx="462073" cy="418754"/>
          </a:xfrm>
          <a:prstGeom prst="rect">
            <a:avLst/>
          </a:prstGeom>
        </p:spPr>
      </p:pic>
      <p:graphicFrame>
        <p:nvGraphicFramePr>
          <p:cNvPr id="18" name="图表 17"/>
          <p:cNvGraphicFramePr/>
          <p:nvPr/>
        </p:nvGraphicFramePr>
        <p:xfrm>
          <a:off x="6811574" y="2181622"/>
          <a:ext cx="4975048" cy="3294149"/>
        </p:xfrm>
        <a:graphic>
          <a:graphicData uri="http://schemas.openxmlformats.org/drawingml/2006/chart">
            <c:chart xmlns:c="http://schemas.openxmlformats.org/drawingml/2006/chart" xmlns:r="http://schemas.openxmlformats.org/officeDocument/2006/relationships" r:id="rId7"/>
          </a:graphicData>
        </a:graphic>
      </p:graphicFrame>
      <p:sp>
        <p:nvSpPr>
          <p:cNvPr id="6" name="文本框 5"/>
          <p:cNvSpPr txBox="1"/>
          <p:nvPr>
            <p:custDataLst>
              <p:tags r:id="rId1"/>
            </p:custDataLst>
          </p:nvPr>
        </p:nvSpPr>
        <p:spPr>
          <a:xfrm>
            <a:off x="13433" y="6571100"/>
            <a:ext cx="6721068" cy="275590"/>
          </a:xfrm>
          <a:prstGeom prst="rect">
            <a:avLst/>
          </a:prstGeom>
          <a:noFill/>
        </p:spPr>
        <p:txBody>
          <a:bodyPr wrap="square" rtlCol="0">
            <a:spAutoFit/>
          </a:bodyPr>
          <a:lstStyle/>
          <a:p>
            <a:r>
              <a:rPr lang="en-US" altLang="zh-CN" sz="1200" i="1" dirty="0">
                <a:latin typeface="Arial" panose="020B0604020202020204" pitchFamily="34" charset="0"/>
                <a:cs typeface="Arial" panose="020B0604020202020204" pitchFamily="34" charset="0"/>
              </a:rPr>
              <a:t>Source: National Bureau of Statistics, Xinhua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700294" y="1412365"/>
            <a:ext cx="5790941" cy="5179354"/>
          </a:xfrm>
        </p:spPr>
        <p:txBody>
          <a:bodyPr>
            <a:normAutofit fontScale="92500"/>
          </a:bodyPr>
          <a:lstStyle/>
          <a:p>
            <a:pPr algn="l">
              <a:buClrTx/>
              <a:buSzTx/>
              <a:buNone/>
            </a:pPr>
            <a:r>
              <a:rPr lang="en-US" altLang="zh-CN" sz="2000" b="1" dirty="0">
                <a:solidFill>
                  <a:srgbClr val="5E5E5E"/>
                </a:solidFill>
                <a:latin typeface="Calibri" panose="020F0502020204030204" pitchFamily="34" charset="0"/>
                <a:cs typeface="Calibri" panose="020F0502020204030204" pitchFamily="34" charset="0"/>
              </a:rPr>
              <a:t>AOT China Mini Gathering Shanghai Event </a:t>
            </a:r>
          </a:p>
          <a:p>
            <a:pPr marL="342900" indent="-342900" algn="l">
              <a:buClrTx/>
              <a:buSzTx/>
              <a:buFont typeface="Arial" panose="020B0604020202020204" pitchFamily="34" charset="0"/>
              <a:buChar char="•"/>
            </a:pPr>
            <a:r>
              <a:rPr lang="en-US" altLang="zh-CN" sz="2000" dirty="0">
                <a:solidFill>
                  <a:srgbClr val="5E5E5E"/>
                </a:solidFill>
                <a:latin typeface="Calibri" panose="020F0502020204030204" pitchFamily="34" charset="0"/>
                <a:cs typeface="Calibri" panose="020F0502020204030204" pitchFamily="34" charset="0"/>
              </a:rPr>
              <a:t>AOT Shanghai office organized the mini-gathering event on April 19, inviting 16 travel trade partners and 8 media partners </a:t>
            </a:r>
            <a:endParaRPr lang="zh-CN" altLang="en-US" sz="2000" dirty="0">
              <a:solidFill>
                <a:srgbClr val="5E5E5E"/>
              </a:solidFill>
              <a:latin typeface="Calibri" panose="020F0502020204030204" pitchFamily="34" charset="0"/>
              <a:cs typeface="Calibri" panose="020F0502020204030204" pitchFamily="34" charset="0"/>
            </a:endParaRPr>
          </a:p>
          <a:p>
            <a:pPr marL="342900" lvl="0" indent="-342900" algn="l">
              <a:buClrTx/>
              <a:buSzTx/>
              <a:buFont typeface="Arial" panose="020B0604020202020204" pitchFamily="34" charset="0"/>
              <a:buChar char="•"/>
            </a:pPr>
            <a:r>
              <a:rPr lang="en-US" altLang="zh-CN" sz="2000" dirty="0">
                <a:solidFill>
                  <a:srgbClr val="5E5E5E"/>
                </a:solidFill>
                <a:latin typeface="Calibri" panose="020F0502020204030204" pitchFamily="34" charset="0"/>
                <a:cs typeface="Calibri" panose="020F0502020204030204" pitchFamily="34" charset="0"/>
              </a:rPr>
              <a:t>AOT Shanghai Team conducted the Arizona destination PPT which including the major tourism resources of Arizona and the latest tourism news, as well as the Appreciate AZ program and the tourist resources of Williams. </a:t>
            </a:r>
          </a:p>
          <a:p>
            <a:pPr marL="342900" lvl="0" indent="-342900" algn="l">
              <a:buClrTx/>
              <a:buSzTx/>
              <a:buFont typeface="Arial" panose="020B0604020202020204" pitchFamily="34" charset="0"/>
              <a:buChar char="•"/>
            </a:pPr>
            <a:r>
              <a:rPr lang="en-US" altLang="zh-CN" sz="2000" dirty="0">
                <a:solidFill>
                  <a:srgbClr val="5E5E5E"/>
                </a:solidFill>
                <a:latin typeface="Calibri" panose="020F0502020204030204" pitchFamily="34" charset="0"/>
                <a:cs typeface="Calibri" panose="020F0502020204030204" pitchFamily="34" charset="0"/>
              </a:rPr>
              <a:t>Different themes and highlights including National Parks, Outdoor, Road trip, dark sky, food and wine are also introduced to help travel trade better develop in-depth Arizona products and visiting more cities in Arizona. </a:t>
            </a:r>
          </a:p>
          <a:p>
            <a:pPr marL="342900" lvl="0" indent="-342900" algn="l">
              <a:buClrTx/>
              <a:buSzTx/>
              <a:buFont typeface="Arial" panose="020B0604020202020204" pitchFamily="34" charset="0"/>
              <a:buChar char="•"/>
            </a:pPr>
            <a:r>
              <a:rPr lang="en-US" altLang="zh-CN" sz="2000" dirty="0">
                <a:solidFill>
                  <a:srgbClr val="5E5E5E"/>
                </a:solidFill>
                <a:latin typeface="Calibri" panose="020F0502020204030204" pitchFamily="34" charset="0"/>
                <a:cs typeface="Calibri" panose="020F0502020204030204" pitchFamily="34" charset="0"/>
              </a:rPr>
              <a:t>One outdoor KOL and one gastronomy KOL were invited to share their respective itineraries and travel experiences in Arizona. Outdoor adventure video produced by KOL Xiaobaozi and Arizona destination videos were broadcast before and during the luncheon. </a:t>
            </a:r>
          </a:p>
        </p:txBody>
      </p:sp>
      <p:sp>
        <p:nvSpPr>
          <p:cNvPr id="4" name="文本框 3"/>
          <p:cNvSpPr txBox="1"/>
          <p:nvPr/>
        </p:nvSpPr>
        <p:spPr>
          <a:xfrm>
            <a:off x="3172460" y="67945"/>
            <a:ext cx="6096000" cy="706755"/>
          </a:xfrm>
          <a:prstGeom prst="rect">
            <a:avLst/>
          </a:prstGeom>
          <a:noFill/>
        </p:spPr>
        <p:txBody>
          <a:bodyPr wrap="square" rtlCol="0" anchor="t">
            <a:spAutoFit/>
          </a:bodyPr>
          <a:lstStyle/>
          <a:p>
            <a:pPr algn="ctr"/>
            <a:r>
              <a:rPr lang="en-US" altLang="zh-CN" sz="4000" dirty="0">
                <a:latin typeface="+mj-lt"/>
                <a:ea typeface="+mj-ea"/>
                <a:cs typeface="+mj-cs"/>
                <a:sym typeface="+mn-ea"/>
              </a:rPr>
              <a:t>FY 23 Travel Trade Activities</a:t>
            </a:r>
          </a:p>
        </p:txBody>
      </p:sp>
      <p:pic>
        <p:nvPicPr>
          <p:cNvPr id="2" name="图片 1" descr="VIP-2"/>
          <p:cNvPicPr>
            <a:picLocks noChangeAspect="1"/>
          </p:cNvPicPr>
          <p:nvPr/>
        </p:nvPicPr>
        <p:blipFill>
          <a:blip r:embed="rId4"/>
          <a:stretch>
            <a:fillRect/>
          </a:stretch>
        </p:blipFill>
        <p:spPr>
          <a:xfrm>
            <a:off x="6836410" y="2779395"/>
            <a:ext cx="4860600" cy="3240000"/>
          </a:xfrm>
          <a:prstGeom prst="rect">
            <a:avLst/>
          </a:prstGeom>
        </p:spPr>
      </p:pic>
      <p:pic>
        <p:nvPicPr>
          <p:cNvPr id="28" name="图片 28" descr="09c3d2239778ba9bf3bb3fd974cf866"/>
          <p:cNvPicPr>
            <a:picLocks noChangeAspect="1"/>
          </p:cNvPicPr>
          <p:nvPr>
            <p:custDataLst>
              <p:tags r:id="rId1"/>
            </p:custDataLst>
          </p:nvPr>
        </p:nvPicPr>
        <p:blipFill>
          <a:blip r:embed="rId5"/>
          <a:stretch>
            <a:fillRect/>
          </a:stretch>
        </p:blipFill>
        <p:spPr>
          <a:xfrm>
            <a:off x="9267825" y="1098550"/>
            <a:ext cx="2428240" cy="1680845"/>
          </a:xfrm>
          <a:prstGeom prst="rect">
            <a:avLst/>
          </a:prstGeom>
        </p:spPr>
      </p:pic>
      <p:pic>
        <p:nvPicPr>
          <p:cNvPr id="7" name="图片 24" descr="2a6c8fd712804c07fb4bcc6ebad704b"/>
          <p:cNvPicPr>
            <a:picLocks noChangeAspect="1"/>
          </p:cNvPicPr>
          <p:nvPr>
            <p:custDataLst>
              <p:tags r:id="rId2"/>
            </p:custDataLst>
          </p:nvPr>
        </p:nvPicPr>
        <p:blipFill>
          <a:blip r:embed="rId6"/>
          <a:stretch>
            <a:fillRect/>
          </a:stretch>
        </p:blipFill>
        <p:spPr>
          <a:xfrm>
            <a:off x="6837045" y="1099820"/>
            <a:ext cx="2431415" cy="16795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700294" y="1412365"/>
            <a:ext cx="5790941" cy="5179354"/>
          </a:xfrm>
        </p:spPr>
        <p:txBody>
          <a:bodyPr>
            <a:normAutofit/>
          </a:bodyPr>
          <a:lstStyle/>
          <a:p>
            <a:pPr algn="l">
              <a:buClrTx/>
              <a:buSzTx/>
              <a:buNone/>
            </a:pPr>
            <a:r>
              <a:rPr lang="en-US" altLang="zh-CN" sz="2000" b="1" dirty="0">
                <a:solidFill>
                  <a:srgbClr val="5E5E5E"/>
                </a:solidFill>
                <a:latin typeface="Calibri" panose="020F0502020204030204" pitchFamily="34" charset="0"/>
                <a:cs typeface="Calibri" panose="020F0502020204030204" pitchFamily="34" charset="0"/>
              </a:rPr>
              <a:t>AOT China Mini Gathering Beijing Event </a:t>
            </a:r>
          </a:p>
          <a:p>
            <a:pPr marL="342900" indent="-342900" algn="l">
              <a:buClrTx/>
              <a:buSzTx/>
              <a:buFont typeface="Arial" panose="020B0604020202020204" pitchFamily="34" charset="0"/>
              <a:buChar char="•"/>
            </a:pPr>
            <a:r>
              <a:rPr lang="en-US" altLang="zh-CN" sz="2000" dirty="0">
                <a:solidFill>
                  <a:srgbClr val="5E5E5E"/>
                </a:solidFill>
                <a:latin typeface="Calibri" panose="020F0502020204030204" pitchFamily="34" charset="0"/>
                <a:cs typeface="Calibri" panose="020F0502020204030204" pitchFamily="34" charset="0"/>
              </a:rPr>
              <a:t>AOT Beijing office organized the mini-gathering event on April 18, inviting 15 travel trade partners and 9 media partners </a:t>
            </a:r>
            <a:endParaRPr lang="zh-CN" altLang="en-US" sz="2000" dirty="0">
              <a:solidFill>
                <a:srgbClr val="5E5E5E"/>
              </a:solidFill>
              <a:latin typeface="Calibri" panose="020F0502020204030204" pitchFamily="34" charset="0"/>
              <a:cs typeface="Calibri" panose="020F0502020204030204" pitchFamily="34" charset="0"/>
            </a:endParaRPr>
          </a:p>
          <a:p>
            <a:pPr marL="342900" lvl="0" indent="-342900" algn="l">
              <a:buFont typeface="Arial" panose="020B0604020202020204" pitchFamily="34" charset="0"/>
              <a:buChar char="•"/>
            </a:pPr>
            <a:r>
              <a:rPr lang="en-US" altLang="zh-CN" sz="2000" dirty="0">
                <a:solidFill>
                  <a:srgbClr val="5E5E5E"/>
                </a:solidFill>
                <a:latin typeface="Calibri" panose="020F0502020204030204" pitchFamily="34" charset="0"/>
                <a:cs typeface="Calibri" panose="020F0502020204030204" pitchFamily="34" charset="0"/>
              </a:rPr>
              <a:t>KOL </a:t>
            </a:r>
            <a:r>
              <a:rPr lang="en-US" altLang="zh-CN" sz="2000" dirty="0" err="1">
                <a:solidFill>
                  <a:srgbClr val="5E5E5E"/>
                </a:solidFill>
                <a:latin typeface="Calibri" panose="020F0502020204030204" pitchFamily="34" charset="0"/>
                <a:cs typeface="Calibri" panose="020F0502020204030204" pitchFamily="34" charset="0"/>
              </a:rPr>
              <a:t>Xiaobaozi</a:t>
            </a:r>
            <a:r>
              <a:rPr lang="en-US" altLang="zh-CN" sz="2000" dirty="0">
                <a:solidFill>
                  <a:srgbClr val="5E5E5E"/>
                </a:solidFill>
                <a:latin typeface="Calibri" panose="020F0502020204030204" pitchFamily="34" charset="0"/>
                <a:cs typeface="Calibri" panose="020F0502020204030204" pitchFamily="34" charset="0"/>
              </a:rPr>
              <a:t>, who presented a video of his deep outdoor trip to Arizona and shared his travel experience with everyone at the meeting</a:t>
            </a:r>
            <a:r>
              <a:rPr lang="en-US" altLang="zh-CN" sz="2000" spc="-5" dirty="0">
                <a:effectLst/>
                <a:latin typeface="Calibri" panose="020F0502020204030204" pitchFamily="34" charset="0"/>
                <a:ea typeface="宋体" panose="02010600030101010101" pitchFamily="2" charset="-122"/>
                <a:cs typeface="Calibri" panose="020F0502020204030204" pitchFamily="34" charset="0"/>
              </a:rPr>
              <a:t> </a:t>
            </a:r>
          </a:p>
          <a:p>
            <a:pPr marL="342900" lvl="0" indent="-342900" algn="l">
              <a:buFont typeface="Arial" panose="020B0604020202020204" pitchFamily="34" charset="0"/>
              <a:buChar char="•"/>
            </a:pPr>
            <a:r>
              <a:rPr lang="en-US" altLang="zh-CN" sz="2000" dirty="0">
                <a:solidFill>
                  <a:srgbClr val="5E5E5E"/>
                </a:solidFill>
                <a:latin typeface="Calibri" panose="020F0502020204030204" pitchFamily="34" charset="0"/>
                <a:cs typeface="Calibri" panose="020F0502020204030204" pitchFamily="34" charset="0"/>
              </a:rPr>
              <a:t>Beijing team delivered a PPT presentation, introducing the main tourism resources of Arizona and the recent tourism trends, including the Appreciate AZ program and the Williams tourist resource</a:t>
            </a:r>
            <a:endParaRPr lang="en-US" altLang="zh-CN" sz="2000" dirty="0">
              <a:solidFill>
                <a:srgbClr val="5E5E5E"/>
              </a:solidFill>
              <a:latin typeface="Calibri" panose="020F0502020204030204" pitchFamily="34" charset="0"/>
              <a:cs typeface="Calibri" panose="020F0502020204030204" pitchFamily="34" charset="0"/>
              <a:sym typeface="+mn-ea"/>
            </a:endParaRPr>
          </a:p>
        </p:txBody>
      </p:sp>
      <p:sp>
        <p:nvSpPr>
          <p:cNvPr id="4" name="文本框 3"/>
          <p:cNvSpPr txBox="1"/>
          <p:nvPr/>
        </p:nvSpPr>
        <p:spPr>
          <a:xfrm>
            <a:off x="3172460" y="67945"/>
            <a:ext cx="6096000" cy="706755"/>
          </a:xfrm>
          <a:prstGeom prst="rect">
            <a:avLst/>
          </a:prstGeom>
          <a:noFill/>
        </p:spPr>
        <p:txBody>
          <a:bodyPr wrap="square" rtlCol="0" anchor="t">
            <a:spAutoFit/>
          </a:bodyPr>
          <a:lstStyle/>
          <a:p>
            <a:pPr algn="ctr"/>
            <a:r>
              <a:rPr lang="en-US" altLang="zh-CN" sz="4000" dirty="0">
                <a:latin typeface="+mj-lt"/>
                <a:ea typeface="+mj-ea"/>
                <a:cs typeface="+mj-cs"/>
                <a:sym typeface="+mn-ea"/>
              </a:rPr>
              <a:t>FY 23 Travel Trade Activities</a:t>
            </a:r>
          </a:p>
        </p:txBody>
      </p:sp>
      <p:pic>
        <p:nvPicPr>
          <p:cNvPr id="5" name="图片 4"/>
          <p:cNvPicPr>
            <a:picLocks noChangeAspect="1"/>
          </p:cNvPicPr>
          <p:nvPr/>
        </p:nvPicPr>
        <p:blipFill>
          <a:blip r:embed="rId2"/>
          <a:stretch>
            <a:fillRect/>
          </a:stretch>
        </p:blipFill>
        <p:spPr>
          <a:xfrm>
            <a:off x="6685921" y="1412366"/>
            <a:ext cx="2554235" cy="1598651"/>
          </a:xfrm>
          <a:prstGeom prst="rect">
            <a:avLst/>
          </a:prstGeom>
        </p:spPr>
      </p:pic>
      <p:pic>
        <p:nvPicPr>
          <p:cNvPr id="6" name="图片 5"/>
          <p:cNvPicPr>
            <a:picLocks noChangeAspect="1"/>
          </p:cNvPicPr>
          <p:nvPr/>
        </p:nvPicPr>
        <p:blipFill>
          <a:blip r:embed="rId3"/>
          <a:stretch>
            <a:fillRect/>
          </a:stretch>
        </p:blipFill>
        <p:spPr>
          <a:xfrm>
            <a:off x="9224832" y="1412365"/>
            <a:ext cx="2266874" cy="1598651"/>
          </a:xfrm>
          <a:prstGeom prst="rect">
            <a:avLst/>
          </a:prstGeom>
        </p:spPr>
      </p:pic>
      <p:pic>
        <p:nvPicPr>
          <p:cNvPr id="8" name="图片 7"/>
          <p:cNvPicPr>
            <a:picLocks noChangeAspect="1"/>
          </p:cNvPicPr>
          <p:nvPr/>
        </p:nvPicPr>
        <p:blipFill>
          <a:blip r:embed="rId4"/>
          <a:stretch>
            <a:fillRect/>
          </a:stretch>
        </p:blipFill>
        <p:spPr>
          <a:xfrm>
            <a:off x="6685920" y="3011016"/>
            <a:ext cx="4805785" cy="281947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710342" y="1473435"/>
            <a:ext cx="6096000" cy="4604652"/>
          </a:xfrm>
        </p:spPr>
        <p:txBody>
          <a:bodyPr>
            <a:normAutofit/>
          </a:bodyPr>
          <a:lstStyle/>
          <a:p>
            <a:pPr algn="l">
              <a:buClrTx/>
              <a:buSzTx/>
              <a:buNone/>
            </a:pPr>
            <a:r>
              <a:rPr lang="en-US" altLang="zh-CN" sz="2000" b="1" dirty="0">
                <a:solidFill>
                  <a:srgbClr val="5E5E5E"/>
                </a:solidFill>
                <a:latin typeface="Calibri" panose="020F0502020204030204" pitchFamily="34" charset="0"/>
                <a:sym typeface="+mn-ea"/>
              </a:rPr>
              <a:t>US Embassy Beijing Roadshow 2022</a:t>
            </a:r>
          </a:p>
          <a:p>
            <a:pPr marL="285750" indent="-285750" algn="l">
              <a:buClrTx/>
              <a:buSzTx/>
              <a:buFont typeface="Arial" panose="020B0604020202020204" pitchFamily="34" charset="0"/>
              <a:buChar char="•"/>
            </a:pPr>
            <a:r>
              <a:rPr lang="en-US" altLang="zh-CN" sz="2000" dirty="0">
                <a:solidFill>
                  <a:srgbClr val="5E5E5E"/>
                </a:solidFill>
                <a:latin typeface="Calibri" panose="020F0502020204030204" pitchFamily="34" charset="0"/>
                <a:sym typeface="+mn-ea"/>
              </a:rPr>
              <a:t>On July 16, 2022, AOT Beijing attended the event organized by </a:t>
            </a:r>
            <a:r>
              <a:rPr lang="en-US" altLang="zh-CN" sz="2000" dirty="0">
                <a:solidFill>
                  <a:srgbClr val="5E5E5E"/>
                </a:solidFill>
                <a:latin typeface="Calibri" panose="020F0502020204030204" pitchFamily="34" charset="0"/>
              </a:rPr>
              <a:t>the Commercial Counselors’ Office of the U.S. Embassy in China</a:t>
            </a:r>
          </a:p>
          <a:p>
            <a:pPr marL="285750" indent="-285750" algn="l">
              <a:buClrTx/>
              <a:buSzTx/>
              <a:buFont typeface="Arial" panose="020B0604020202020204" pitchFamily="34" charset="0"/>
              <a:buChar char="•"/>
            </a:pPr>
            <a:r>
              <a:rPr lang="en-US" altLang="zh-CN" sz="2000" dirty="0">
                <a:solidFill>
                  <a:srgbClr val="5E5E5E"/>
                </a:solidFill>
                <a:latin typeface="Calibri" panose="020F0502020204030204" pitchFamily="34" charset="0"/>
              </a:rPr>
              <a:t>The U.S Embassy invited 30 representatives from 20 Chinese companies attended the B2B event. AOT had in-depth discussion with </a:t>
            </a:r>
            <a:r>
              <a:rPr lang="en-US" altLang="zh-CN" sz="2000" dirty="0" err="1">
                <a:solidFill>
                  <a:srgbClr val="5E5E5E"/>
                </a:solidFill>
                <a:latin typeface="Calibri" panose="020F0502020204030204" pitchFamily="34" charset="0"/>
              </a:rPr>
              <a:t>Tuniu</a:t>
            </a:r>
            <a:r>
              <a:rPr lang="en-US" altLang="zh-CN" sz="2000" dirty="0">
                <a:solidFill>
                  <a:srgbClr val="5E5E5E"/>
                </a:solidFill>
                <a:latin typeface="Calibri" panose="020F0502020204030204" pitchFamily="34" charset="0"/>
              </a:rPr>
              <a:t>, </a:t>
            </a:r>
            <a:r>
              <a:rPr lang="en-US" altLang="zh-CN" sz="2000" dirty="0" err="1">
                <a:solidFill>
                  <a:srgbClr val="5E5E5E"/>
                </a:solidFill>
                <a:latin typeface="Calibri" panose="020F0502020204030204" pitchFamily="34" charset="0"/>
              </a:rPr>
              <a:t>Mafengwo</a:t>
            </a:r>
            <a:r>
              <a:rPr lang="en-US" altLang="zh-CN" sz="2000" dirty="0">
                <a:solidFill>
                  <a:srgbClr val="5E5E5E"/>
                </a:solidFill>
                <a:latin typeface="Calibri" panose="020F0502020204030204" pitchFamily="34" charset="0"/>
              </a:rPr>
              <a:t>, Wenjing Holiday, </a:t>
            </a:r>
            <a:r>
              <a:rPr lang="en-US" altLang="zh-CN" sz="2000" dirty="0" err="1">
                <a:solidFill>
                  <a:srgbClr val="5E5E5E"/>
                </a:solidFill>
                <a:latin typeface="Calibri" panose="020F0502020204030204" pitchFamily="34" charset="0"/>
              </a:rPr>
              <a:t>Caissa</a:t>
            </a:r>
            <a:r>
              <a:rPr lang="en-US" altLang="zh-CN" sz="2000" dirty="0">
                <a:solidFill>
                  <a:srgbClr val="5E5E5E"/>
                </a:solidFill>
                <a:latin typeface="Calibri" panose="020F0502020204030204" pitchFamily="34" charset="0"/>
              </a:rPr>
              <a:t>, JD Travel, Sparkle, Ctrip, On the way, Beijing New Oriental, National Tourism (Media) , </a:t>
            </a:r>
            <a:r>
              <a:rPr lang="en-US" altLang="zh-CN" sz="2000" dirty="0" err="1">
                <a:solidFill>
                  <a:srgbClr val="5E5E5E"/>
                </a:solidFill>
                <a:latin typeface="Calibri" panose="020F0502020204030204" pitchFamily="34" charset="0"/>
              </a:rPr>
              <a:t>Utour</a:t>
            </a:r>
            <a:r>
              <a:rPr lang="en-US" altLang="zh-CN" sz="2000" dirty="0">
                <a:solidFill>
                  <a:srgbClr val="5E5E5E"/>
                </a:solidFill>
                <a:latin typeface="Calibri" panose="020F0502020204030204" pitchFamily="34" charset="0"/>
              </a:rPr>
              <a:t>, </a:t>
            </a:r>
            <a:r>
              <a:rPr lang="en-US" altLang="zh-CN" sz="2000" dirty="0" err="1">
                <a:solidFill>
                  <a:srgbClr val="5E5E5E"/>
                </a:solidFill>
                <a:latin typeface="Calibri" panose="020F0502020204030204" pitchFamily="34" charset="0"/>
              </a:rPr>
              <a:t>Qunar</a:t>
            </a:r>
            <a:endParaRPr lang="en-US" altLang="zh-CN" sz="2000" dirty="0">
              <a:solidFill>
                <a:srgbClr val="5E5E5E"/>
              </a:solidFill>
              <a:latin typeface="Calibri" panose="020F0502020204030204" pitchFamily="34" charset="0"/>
            </a:endParaRPr>
          </a:p>
          <a:p>
            <a:pPr marL="285750" indent="-285750" algn="l">
              <a:buClrTx/>
              <a:buSzTx/>
              <a:buFont typeface="Arial" panose="020B0604020202020204" pitchFamily="34" charset="0"/>
              <a:buChar char="•"/>
            </a:pPr>
            <a:r>
              <a:rPr lang="en-US" altLang="zh-CN" sz="2000" dirty="0">
                <a:solidFill>
                  <a:srgbClr val="5E5E5E"/>
                </a:solidFill>
                <a:latin typeface="Calibri" panose="020F0502020204030204" pitchFamily="34" charset="0"/>
              </a:rPr>
              <a:t>AOT Beijing team, showed the beautiful videos of Arizona and deliver the destination presentation in the panel discussion session</a:t>
            </a:r>
            <a:endParaRPr lang="en-US" altLang="zh-CN" sz="2000" dirty="0">
              <a:solidFill>
                <a:srgbClr val="5E5E5E"/>
              </a:solidFill>
              <a:latin typeface="Calibri" panose="020F0502020204030204" pitchFamily="34" charset="0"/>
              <a:sym typeface="+mn-ea"/>
            </a:endParaRPr>
          </a:p>
          <a:p>
            <a:pPr algn="l">
              <a:buClrTx/>
              <a:buSzTx/>
              <a:buNone/>
            </a:pPr>
            <a:endParaRPr lang="en-US" altLang="zh-CN" dirty="0">
              <a:sym typeface="+mn-ea"/>
            </a:endParaRPr>
          </a:p>
        </p:txBody>
      </p:sp>
      <p:sp>
        <p:nvSpPr>
          <p:cNvPr id="4" name="文本框 3"/>
          <p:cNvSpPr txBox="1"/>
          <p:nvPr/>
        </p:nvSpPr>
        <p:spPr>
          <a:xfrm>
            <a:off x="3172460" y="67945"/>
            <a:ext cx="6096000" cy="706755"/>
          </a:xfrm>
          <a:prstGeom prst="rect">
            <a:avLst/>
          </a:prstGeom>
          <a:noFill/>
        </p:spPr>
        <p:txBody>
          <a:bodyPr wrap="square" rtlCol="0" anchor="t">
            <a:spAutoFit/>
          </a:bodyPr>
          <a:lstStyle/>
          <a:p>
            <a:pPr algn="ctr"/>
            <a:r>
              <a:rPr lang="en-US" altLang="zh-CN" sz="4000" dirty="0">
                <a:latin typeface="+mj-lt"/>
                <a:ea typeface="+mj-ea"/>
                <a:cs typeface="+mj-cs"/>
                <a:sym typeface="+mn-ea"/>
              </a:rPr>
              <a:t>FY 23 Travel Trade Activities</a:t>
            </a:r>
          </a:p>
        </p:txBody>
      </p:sp>
      <p:pic>
        <p:nvPicPr>
          <p:cNvPr id="5" name="图片 4"/>
          <p:cNvPicPr>
            <a:picLocks noChangeAspect="1"/>
          </p:cNvPicPr>
          <p:nvPr/>
        </p:nvPicPr>
        <p:blipFill>
          <a:blip r:embed="rId2"/>
          <a:stretch>
            <a:fillRect/>
          </a:stretch>
        </p:blipFill>
        <p:spPr>
          <a:xfrm>
            <a:off x="9304772" y="1473435"/>
            <a:ext cx="2553789" cy="2453963"/>
          </a:xfrm>
          <a:prstGeom prst="rect">
            <a:avLst/>
          </a:prstGeom>
        </p:spPr>
      </p:pic>
      <p:pic>
        <p:nvPicPr>
          <p:cNvPr id="6" name="图片 5"/>
          <p:cNvPicPr>
            <a:picLocks noChangeAspect="1"/>
          </p:cNvPicPr>
          <p:nvPr/>
        </p:nvPicPr>
        <p:blipFill>
          <a:blip r:embed="rId3"/>
          <a:stretch>
            <a:fillRect/>
          </a:stretch>
        </p:blipFill>
        <p:spPr>
          <a:xfrm>
            <a:off x="7214538" y="1473435"/>
            <a:ext cx="2090233" cy="2453963"/>
          </a:xfrm>
          <a:prstGeom prst="rect">
            <a:avLst/>
          </a:prstGeom>
        </p:spPr>
      </p:pic>
      <p:pic>
        <p:nvPicPr>
          <p:cNvPr id="8" name="图片 7"/>
          <p:cNvPicPr>
            <a:picLocks noChangeAspect="1"/>
          </p:cNvPicPr>
          <p:nvPr/>
        </p:nvPicPr>
        <p:blipFill>
          <a:blip r:embed="rId4"/>
          <a:stretch>
            <a:fillRect/>
          </a:stretch>
        </p:blipFill>
        <p:spPr>
          <a:xfrm>
            <a:off x="7214538" y="3927398"/>
            <a:ext cx="4644023" cy="215068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700294" y="1412364"/>
            <a:ext cx="5790941" cy="5159257"/>
          </a:xfrm>
        </p:spPr>
        <p:txBody>
          <a:bodyPr>
            <a:normAutofit/>
          </a:bodyPr>
          <a:lstStyle/>
          <a:p>
            <a:pPr algn="l">
              <a:buClrTx/>
              <a:buSzTx/>
              <a:buNone/>
            </a:pPr>
            <a:r>
              <a:rPr lang="en-US" altLang="zh-CN" sz="2000" b="1" dirty="0">
                <a:solidFill>
                  <a:srgbClr val="5E5E5E"/>
                </a:solidFill>
                <a:latin typeface="Calibri" panose="020F0502020204030204" pitchFamily="34" charset="0"/>
                <a:cs typeface="Calibri" panose="020F0502020204030204" pitchFamily="34" charset="0"/>
              </a:rPr>
              <a:t>The Best of U.S Chengdu Roadshow </a:t>
            </a:r>
          </a:p>
          <a:p>
            <a:pPr marL="342900" indent="-342900" algn="l">
              <a:buFont typeface="Arial" panose="020B0604020202020204" pitchFamily="34" charset="0"/>
              <a:buChar char="•"/>
            </a:pPr>
            <a:r>
              <a:rPr lang="en-US" altLang="zh-CN" sz="2000" dirty="0">
                <a:solidFill>
                  <a:srgbClr val="5E5E5E"/>
                </a:solidFill>
                <a:latin typeface="Calibri" panose="020F0502020204030204" pitchFamily="34" charset="0"/>
                <a:cs typeface="Calibri" panose="020F0502020204030204" pitchFamily="34" charset="0"/>
              </a:rPr>
              <a:t>On March 21, 2023, the Commercial Counselor's Office of the US Embassy in China held the 2023 Beauty in America Roadshow in Chengdu </a:t>
            </a:r>
            <a:endParaRPr lang="zh-CN" altLang="en-US" sz="2000" dirty="0">
              <a:solidFill>
                <a:srgbClr val="5E5E5E"/>
              </a:solidFill>
              <a:latin typeface="Calibri" panose="020F0502020204030204" pitchFamily="34" charset="0"/>
              <a:cs typeface="Calibri" panose="020F0502020204030204" pitchFamily="34" charset="0"/>
            </a:endParaRPr>
          </a:p>
          <a:p>
            <a:pPr marL="342900" lvl="0" indent="-342900" algn="l">
              <a:buFont typeface="Arial" panose="020B0604020202020204" pitchFamily="34" charset="0"/>
              <a:buChar char="•"/>
            </a:pPr>
            <a:r>
              <a:rPr lang="en-US" altLang="zh-CN" sz="2000" dirty="0">
                <a:solidFill>
                  <a:srgbClr val="5E5E5E"/>
                </a:solidFill>
                <a:latin typeface="Calibri" panose="020F0502020204030204" pitchFamily="34" charset="0"/>
                <a:cs typeface="Calibri" panose="020F0502020204030204" pitchFamily="34" charset="0"/>
              </a:rPr>
              <a:t>U.S. travel service providers and DMOs including AOT China do panel discussions for the morning session, and destination training in the afternoon</a:t>
            </a:r>
          </a:p>
          <a:p>
            <a:pPr marL="342900" indent="-342900" algn="just">
              <a:buFont typeface="Arial" panose="020B0604020202020204" pitchFamily="34" charset="0"/>
              <a:buChar char="•"/>
            </a:pPr>
            <a:r>
              <a:rPr lang="en-US" altLang="zh-CN" sz="2000" dirty="0">
                <a:solidFill>
                  <a:srgbClr val="5E5E5E"/>
                </a:solidFill>
                <a:latin typeface="Calibri" panose="020F0502020204030204" pitchFamily="34" charset="0"/>
                <a:cs typeface="Calibri" panose="020F0502020204030204" pitchFamily="34" charset="0"/>
              </a:rPr>
              <a:t>Continue to enhance the brand awareness of Arizona in Southwest China and position Arizona as a top and active tourist destination in the United States in the eyes of industry partners through high-quality training and contacts</a:t>
            </a:r>
            <a:endParaRPr lang="zh-CN" altLang="zh-CN" sz="2000" dirty="0">
              <a:solidFill>
                <a:srgbClr val="5E5E5E"/>
              </a:solidFill>
              <a:latin typeface="Calibri" panose="020F0502020204030204" pitchFamily="34" charset="0"/>
              <a:cs typeface="Calibri" panose="020F0502020204030204" pitchFamily="34" charset="0"/>
            </a:endParaRPr>
          </a:p>
        </p:txBody>
      </p:sp>
      <p:sp>
        <p:nvSpPr>
          <p:cNvPr id="4" name="文本框 3"/>
          <p:cNvSpPr txBox="1"/>
          <p:nvPr/>
        </p:nvSpPr>
        <p:spPr>
          <a:xfrm>
            <a:off x="3172460" y="67945"/>
            <a:ext cx="6096000" cy="706755"/>
          </a:xfrm>
          <a:prstGeom prst="rect">
            <a:avLst/>
          </a:prstGeom>
          <a:noFill/>
        </p:spPr>
        <p:txBody>
          <a:bodyPr wrap="square" rtlCol="0" anchor="t">
            <a:spAutoFit/>
          </a:bodyPr>
          <a:lstStyle/>
          <a:p>
            <a:pPr algn="ctr"/>
            <a:r>
              <a:rPr lang="en-US" altLang="zh-CN" sz="4000" dirty="0">
                <a:latin typeface="+mj-lt"/>
                <a:ea typeface="+mj-ea"/>
                <a:cs typeface="+mj-cs"/>
                <a:sym typeface="+mn-ea"/>
              </a:rPr>
              <a:t>FY 23 Travel Trade Activities</a:t>
            </a:r>
          </a:p>
        </p:txBody>
      </p:sp>
      <p:pic>
        <p:nvPicPr>
          <p:cNvPr id="10" name="图片 9"/>
          <p:cNvPicPr>
            <a:picLocks noChangeAspect="1"/>
          </p:cNvPicPr>
          <p:nvPr/>
        </p:nvPicPr>
        <p:blipFill>
          <a:blip r:embed="rId2"/>
          <a:stretch>
            <a:fillRect/>
          </a:stretch>
        </p:blipFill>
        <p:spPr>
          <a:xfrm>
            <a:off x="6624323" y="1693718"/>
            <a:ext cx="2969393" cy="2058081"/>
          </a:xfrm>
          <a:prstGeom prst="rect">
            <a:avLst/>
          </a:prstGeom>
        </p:spPr>
      </p:pic>
      <p:pic>
        <p:nvPicPr>
          <p:cNvPr id="11" name="图片 10"/>
          <p:cNvPicPr>
            <a:picLocks noChangeAspect="1"/>
          </p:cNvPicPr>
          <p:nvPr/>
        </p:nvPicPr>
        <p:blipFill>
          <a:blip r:embed="rId3"/>
          <a:stretch>
            <a:fillRect/>
          </a:stretch>
        </p:blipFill>
        <p:spPr>
          <a:xfrm>
            <a:off x="9593716" y="1693718"/>
            <a:ext cx="2381250" cy="3613150"/>
          </a:xfrm>
          <a:prstGeom prst="rect">
            <a:avLst/>
          </a:prstGeom>
        </p:spPr>
      </p:pic>
      <p:pic>
        <p:nvPicPr>
          <p:cNvPr id="12" name="图片 11"/>
          <p:cNvPicPr>
            <a:picLocks noChangeAspect="1"/>
          </p:cNvPicPr>
          <p:nvPr/>
        </p:nvPicPr>
        <p:blipFill>
          <a:blip r:embed="rId4"/>
          <a:stretch>
            <a:fillRect/>
          </a:stretch>
        </p:blipFill>
        <p:spPr>
          <a:xfrm>
            <a:off x="6624322" y="3534855"/>
            <a:ext cx="2969393" cy="177201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700294" y="1412365"/>
            <a:ext cx="5790941" cy="4867856"/>
          </a:xfrm>
        </p:spPr>
        <p:txBody>
          <a:bodyPr>
            <a:normAutofit fontScale="77500" lnSpcReduction="10000"/>
          </a:bodyPr>
          <a:lstStyle/>
          <a:p>
            <a:pPr algn="l">
              <a:buClrTx/>
              <a:buSzTx/>
              <a:buNone/>
            </a:pPr>
            <a:r>
              <a:rPr lang="en-US" altLang="zh-CN" sz="2200" b="1" dirty="0">
                <a:solidFill>
                  <a:srgbClr val="5E5E5E"/>
                </a:solidFill>
                <a:latin typeface="Calibri" panose="020F0502020204030204" pitchFamily="34" charset="0"/>
              </a:rPr>
              <a:t>Travel &amp; Tourism Industry Roundtable in Guangzhou </a:t>
            </a:r>
          </a:p>
          <a:p>
            <a:pPr marL="342900" lvl="0" indent="-342900" algn="l">
              <a:buFont typeface="Arial" panose="020B0604020202020204" pitchFamily="34" charset="0"/>
              <a:buChar char="•"/>
            </a:pPr>
            <a:r>
              <a:rPr lang="en-US" altLang="zh-CN" sz="2200" dirty="0">
                <a:solidFill>
                  <a:srgbClr val="5E5E5E"/>
                </a:solidFill>
                <a:latin typeface="Calibri" panose="020F0502020204030204" pitchFamily="34" charset="0"/>
                <a:cs typeface="Calibri" panose="020F0502020204030204" pitchFamily="34" charset="0"/>
              </a:rPr>
              <a:t>The U.S. Department of Commerce, International Trade Administration, of the U.S. Consulate General Guangzhou organized the first South China Travel &amp; Tourism Industry Roundtable since the pandemic on March 29, 2023.  The roundtable included representatives of airlines, DMOs, Visa section officials and South China industry participants. </a:t>
            </a:r>
          </a:p>
          <a:p>
            <a:pPr marL="342900" lvl="0" indent="-342900" algn="l">
              <a:buFont typeface="Arial" panose="020B0604020202020204" pitchFamily="34" charset="0"/>
              <a:buChar char="•"/>
            </a:pPr>
            <a:r>
              <a:rPr lang="en-US" altLang="zh-CN" sz="2200" dirty="0">
                <a:solidFill>
                  <a:srgbClr val="5E5E5E"/>
                </a:solidFill>
                <a:latin typeface="Calibri" panose="020F0502020204030204" pitchFamily="34" charset="0"/>
                <a:cs typeface="Calibri" panose="020F0502020204030204" pitchFamily="34" charset="0"/>
              </a:rPr>
              <a:t>Arizona Office of Tourism (AOT) China was invited to participate to share destination updates and industry trends with all South China partners. The AOT China team had a great opportunity to present Arizona destination and travel resource introductions to the tourism industry,  to encourage and create more possibilities for future cooperation and exploration. It shared the AOT expert mini-program with all attending industry partners as well as in the WeChat group of this roundtable.</a:t>
            </a:r>
          </a:p>
          <a:p>
            <a:pPr marL="342900" lvl="0" indent="-342900" algn="l">
              <a:buFont typeface="Arial" panose="020B0604020202020204" pitchFamily="34" charset="0"/>
              <a:buChar char="•"/>
            </a:pPr>
            <a:r>
              <a:rPr lang="en-US" altLang="zh-CN" sz="2200" dirty="0">
                <a:solidFill>
                  <a:srgbClr val="5E5E5E"/>
                </a:solidFill>
                <a:latin typeface="Calibri" panose="020F0502020204030204" pitchFamily="34" charset="0"/>
                <a:cs typeface="Calibri" panose="020F0502020204030204" pitchFamily="34" charset="0"/>
              </a:rPr>
              <a:t>Over 23 travel agencies from Guangzhou and surrounding areas with outbound U.S. tourism business attended the roundtable.  The Visa officers presented latest information.</a:t>
            </a:r>
          </a:p>
        </p:txBody>
      </p:sp>
      <p:sp>
        <p:nvSpPr>
          <p:cNvPr id="4" name="文本框 3"/>
          <p:cNvSpPr txBox="1"/>
          <p:nvPr/>
        </p:nvSpPr>
        <p:spPr>
          <a:xfrm>
            <a:off x="3172460" y="67945"/>
            <a:ext cx="6096000" cy="706755"/>
          </a:xfrm>
          <a:prstGeom prst="rect">
            <a:avLst/>
          </a:prstGeom>
          <a:noFill/>
        </p:spPr>
        <p:txBody>
          <a:bodyPr wrap="square" rtlCol="0" anchor="t">
            <a:spAutoFit/>
          </a:bodyPr>
          <a:lstStyle/>
          <a:p>
            <a:pPr algn="ctr"/>
            <a:r>
              <a:rPr lang="en-US" altLang="zh-CN" sz="4000" dirty="0">
                <a:latin typeface="+mj-lt"/>
                <a:ea typeface="+mj-ea"/>
                <a:cs typeface="+mj-cs"/>
                <a:sym typeface="+mn-ea"/>
              </a:rPr>
              <a:t>FY 23 Travel Trade Activities</a:t>
            </a:r>
          </a:p>
        </p:txBody>
      </p:sp>
      <p:pic>
        <p:nvPicPr>
          <p:cNvPr id="1073741827" name="officeArt object" descr="Group.jpg"/>
          <p:cNvPicPr>
            <a:picLocks noChangeAspect="1"/>
          </p:cNvPicPr>
          <p:nvPr>
            <p:custDataLst>
              <p:tags r:id="rId1"/>
            </p:custDataLst>
          </p:nvPr>
        </p:nvPicPr>
        <p:blipFill>
          <a:blip r:embed="rId4"/>
          <a:srcRect l="-4437" b="21608"/>
          <a:stretch>
            <a:fillRect/>
          </a:stretch>
        </p:blipFill>
        <p:spPr>
          <a:xfrm>
            <a:off x="7951470" y="900430"/>
            <a:ext cx="3420000" cy="2591604"/>
          </a:xfrm>
          <a:prstGeom prst="rect">
            <a:avLst/>
          </a:prstGeom>
          <a:ln w="12700" cap="flat">
            <a:noFill/>
            <a:miter lim="400000"/>
            <a:headEnd/>
            <a:tailEnd/>
          </a:ln>
          <a:effectLst/>
        </p:spPr>
      </p:pic>
      <p:pic>
        <p:nvPicPr>
          <p:cNvPr id="1073741826" name="officeArt object" descr="TIna's presentation.jpg"/>
          <p:cNvPicPr>
            <a:picLocks noChangeAspect="1"/>
          </p:cNvPicPr>
          <p:nvPr>
            <p:custDataLst>
              <p:tags r:id="rId2"/>
            </p:custDataLst>
          </p:nvPr>
        </p:nvPicPr>
        <p:blipFill>
          <a:blip r:embed="rId5"/>
          <a:srcRect/>
          <a:stretch>
            <a:fillRect/>
          </a:stretch>
        </p:blipFill>
        <p:spPr>
          <a:xfrm>
            <a:off x="8084820" y="3491865"/>
            <a:ext cx="3286125" cy="2607945"/>
          </a:xfrm>
          <a:prstGeom prst="rect">
            <a:avLst/>
          </a:prstGeom>
          <a:ln w="12700" cap="flat">
            <a:solidFill>
              <a:srgbClr val="DDDDDD"/>
            </a:solidFill>
            <a:prstDash val="solid"/>
            <a:miter lim="4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700294" y="1412365"/>
            <a:ext cx="5790941" cy="4867856"/>
          </a:xfrm>
        </p:spPr>
        <p:txBody>
          <a:bodyPr>
            <a:normAutofit fontScale="92500"/>
          </a:bodyPr>
          <a:lstStyle/>
          <a:p>
            <a:pPr algn="l">
              <a:buClrTx/>
              <a:buSzTx/>
              <a:buNone/>
            </a:pPr>
            <a:r>
              <a:rPr lang="en-US" altLang="zh-CN" sz="2200" b="1" dirty="0">
                <a:solidFill>
                  <a:srgbClr val="5E5E5E"/>
                </a:solidFill>
                <a:latin typeface="Calibri" panose="020F0502020204030204" pitchFamily="34" charset="0"/>
              </a:rPr>
              <a:t>The Best of U.S Beijing Roadshow </a:t>
            </a:r>
          </a:p>
          <a:p>
            <a:pPr marL="342900" indent="-342900" algn="l">
              <a:buFont typeface="Arial" panose="020B0604020202020204" pitchFamily="34" charset="0"/>
              <a:buChar char="•"/>
            </a:pPr>
            <a:r>
              <a:rPr lang="en-US" altLang="zh-CN" sz="2200" dirty="0">
                <a:solidFill>
                  <a:srgbClr val="5E5E5E"/>
                </a:solidFill>
                <a:latin typeface="Calibri" panose="020F0502020204030204" pitchFamily="34" charset="0"/>
                <a:cs typeface="Calibri" panose="020F0502020204030204" pitchFamily="34" charset="0"/>
              </a:rPr>
              <a:t>Welcome Chinese tourists #ReconnectWithUS# reception held on April 11, 16 US tourism destinations and local trade partners gathered together to talk about Reuniting America in the post-COVID-19 era</a:t>
            </a:r>
            <a:endParaRPr lang="zh-CN" altLang="en-US" sz="2200" dirty="0">
              <a:solidFill>
                <a:srgbClr val="5E5E5E"/>
              </a:solidFill>
              <a:latin typeface="Calibri" panose="020F0502020204030204" pitchFamily="34" charset="0"/>
              <a:cs typeface="Calibri" panose="020F0502020204030204" pitchFamily="34" charset="0"/>
            </a:endParaRPr>
          </a:p>
          <a:p>
            <a:pPr marL="342900" lvl="0" indent="-342900" algn="l">
              <a:buFont typeface="Arial" panose="020B0604020202020204" pitchFamily="34" charset="0"/>
              <a:buChar char="•"/>
            </a:pPr>
            <a:r>
              <a:rPr lang="en-US" altLang="zh-CN" sz="2200" dirty="0">
                <a:solidFill>
                  <a:srgbClr val="5E5E5E"/>
                </a:solidFill>
                <a:latin typeface="Calibri" panose="020F0502020204030204" pitchFamily="34" charset="0"/>
                <a:cs typeface="Calibri" panose="020F0502020204030204" pitchFamily="34" charset="0"/>
              </a:rPr>
              <a:t>“The Best of U.S” Beijing Roadshow on April 12, in the one-to-one meeting in the morning, AOT China team had an in-depth discussion with 30 travel agencies, introduced the latest tourism resources and discussed the advance design of products </a:t>
            </a:r>
          </a:p>
          <a:p>
            <a:pPr marL="342900" lvl="0" indent="-342900" algn="l">
              <a:buFont typeface="Arial" panose="020B0604020202020204" pitchFamily="34" charset="0"/>
              <a:buChar char="•"/>
            </a:pPr>
            <a:r>
              <a:rPr lang="en-US" altLang="zh-CN" sz="2200" dirty="0">
                <a:solidFill>
                  <a:srgbClr val="5E5E5E"/>
                </a:solidFill>
                <a:latin typeface="Calibri" panose="020F0502020204030204" pitchFamily="34" charset="0"/>
                <a:cs typeface="Calibri" panose="020F0502020204030204" pitchFamily="34" charset="0"/>
              </a:rPr>
              <a:t>Afternoon training session organized by China Youth Travel and the US National Tourism Administration, AOT Beijing team shared the destination presentation to more than 70 sales staff and distributors of CYTS </a:t>
            </a:r>
            <a:endParaRPr lang="en-US" altLang="zh-CN" sz="2200" dirty="0">
              <a:solidFill>
                <a:srgbClr val="5E5E5E"/>
              </a:solidFill>
              <a:latin typeface="Calibri" panose="020F0502020204030204" pitchFamily="34" charset="0"/>
              <a:cs typeface="Calibri" panose="020F0502020204030204" pitchFamily="34" charset="0"/>
              <a:sym typeface="+mn-ea"/>
            </a:endParaRPr>
          </a:p>
        </p:txBody>
      </p:sp>
      <p:sp>
        <p:nvSpPr>
          <p:cNvPr id="4" name="文本框 3"/>
          <p:cNvSpPr txBox="1"/>
          <p:nvPr/>
        </p:nvSpPr>
        <p:spPr>
          <a:xfrm>
            <a:off x="3172460" y="67945"/>
            <a:ext cx="6096000" cy="706755"/>
          </a:xfrm>
          <a:prstGeom prst="rect">
            <a:avLst/>
          </a:prstGeom>
          <a:noFill/>
        </p:spPr>
        <p:txBody>
          <a:bodyPr wrap="square" rtlCol="0" anchor="t">
            <a:spAutoFit/>
          </a:bodyPr>
          <a:lstStyle/>
          <a:p>
            <a:pPr algn="ctr"/>
            <a:r>
              <a:rPr lang="en-US" altLang="zh-CN" sz="4000" dirty="0">
                <a:latin typeface="+mj-lt"/>
                <a:ea typeface="+mj-ea"/>
                <a:cs typeface="+mj-cs"/>
                <a:sym typeface="+mn-ea"/>
              </a:rPr>
              <a:t>FY 23 Travel Trade Activities</a:t>
            </a:r>
          </a:p>
        </p:txBody>
      </p:sp>
      <p:pic>
        <p:nvPicPr>
          <p:cNvPr id="2" name="Picture 3"/>
          <p:cNvPicPr>
            <a:picLocks noChangeAspect="1" noChangeArrowheads="1"/>
          </p:cNvPicPr>
          <p:nvPr/>
        </p:nvPicPr>
        <p:blipFill>
          <a:blip r:embed="rId2" cstate="email"/>
          <a:srcRect/>
          <a:stretch>
            <a:fillRect/>
          </a:stretch>
        </p:blipFill>
        <p:spPr bwMode="auto">
          <a:xfrm>
            <a:off x="9093337" y="1764837"/>
            <a:ext cx="2884300" cy="194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cstate="email"/>
          <a:srcRect/>
          <a:stretch>
            <a:fillRect/>
          </a:stretch>
        </p:blipFill>
        <p:spPr bwMode="auto">
          <a:xfrm>
            <a:off x="6731137" y="1764837"/>
            <a:ext cx="2362200" cy="362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email"/>
          <a:srcRect/>
          <a:stretch>
            <a:fillRect/>
          </a:stretch>
        </p:blipFill>
        <p:spPr bwMode="auto">
          <a:xfrm>
            <a:off x="9093337" y="3691224"/>
            <a:ext cx="2884300" cy="169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700294" y="1412365"/>
            <a:ext cx="5790941" cy="4867856"/>
          </a:xfrm>
        </p:spPr>
        <p:txBody>
          <a:bodyPr>
            <a:normAutofit fontScale="97500" lnSpcReduction="10000"/>
          </a:bodyPr>
          <a:lstStyle/>
          <a:p>
            <a:pPr algn="l">
              <a:buClrTx/>
              <a:buSzTx/>
              <a:buNone/>
            </a:pPr>
            <a:r>
              <a:rPr lang="en-US" altLang="zh-CN" sz="2200" b="1" dirty="0">
                <a:solidFill>
                  <a:srgbClr val="5E5E5E"/>
                </a:solidFill>
                <a:latin typeface="Calibri" panose="020F0502020204030204" pitchFamily="34" charset="0"/>
              </a:rPr>
              <a:t>Education USA College Fair Shanghai </a:t>
            </a:r>
          </a:p>
          <a:p>
            <a:pPr marL="342900" lvl="0" indent="-342900" algn="l">
              <a:buFont typeface="Arial" panose="020B0604020202020204" pitchFamily="34" charset="0"/>
              <a:buChar char="•"/>
            </a:pPr>
            <a:r>
              <a:rPr lang="en-US" altLang="zh-CN" sz="2200" dirty="0">
                <a:solidFill>
                  <a:srgbClr val="5E5E5E"/>
                </a:solidFill>
                <a:latin typeface="Calibri" panose="020F0502020204030204" pitchFamily="34" charset="0"/>
                <a:cs typeface="Calibri" panose="020F0502020204030204" pitchFamily="34" charset="0"/>
              </a:rPr>
              <a:t>AOT China attended U.S. College Fair in Shanghai on May 13th, with more than 500 parents and students attended who’s targeting to study in the U.S. </a:t>
            </a:r>
          </a:p>
          <a:p>
            <a:pPr marL="342900" lvl="0" indent="-342900" algn="l">
              <a:buFont typeface="Arial" panose="020B0604020202020204" pitchFamily="34" charset="0"/>
              <a:buChar char="•"/>
            </a:pPr>
            <a:r>
              <a:rPr lang="en-US" altLang="zh-CN" sz="2200" dirty="0">
                <a:solidFill>
                  <a:srgbClr val="5E5E5E"/>
                </a:solidFill>
                <a:latin typeface="Calibri" panose="020F0502020204030204" pitchFamily="34" charset="0"/>
                <a:cs typeface="Calibri" panose="020F0502020204030204" pitchFamily="34" charset="0"/>
              </a:rPr>
              <a:t>Chinese students ranked No.1 and represent 30%+ of the total international students for the U.S. </a:t>
            </a:r>
          </a:p>
          <a:p>
            <a:pPr marL="342900" lvl="0" indent="-342900" algn="l">
              <a:buFont typeface="Arial" panose="020B0604020202020204" pitchFamily="34" charset="0"/>
              <a:buChar char="•"/>
            </a:pPr>
            <a:r>
              <a:rPr lang="en-US" altLang="zh-CN" sz="2200" dirty="0">
                <a:solidFill>
                  <a:srgbClr val="5E5E5E"/>
                </a:solidFill>
                <a:latin typeface="Calibri" panose="020F0502020204030204" pitchFamily="34" charset="0"/>
                <a:cs typeface="Calibri" panose="020F0502020204030204" pitchFamily="34" charset="0"/>
              </a:rPr>
              <a:t>Both the University of Arizona and Arizona State University together with 30+ Universities in the U.S. participated in the Fair. </a:t>
            </a:r>
          </a:p>
          <a:p>
            <a:pPr marL="342900" lvl="0" indent="-342900" algn="l">
              <a:buFont typeface="Arial" panose="020B0604020202020204" pitchFamily="34" charset="0"/>
              <a:buChar char="•"/>
            </a:pPr>
            <a:r>
              <a:rPr lang="en-US" altLang="zh-CN" sz="2200" dirty="0">
                <a:solidFill>
                  <a:srgbClr val="5E5E5E"/>
                </a:solidFill>
                <a:latin typeface="Calibri" panose="020F0502020204030204" pitchFamily="34" charset="0"/>
                <a:cs typeface="Calibri" panose="020F0502020204030204" pitchFamily="34" charset="0"/>
              </a:rPr>
              <a:t>AOT China shared tourism highlights and recommended itinerary for the parents and students who’s going to visit Arizona. Arizona brochures and maps are also distributed during the event.</a:t>
            </a:r>
          </a:p>
        </p:txBody>
      </p:sp>
      <p:sp>
        <p:nvSpPr>
          <p:cNvPr id="4" name="文本框 3"/>
          <p:cNvSpPr txBox="1"/>
          <p:nvPr/>
        </p:nvSpPr>
        <p:spPr>
          <a:xfrm>
            <a:off x="3172460" y="67945"/>
            <a:ext cx="6096000" cy="706755"/>
          </a:xfrm>
          <a:prstGeom prst="rect">
            <a:avLst/>
          </a:prstGeom>
          <a:noFill/>
        </p:spPr>
        <p:txBody>
          <a:bodyPr wrap="square" rtlCol="0" anchor="t">
            <a:spAutoFit/>
          </a:bodyPr>
          <a:lstStyle/>
          <a:p>
            <a:pPr algn="ctr"/>
            <a:r>
              <a:rPr lang="en-US" altLang="zh-CN" sz="4000" dirty="0">
                <a:latin typeface="+mj-lt"/>
                <a:ea typeface="+mj-ea"/>
                <a:cs typeface="+mj-cs"/>
                <a:sym typeface="+mn-ea"/>
              </a:rPr>
              <a:t>FY 23 Travel Trade Activities</a:t>
            </a:r>
          </a:p>
        </p:txBody>
      </p:sp>
      <p:pic>
        <p:nvPicPr>
          <p:cNvPr id="65" name="图片 65" descr="College Fair - 2"/>
          <p:cNvPicPr>
            <a:picLocks noChangeAspect="1"/>
          </p:cNvPicPr>
          <p:nvPr>
            <p:custDataLst>
              <p:tags r:id="rId1"/>
            </p:custDataLst>
          </p:nvPr>
        </p:nvPicPr>
        <p:blipFill>
          <a:blip r:embed="rId4"/>
          <a:stretch>
            <a:fillRect/>
          </a:stretch>
        </p:blipFill>
        <p:spPr>
          <a:xfrm>
            <a:off x="6644640" y="1542415"/>
            <a:ext cx="2024380" cy="2700020"/>
          </a:xfrm>
          <a:prstGeom prst="rect">
            <a:avLst/>
          </a:prstGeom>
        </p:spPr>
      </p:pic>
      <p:pic>
        <p:nvPicPr>
          <p:cNvPr id="64" name="图片 64" descr="College Fair - 1"/>
          <p:cNvPicPr>
            <a:picLocks noChangeAspect="1"/>
          </p:cNvPicPr>
          <p:nvPr>
            <p:custDataLst>
              <p:tags r:id="rId2"/>
            </p:custDataLst>
          </p:nvPr>
        </p:nvPicPr>
        <p:blipFill>
          <a:blip r:embed="rId5"/>
          <a:stretch>
            <a:fillRect/>
          </a:stretch>
        </p:blipFill>
        <p:spPr>
          <a:xfrm>
            <a:off x="8669020" y="1541145"/>
            <a:ext cx="3522980" cy="270129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65989" y="2671844"/>
            <a:ext cx="12126011" cy="23876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5400" b="1" dirty="0"/>
              <a:t>China Media Relations</a:t>
            </a:r>
            <a:endParaRPr lang="zh-CN" altLang="en-US" sz="5400" b="1" dirty="0">
              <a:latin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p:txBody>
          <a:bodyPr/>
          <a:lstStyle/>
          <a:p>
            <a:r>
              <a:rPr lang="en-US" altLang="zh-CN" dirty="0"/>
              <a:t>China Market Travel Trends 2022</a:t>
            </a:r>
            <a:endParaRPr lang="zh-CN" altLang="zh-CN" dirty="0"/>
          </a:p>
        </p:txBody>
      </p:sp>
      <p:sp>
        <p:nvSpPr>
          <p:cNvPr id="1073742061" name="officeArt object" descr="AGENCY PRESENTATION"/>
          <p:cNvSpPr txBox="1"/>
          <p:nvPr>
            <p:custDataLst>
              <p:tags r:id="rId1"/>
            </p:custDataLst>
          </p:nvPr>
        </p:nvSpPr>
        <p:spPr>
          <a:xfrm>
            <a:off x="99695" y="469900"/>
            <a:ext cx="8246110" cy="667385"/>
          </a:xfrm>
          <a:prstGeom prst="rect">
            <a:avLst/>
          </a:prstGeom>
          <a:noFill/>
          <a:ln w="12700" cap="flat">
            <a:noFill/>
            <a:miter lim="400000"/>
          </a:ln>
          <a:effectLst/>
        </p:spPr>
        <p:txBody>
          <a:bodyPr wrap="square" lIns="50800" tIns="50800" rIns="50800" bIns="50800" numCol="1" anchor="ctr">
            <a:noAutofit/>
          </a:bodyPr>
          <a:lstStyle/>
          <a:p>
            <a:pPr marR="0" indent="0" algn="ctr">
              <a:lnSpc>
                <a:spcPct val="100000"/>
              </a:lnSpc>
              <a:spcBef>
                <a:spcPts val="0"/>
              </a:spcBef>
              <a:spcAft>
                <a:spcPts val="800"/>
              </a:spcAft>
            </a:pPr>
            <a:r>
              <a:rPr lang="en-US" altLang="zh-CN" sz="4400" b="1" kern="0" spc="100">
                <a:latin typeface="Calibri Light" panose="020F0302020204030204" charset="0"/>
                <a:ea typeface="Arial Unicode MS"/>
                <a:cs typeface="Calibri Light" panose="020F0302020204030204" charset="0"/>
                <a:sym typeface="Times New Roman" panose="02020603050405020304"/>
              </a:rPr>
              <a:t>Our On-going Stragegy - PR</a:t>
            </a:r>
          </a:p>
        </p:txBody>
      </p:sp>
      <p:sp>
        <p:nvSpPr>
          <p:cNvPr id="100" name="文本框 99"/>
          <p:cNvSpPr txBox="1"/>
          <p:nvPr/>
        </p:nvSpPr>
        <p:spPr>
          <a:xfrm>
            <a:off x="946150" y="1359535"/>
            <a:ext cx="10701020" cy="1978025"/>
          </a:xfrm>
          <a:prstGeom prst="rect">
            <a:avLst/>
          </a:prstGeom>
          <a:noFill/>
          <a:ln w="9525">
            <a:noFill/>
          </a:ln>
        </p:spPr>
        <p:txBody>
          <a:bodyPr wrap="square">
            <a:noAutofit/>
          </a:bodyPr>
          <a:lstStyle/>
          <a:p>
            <a:pPr marL="279400" indent="-279400"/>
            <a:r>
              <a:rPr lang="en-US" b="0" dirty="0">
                <a:solidFill>
                  <a:srgbClr val="5E5E5E"/>
                </a:solidFill>
                <a:latin typeface="Calibri" panose="020F0502020204030204" pitchFamily="34" charset="0"/>
                <a:ea typeface="等线" panose="02010600030101010101" charset="-122"/>
                <a:cs typeface="等线" panose="02010600030101010101" charset="-122"/>
              </a:rPr>
              <a:t>Position Arizona as a world-class aspirational destination and increase existing awareness. Taking advantage of</a:t>
            </a:r>
          </a:p>
          <a:p>
            <a:pPr marL="279400" indent="-279400"/>
            <a:r>
              <a:rPr lang="en-US" b="0" dirty="0">
                <a:solidFill>
                  <a:srgbClr val="5E5E5E"/>
                </a:solidFill>
                <a:latin typeface="Calibri" panose="020F0502020204030204" pitchFamily="34" charset="0"/>
                <a:ea typeface="等线" panose="02010600030101010101" charset="-122"/>
                <a:cs typeface="等线" panose="02010600030101010101" charset="-122"/>
              </a:rPr>
              <a:t>Arizona</a:t>
            </a:r>
            <a:r>
              <a:rPr lang="en-US" b="0" dirty="0">
                <a:solidFill>
                  <a:srgbClr val="5E5E5E"/>
                </a:solidFill>
                <a:latin typeface="Calibri" panose="020F0502020204030204" pitchFamily="34" charset="0"/>
                <a:ea typeface="等线" panose="02010600030101010101" charset="-122"/>
              </a:rPr>
              <a:t>’</a:t>
            </a:r>
            <a:r>
              <a:rPr lang="en-US" b="0" dirty="0">
                <a:solidFill>
                  <a:srgbClr val="5E5E5E"/>
                </a:solidFill>
                <a:latin typeface="Calibri" panose="020F0502020204030204" pitchFamily="34" charset="0"/>
                <a:ea typeface="等线" panose="02010600030101010101" charset="-122"/>
                <a:cs typeface="等线" panose="02010600030101010101" charset="-122"/>
              </a:rPr>
              <a:t>s nature resources, actively promote lesser-known attractions, introduce creative ways to travel in </a:t>
            </a:r>
          </a:p>
          <a:p>
            <a:pPr marL="279400" indent="-279400"/>
            <a:r>
              <a:rPr lang="en-US" b="0" dirty="0">
                <a:solidFill>
                  <a:srgbClr val="5E5E5E"/>
                </a:solidFill>
                <a:latin typeface="Calibri" panose="020F0502020204030204" pitchFamily="34" charset="0"/>
                <a:ea typeface="等线" panose="02010600030101010101" charset="-122"/>
                <a:cs typeface="等线" panose="02010600030101010101" charset="-122"/>
              </a:rPr>
              <a:t>Arizona to the media.</a:t>
            </a:r>
          </a:p>
          <a:p>
            <a:pPr marL="279400" indent="-279400"/>
            <a:endParaRPr lang="en-US" b="0" dirty="0">
              <a:solidFill>
                <a:srgbClr val="5E5E5E"/>
              </a:solidFill>
              <a:latin typeface="Calibri" panose="020F0502020204030204" pitchFamily="34" charset="0"/>
              <a:ea typeface="等线" panose="02010600030101010101" charset="-122"/>
              <a:cs typeface="等线" panose="02010600030101010101" charset="-122"/>
            </a:endParaRPr>
          </a:p>
          <a:p>
            <a:pPr marL="279400" indent="-279400"/>
            <a:r>
              <a:rPr lang="en-US" dirty="0">
                <a:solidFill>
                  <a:srgbClr val="5E5E5E"/>
                </a:solidFill>
                <a:latin typeface="Calibri" panose="020F0502020204030204" pitchFamily="34" charset="0"/>
                <a:ea typeface="等线" panose="02010600030101010101" charset="-122"/>
                <a:cs typeface="等线" panose="02010600030101010101" charset="-122"/>
                <a:sym typeface="+mn-ea"/>
              </a:rPr>
              <a:t>Pursue upscale magazines, online media, video portal and social channels to integrate with continuous in-market</a:t>
            </a:r>
            <a:endParaRPr lang="en-US" b="0" dirty="0">
              <a:solidFill>
                <a:srgbClr val="5E5E5E"/>
              </a:solidFill>
              <a:latin typeface="Calibri" panose="020F0502020204030204" pitchFamily="34" charset="0"/>
              <a:ea typeface="等线" panose="02010600030101010101" charset="-122"/>
              <a:cs typeface="等线" panose="02010600030101010101" charset="-122"/>
            </a:endParaRPr>
          </a:p>
          <a:p>
            <a:pPr marL="279400" indent="-279400"/>
            <a:r>
              <a:rPr lang="en-US" dirty="0">
                <a:solidFill>
                  <a:srgbClr val="5E5E5E"/>
                </a:solidFill>
                <a:latin typeface="Calibri" panose="020F0502020204030204" pitchFamily="34" charset="0"/>
                <a:ea typeface="等线" panose="02010600030101010101" charset="-122"/>
                <a:cs typeface="等线" panose="02010600030101010101" charset="-122"/>
                <a:sym typeface="+mn-ea"/>
              </a:rPr>
              <a:t>programs, and generate in-depth coverage which encourage readers’ to stay longer when travel in Arizona.</a:t>
            </a:r>
            <a:endParaRPr lang="en-US" b="0" dirty="0">
              <a:solidFill>
                <a:srgbClr val="5E5E5E"/>
              </a:solidFill>
              <a:latin typeface="Calibri" panose="020F0502020204030204" pitchFamily="34" charset="0"/>
              <a:ea typeface="等线" panose="02010600030101010101" charset="-122"/>
              <a:cs typeface="等线" panose="02010600030101010101" charset="-122"/>
            </a:endParaRPr>
          </a:p>
          <a:p>
            <a:pPr marL="279400" indent="-279400"/>
            <a:endParaRPr lang="en-US" b="0" dirty="0">
              <a:solidFill>
                <a:srgbClr val="5E5E5E"/>
              </a:solidFill>
              <a:latin typeface="Calibri" panose="020F0502020204030204" pitchFamily="34" charset="0"/>
              <a:ea typeface="等线" panose="02010600030101010101" charset="-122"/>
              <a:cs typeface="等线" panose="02010600030101010101" charset="-122"/>
            </a:endParaRPr>
          </a:p>
          <a:p>
            <a:pPr marL="279400" indent="-279400"/>
            <a:endParaRPr lang="en-US" altLang="en-US" b="0" dirty="0">
              <a:solidFill>
                <a:srgbClr val="5E5E5E"/>
              </a:solidFill>
              <a:latin typeface="Calibri" panose="020F0502020204030204" pitchFamily="34" charset="0"/>
              <a:ea typeface="等线" panose="02010600030101010101" charset="-122"/>
              <a:cs typeface="等线" panose="02010600030101010101" charset="-122"/>
            </a:endParaRPr>
          </a:p>
        </p:txBody>
      </p:sp>
      <p:sp>
        <p:nvSpPr>
          <p:cNvPr id="3" name="文本框 2"/>
          <p:cNvSpPr txBox="1"/>
          <p:nvPr>
            <p:custDataLst>
              <p:tags r:id="rId2"/>
            </p:custDataLst>
          </p:nvPr>
        </p:nvSpPr>
        <p:spPr>
          <a:xfrm>
            <a:off x="946150" y="3239770"/>
            <a:ext cx="10397490" cy="2306955"/>
          </a:xfrm>
          <a:prstGeom prst="rect">
            <a:avLst/>
          </a:prstGeom>
          <a:noFill/>
          <a:ln w="9525">
            <a:noFill/>
          </a:ln>
        </p:spPr>
        <p:txBody>
          <a:bodyPr wrap="square">
            <a:spAutoFit/>
          </a:bodyPr>
          <a:lstStyle/>
          <a:p>
            <a:pPr marL="279400" indent="-279400"/>
            <a:r>
              <a:rPr lang="en-US" b="0">
                <a:solidFill>
                  <a:srgbClr val="5E5E5E"/>
                </a:solidFill>
                <a:latin typeface="Calibri" panose="020F0502020204030204" pitchFamily="34" charset="0"/>
                <a:cs typeface="Arial Unicode MS" charset="0"/>
              </a:rPr>
              <a:t>Prioritize on Content Marketing - The media landscape in China has dramatic shift to social platform, we will</a:t>
            </a:r>
          </a:p>
          <a:p>
            <a:pPr marL="279400" indent="-279400"/>
            <a:r>
              <a:rPr lang="en-US" b="0">
                <a:solidFill>
                  <a:srgbClr val="5E5E5E"/>
                </a:solidFill>
                <a:latin typeface="Calibri" panose="020F0502020204030204" pitchFamily="34" charset="0"/>
                <a:cs typeface="Arial Unicode MS" charset="0"/>
              </a:rPr>
              <a:t>unitize our extensive media database both offline and online, for contents marketing. Our goal is to continue</a:t>
            </a:r>
          </a:p>
          <a:p>
            <a:pPr marL="279400" indent="-279400"/>
            <a:r>
              <a:rPr lang="en-US" b="0">
                <a:solidFill>
                  <a:srgbClr val="5E5E5E"/>
                </a:solidFill>
                <a:latin typeface="Calibri" panose="020F0502020204030204" pitchFamily="34" charset="0"/>
                <a:cs typeface="Arial Unicode MS" charset="0"/>
              </a:rPr>
              <a:t>creating high-quality in-depth contents to showcase what makes Arizona unique and in-compteable, including</a:t>
            </a:r>
          </a:p>
          <a:p>
            <a:pPr marL="279400" indent="-279400"/>
            <a:r>
              <a:rPr lang="en-US" b="0">
                <a:solidFill>
                  <a:srgbClr val="5E5E5E"/>
                </a:solidFill>
                <a:latin typeface="Calibri" panose="020F0502020204030204" pitchFamily="34" charset="0"/>
                <a:cs typeface="Arial Unicode MS" charset="0"/>
              </a:rPr>
              <a:t>videos, images and other assets e.g well prepared itineraries, travel stories to feed our travel trade partners’</a:t>
            </a:r>
          </a:p>
          <a:p>
            <a:pPr marL="279400" indent="-279400"/>
            <a:r>
              <a:rPr lang="en-US" b="0">
                <a:solidFill>
                  <a:srgbClr val="5E5E5E"/>
                </a:solidFill>
                <a:latin typeface="Calibri" panose="020F0502020204030204" pitchFamily="34" charset="0"/>
                <a:cs typeface="Arial Unicode MS" charset="0"/>
              </a:rPr>
              <a:t>owned social media channels as well as all key media’s official channels, and eventually leveraging from their </a:t>
            </a:r>
          </a:p>
          <a:p>
            <a:pPr marL="279400" indent="-279400"/>
            <a:r>
              <a:rPr lang="en-US" b="0">
                <a:solidFill>
                  <a:srgbClr val="5E5E5E"/>
                </a:solidFill>
                <a:latin typeface="Calibri" panose="020F0502020204030204" pitchFamily="34" charset="0"/>
                <a:cs typeface="Arial Unicode MS" charset="0"/>
              </a:rPr>
              <a:t>respective followers and consumers database.</a:t>
            </a:r>
          </a:p>
          <a:p>
            <a:pPr marL="279400" indent="-279400"/>
            <a:endParaRPr lang="en-US" b="0">
              <a:solidFill>
                <a:srgbClr val="5E5E5E"/>
              </a:solidFill>
              <a:latin typeface="Calibri" panose="020F0502020204030204" pitchFamily="34" charset="0"/>
              <a:cs typeface="Arial Unicode MS" charset="0"/>
            </a:endParaRPr>
          </a:p>
          <a:p>
            <a:pPr marL="279400" indent="-279400"/>
            <a:r>
              <a:rPr lang="en-US" b="1" i="1">
                <a:ln w="22225">
                  <a:solidFill>
                    <a:schemeClr val="accent2"/>
                  </a:solidFill>
                  <a:prstDash val="solid"/>
                </a:ln>
                <a:solidFill>
                  <a:schemeClr val="accent2">
                    <a:lumMod val="40000"/>
                    <a:lumOff val="60000"/>
                  </a:schemeClr>
                </a:solidFill>
                <a:effectLst/>
                <a:latin typeface="Calibri" panose="020F0502020204030204" pitchFamily="34" charset="0"/>
                <a:cs typeface="Arial Unicode MS" charset="0"/>
                <a:sym typeface="+mn-ea"/>
              </a:rPr>
              <a:t>* What’s New</a:t>
            </a:r>
            <a:r>
              <a:rPr lang="en-US">
                <a:solidFill>
                  <a:srgbClr val="5E5E5E"/>
                </a:solidFill>
                <a:latin typeface="Calibri" panose="020F0502020204030204" pitchFamily="34" charset="0"/>
                <a:cs typeface="Arial Unicode MS" charset="0"/>
                <a:sym typeface="+mn-ea"/>
              </a:rPr>
              <a:t> - </a:t>
            </a:r>
            <a:r>
              <a:rPr lang="en-US" b="0">
                <a:solidFill>
                  <a:srgbClr val="5E5E5E"/>
                </a:solidFill>
                <a:latin typeface="Calibri" panose="020F0502020204030204" pitchFamily="34" charset="0"/>
                <a:cs typeface="Arial Unicode MS" charset="0"/>
              </a:rPr>
              <a:t>FIT/Fly-Drive theme focused Press FAM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507365" y="5425440"/>
            <a:ext cx="11425555" cy="1192530"/>
          </a:xfrm>
        </p:spPr>
        <p:txBody>
          <a:bodyPr>
            <a:normAutofit/>
          </a:bodyPr>
          <a:lstStyle/>
          <a:p>
            <a:pPr algn="ctr">
              <a:buClrTx/>
              <a:buSzTx/>
              <a:buNone/>
            </a:pPr>
            <a:r>
              <a:rPr lang="en-US" altLang="zh-CN">
                <a:sym typeface="+mn-ea"/>
              </a:rPr>
              <a:t>Media Publicity: AD Value US$1 million (as of June 2023)</a:t>
            </a:r>
            <a:endParaRPr lang="en-US" altLang="zh-CN"/>
          </a:p>
          <a:p>
            <a:pPr algn="ctr">
              <a:buClrTx/>
              <a:buSzTx/>
              <a:buNone/>
            </a:pPr>
            <a:r>
              <a:rPr lang="en-US" altLang="zh-CN">
                <a:sym typeface="+mn-ea"/>
              </a:rPr>
              <a:t>Number of Impressions: 81.5 million (as of June 2023)  </a:t>
            </a:r>
          </a:p>
        </p:txBody>
      </p:sp>
      <p:pic>
        <p:nvPicPr>
          <p:cNvPr id="2" name="图片 1"/>
          <p:cNvPicPr>
            <a:picLocks noChangeAspect="1"/>
          </p:cNvPicPr>
          <p:nvPr>
            <p:custDataLst>
              <p:tags r:id="rId1"/>
            </p:custDataLst>
          </p:nvPr>
        </p:nvPicPr>
        <p:blipFill>
          <a:blip r:embed="rId3"/>
          <a:stretch>
            <a:fillRect/>
          </a:stretch>
        </p:blipFill>
        <p:spPr>
          <a:xfrm>
            <a:off x="8087995" y="1111250"/>
            <a:ext cx="2146300" cy="4281170"/>
          </a:xfrm>
          <a:prstGeom prst="rect">
            <a:avLst/>
          </a:prstGeom>
        </p:spPr>
      </p:pic>
      <p:pic>
        <p:nvPicPr>
          <p:cNvPr id="7" name="图片 6" descr="2"/>
          <p:cNvPicPr>
            <a:picLocks noChangeAspect="1"/>
          </p:cNvPicPr>
          <p:nvPr/>
        </p:nvPicPr>
        <p:blipFill>
          <a:blip r:embed="rId4"/>
          <a:stretch>
            <a:fillRect/>
          </a:stretch>
        </p:blipFill>
        <p:spPr>
          <a:xfrm>
            <a:off x="4102735" y="1153795"/>
            <a:ext cx="2096770" cy="3935095"/>
          </a:xfrm>
          <a:prstGeom prst="rect">
            <a:avLst/>
          </a:prstGeom>
        </p:spPr>
      </p:pic>
      <p:pic>
        <p:nvPicPr>
          <p:cNvPr id="9" name="图片 8" descr="4"/>
          <p:cNvPicPr>
            <a:picLocks noChangeAspect="1"/>
          </p:cNvPicPr>
          <p:nvPr/>
        </p:nvPicPr>
        <p:blipFill>
          <a:blip r:embed="rId5"/>
          <a:stretch>
            <a:fillRect/>
          </a:stretch>
        </p:blipFill>
        <p:spPr>
          <a:xfrm>
            <a:off x="0" y="1068070"/>
            <a:ext cx="2450465" cy="4289425"/>
          </a:xfrm>
          <a:prstGeom prst="rect">
            <a:avLst/>
          </a:prstGeom>
        </p:spPr>
      </p:pic>
      <p:pic>
        <p:nvPicPr>
          <p:cNvPr id="10" name="图片 9" descr="26"/>
          <p:cNvPicPr>
            <a:picLocks noChangeAspect="1"/>
          </p:cNvPicPr>
          <p:nvPr/>
        </p:nvPicPr>
        <p:blipFill>
          <a:blip r:embed="rId6"/>
          <a:stretch>
            <a:fillRect/>
          </a:stretch>
        </p:blipFill>
        <p:spPr>
          <a:xfrm>
            <a:off x="2289175" y="1111250"/>
            <a:ext cx="2181225" cy="3977640"/>
          </a:xfrm>
          <a:prstGeom prst="rect">
            <a:avLst/>
          </a:prstGeom>
        </p:spPr>
      </p:pic>
      <p:pic>
        <p:nvPicPr>
          <p:cNvPr id="11" name="图片 10" descr="5"/>
          <p:cNvPicPr>
            <a:picLocks noChangeAspect="1"/>
          </p:cNvPicPr>
          <p:nvPr/>
        </p:nvPicPr>
        <p:blipFill>
          <a:blip r:embed="rId7"/>
          <a:stretch>
            <a:fillRect/>
          </a:stretch>
        </p:blipFill>
        <p:spPr>
          <a:xfrm flipH="1">
            <a:off x="6199505" y="1111250"/>
            <a:ext cx="1975485" cy="4281170"/>
          </a:xfrm>
          <a:prstGeom prst="rect">
            <a:avLst/>
          </a:prstGeom>
        </p:spPr>
      </p:pic>
      <p:pic>
        <p:nvPicPr>
          <p:cNvPr id="12" name="图片 11" descr="28"/>
          <p:cNvPicPr>
            <a:picLocks noChangeAspect="1"/>
          </p:cNvPicPr>
          <p:nvPr/>
        </p:nvPicPr>
        <p:blipFill>
          <a:blip r:embed="rId8"/>
          <a:stretch>
            <a:fillRect/>
          </a:stretch>
        </p:blipFill>
        <p:spPr>
          <a:xfrm>
            <a:off x="10100945" y="1111250"/>
            <a:ext cx="2037715" cy="3556000"/>
          </a:xfrm>
          <a:prstGeom prst="rect">
            <a:avLst/>
          </a:prstGeom>
        </p:spPr>
      </p:pic>
      <p:sp>
        <p:nvSpPr>
          <p:cNvPr id="4" name="文本框 3"/>
          <p:cNvSpPr txBox="1"/>
          <p:nvPr/>
        </p:nvSpPr>
        <p:spPr>
          <a:xfrm>
            <a:off x="3172460" y="67945"/>
            <a:ext cx="6096000" cy="706755"/>
          </a:xfrm>
          <a:prstGeom prst="rect">
            <a:avLst/>
          </a:prstGeom>
          <a:noFill/>
        </p:spPr>
        <p:txBody>
          <a:bodyPr wrap="square" rtlCol="0" anchor="t">
            <a:spAutoFit/>
          </a:bodyPr>
          <a:lstStyle/>
          <a:p>
            <a:pPr algn="ctr"/>
            <a:r>
              <a:rPr lang="en-US" altLang="zh-CN" sz="4000" dirty="0">
                <a:latin typeface="+mj-lt"/>
                <a:ea typeface="+mj-ea"/>
                <a:cs typeface="+mj-cs"/>
                <a:sym typeface="+mn-ea"/>
              </a:rPr>
              <a:t>FY 23 Media Activities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243514" y="2431560"/>
            <a:ext cx="4990393" cy="3419343"/>
          </a:xfrm>
          <a:prstGeom prst="rect">
            <a:avLst/>
          </a:prstGeom>
        </p:spPr>
        <p:txBody>
          <a:bodyPr wrap="square" anchor="t">
            <a:noAutofit/>
          </a:bodyPr>
          <a:lstStyle/>
          <a:p>
            <a:r>
              <a:rPr lang="en-US" altLang="zh-CN" b="1" dirty="0">
                <a:solidFill>
                  <a:srgbClr val="5E5E5E"/>
                </a:solidFill>
                <a:latin typeface="Calibri" panose="020F0502020204030204" pitchFamily="34" charset="0"/>
              </a:rPr>
              <a:t>Economy Size: </a:t>
            </a:r>
          </a:p>
          <a:p>
            <a:endParaRPr lang="en-US" altLang="zh-CN" sz="1700" dirty="0">
              <a:latin typeface="BrownStd Light" panose="00010400010101010101" pitchFamily="50" charset="0"/>
              <a:cs typeface="Arial" panose="020B0604020202020204" pitchFamily="34" charset="0"/>
            </a:endParaRPr>
          </a:p>
          <a:p>
            <a:pPr indent="-277495">
              <a:buFont typeface="Arial" panose="020B0604020202020204" pitchFamily="34" charset="0"/>
              <a:buChar char="•"/>
            </a:pPr>
            <a:r>
              <a:rPr lang="en-US" altLang="zh-CN" dirty="0">
                <a:solidFill>
                  <a:srgbClr val="5E5E5E"/>
                </a:solidFill>
                <a:latin typeface="Calibri" panose="020F0502020204030204" pitchFamily="34" charset="0"/>
              </a:rPr>
              <a:t>world’s second-largest economy by gross domestic product (GDP), a position China has held since 2010 </a:t>
            </a:r>
          </a:p>
          <a:p>
            <a:pPr indent="-277495">
              <a:buFont typeface="Arial" panose="020B0604020202020204" pitchFamily="34" charset="0"/>
              <a:buChar char="•"/>
            </a:pPr>
            <a:r>
              <a:rPr lang="en-US" altLang="zh-CN" dirty="0">
                <a:solidFill>
                  <a:srgbClr val="5E5E5E"/>
                </a:solidFill>
                <a:latin typeface="Calibri" panose="020F0502020204030204" pitchFamily="34" charset="0"/>
              </a:rPr>
              <a:t>world’s largest by purchasing power parity (PPP), since 2014 </a:t>
            </a:r>
          </a:p>
          <a:p>
            <a:endParaRPr lang="en-US" altLang="zh-CN" sz="1700" dirty="0">
              <a:latin typeface="BrownStd Light" panose="00010400010101010101" pitchFamily="50" charset="0"/>
              <a:cs typeface="Arial" panose="020B0604020202020204" pitchFamily="34" charset="0"/>
            </a:endParaRPr>
          </a:p>
          <a:p>
            <a:r>
              <a:rPr lang="en-US" altLang="zh-CN" dirty="0">
                <a:solidFill>
                  <a:srgbClr val="5E5E5E"/>
                </a:solidFill>
                <a:latin typeface="Calibri" panose="020F0502020204030204" pitchFamily="34" charset="0"/>
              </a:rPr>
              <a:t>China’s GDP is larger than the combined of the next four economies</a:t>
            </a:r>
          </a:p>
          <a:p>
            <a:pPr marL="277495" indent="-277495">
              <a:buFont typeface="Arial" panose="020B0604020202020204" pitchFamily="34" charset="0"/>
              <a:buChar char="•"/>
            </a:pPr>
            <a:r>
              <a:rPr lang="en-US" altLang="zh-CN" dirty="0">
                <a:solidFill>
                  <a:srgbClr val="5E5E5E"/>
                </a:solidFill>
                <a:latin typeface="Calibri" panose="020F0502020204030204" pitchFamily="34" charset="0"/>
              </a:rPr>
              <a:t>Japan</a:t>
            </a:r>
          </a:p>
          <a:p>
            <a:pPr marL="277495" indent="-277495">
              <a:buFont typeface="Arial" panose="020B0604020202020204" pitchFamily="34" charset="0"/>
              <a:buChar char="•"/>
            </a:pPr>
            <a:r>
              <a:rPr lang="en-US" altLang="zh-CN" dirty="0">
                <a:solidFill>
                  <a:srgbClr val="5E5E5E"/>
                </a:solidFill>
                <a:latin typeface="Calibri" panose="020F0502020204030204" pitchFamily="34" charset="0"/>
              </a:rPr>
              <a:t>Germany</a:t>
            </a:r>
          </a:p>
          <a:p>
            <a:pPr marL="277495" indent="-277495">
              <a:buFont typeface="Arial" panose="020B0604020202020204" pitchFamily="34" charset="0"/>
              <a:buChar char="•"/>
            </a:pPr>
            <a:r>
              <a:rPr lang="en-US" altLang="zh-CN" dirty="0">
                <a:solidFill>
                  <a:srgbClr val="5E5E5E"/>
                </a:solidFill>
                <a:latin typeface="Calibri" panose="020F0502020204030204" pitchFamily="34" charset="0"/>
              </a:rPr>
              <a:t>the United Kingdom</a:t>
            </a:r>
          </a:p>
          <a:p>
            <a:pPr marL="277495" indent="-277495">
              <a:buFont typeface="Arial" panose="020B0604020202020204" pitchFamily="34" charset="0"/>
              <a:buChar char="•"/>
            </a:pPr>
            <a:r>
              <a:rPr lang="en-US" altLang="zh-CN" dirty="0">
                <a:solidFill>
                  <a:srgbClr val="5E5E5E"/>
                </a:solidFill>
                <a:latin typeface="Calibri" panose="020F0502020204030204" pitchFamily="34" charset="0"/>
              </a:rPr>
              <a:t>India</a:t>
            </a:r>
          </a:p>
          <a:p>
            <a:pPr marL="0" lvl="1" defTabSz="1066800">
              <a:spcBef>
                <a:spcPct val="0"/>
              </a:spcBef>
              <a:spcAft>
                <a:spcPts val="600"/>
              </a:spcAft>
            </a:pPr>
            <a:endParaRPr lang="en-US" sz="1700" dirty="0">
              <a:latin typeface="BrownStd Light" panose="00010400010101010101" pitchFamily="50" charset="0"/>
              <a:cs typeface="Arial" panose="020B0604020202020204" pitchFamily="34" charset="0"/>
            </a:endParaRPr>
          </a:p>
          <a:p>
            <a:pPr marL="0" lvl="1" defTabSz="1066800">
              <a:spcBef>
                <a:spcPct val="0"/>
              </a:spcBef>
              <a:spcAft>
                <a:spcPts val="600"/>
              </a:spcAft>
            </a:pPr>
            <a:endParaRPr lang="en-US" sz="1400" b="1" dirty="0">
              <a:solidFill>
                <a:srgbClr val="FF0000"/>
              </a:solidFill>
              <a:latin typeface="BrownStd Light" panose="00010400010101010101" pitchFamily="50" charset="0"/>
              <a:cs typeface="Arial" panose="020B0604020202020204" pitchFamily="34" charset="0"/>
            </a:endParaRPr>
          </a:p>
        </p:txBody>
      </p:sp>
      <p:pic>
        <p:nvPicPr>
          <p:cNvPr id="4" name="图片 3"/>
          <p:cNvPicPr>
            <a:picLocks noChangeAspect="1"/>
          </p:cNvPicPr>
          <p:nvPr/>
        </p:nvPicPr>
        <p:blipFill>
          <a:blip r:embed="rId2"/>
          <a:stretch>
            <a:fillRect/>
          </a:stretch>
        </p:blipFill>
        <p:spPr>
          <a:xfrm>
            <a:off x="352355" y="2370582"/>
            <a:ext cx="693110" cy="627723"/>
          </a:xfrm>
          <a:prstGeom prst="rect">
            <a:avLst/>
          </a:prstGeom>
        </p:spPr>
      </p:pic>
      <p:sp>
        <p:nvSpPr>
          <p:cNvPr id="5" name="Title 1"/>
          <p:cNvSpPr txBox="1"/>
          <p:nvPr/>
        </p:nvSpPr>
        <p:spPr>
          <a:xfrm>
            <a:off x="856409" y="389302"/>
            <a:ext cx="10479183" cy="6627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b="1" dirty="0">
                <a:latin typeface="+mj-lt"/>
              </a:rPr>
              <a:t>China Market Overview</a:t>
            </a:r>
          </a:p>
          <a:p>
            <a:endParaRPr lang="en-US" sz="2910" b="1" dirty="0">
              <a:latin typeface="BrownStd" panose="00010500010101010101" pitchFamily="50" charset="0"/>
              <a:cs typeface="Arial" panose="020B0604020202020204" pitchFamily="34" charset="0"/>
            </a:endParaRPr>
          </a:p>
          <a:p>
            <a:r>
              <a:rPr lang="en-US" sz="3000" b="1" kern="0" dirty="0">
                <a:solidFill>
                  <a:srgbClr val="ED7D31"/>
                </a:solidFill>
                <a:latin typeface="Calibri" panose="020F0502020204030204"/>
              </a:rPr>
              <a:t>Key</a:t>
            </a:r>
            <a:r>
              <a:rPr lang="zh-CN" altLang="en-US" sz="3000" b="1" kern="0" dirty="0">
                <a:solidFill>
                  <a:srgbClr val="ED7D31"/>
                </a:solidFill>
                <a:latin typeface="Calibri" panose="020F0502020204030204"/>
              </a:rPr>
              <a:t> </a:t>
            </a:r>
            <a:r>
              <a:rPr lang="en-US" altLang="zh-CN" sz="3000" b="1" kern="0" dirty="0">
                <a:solidFill>
                  <a:srgbClr val="ED7D31"/>
                </a:solidFill>
                <a:latin typeface="Calibri" panose="020F0502020204030204"/>
              </a:rPr>
              <a:t>Economic</a:t>
            </a:r>
            <a:r>
              <a:rPr lang="zh-CN" altLang="en-US" sz="3000" b="1" kern="0" dirty="0">
                <a:solidFill>
                  <a:srgbClr val="ED7D31"/>
                </a:solidFill>
                <a:latin typeface="Calibri" panose="020F0502020204030204"/>
              </a:rPr>
              <a:t> </a:t>
            </a:r>
            <a:r>
              <a:rPr lang="en-US" altLang="zh-CN" sz="3000" b="1" kern="0" dirty="0">
                <a:solidFill>
                  <a:srgbClr val="ED7D31"/>
                </a:solidFill>
                <a:latin typeface="Calibri" panose="020F0502020204030204"/>
              </a:rPr>
              <a:t>Indicators</a:t>
            </a:r>
            <a:endParaRPr lang="en-US" sz="3000" b="1" kern="0" dirty="0">
              <a:solidFill>
                <a:srgbClr val="ED7D31"/>
              </a:solidFill>
              <a:latin typeface="Calibri" panose="020F0502020204030204"/>
            </a:endParaRPr>
          </a:p>
          <a:p>
            <a:endParaRPr lang="en-US" sz="2910" b="1" dirty="0">
              <a:latin typeface="BrownStd" panose="00010500010101010101" pitchFamily="50" charset="0"/>
              <a:cs typeface="Arial" panose="020B0604020202020204" pitchFamily="34" charset="0"/>
            </a:endParaRPr>
          </a:p>
        </p:txBody>
      </p:sp>
      <p:sp>
        <p:nvSpPr>
          <p:cNvPr id="6" name="文本框 5"/>
          <p:cNvSpPr txBox="1"/>
          <p:nvPr/>
        </p:nvSpPr>
        <p:spPr>
          <a:xfrm>
            <a:off x="13433" y="6571100"/>
            <a:ext cx="6721068" cy="275590"/>
          </a:xfrm>
          <a:prstGeom prst="rect">
            <a:avLst/>
          </a:prstGeom>
          <a:noFill/>
        </p:spPr>
        <p:txBody>
          <a:bodyPr wrap="square" rtlCol="0">
            <a:spAutoFit/>
          </a:bodyPr>
          <a:lstStyle/>
          <a:p>
            <a:r>
              <a:rPr lang="en-US" altLang="zh-CN" sz="1200" i="1" dirty="0">
                <a:latin typeface="Arial" panose="020B0604020202020204" pitchFamily="34" charset="0"/>
                <a:cs typeface="Arial" panose="020B0604020202020204" pitchFamily="34" charset="0"/>
              </a:rPr>
              <a:t>Source: https://www.worldeconomics.com/Rankings/Economies-By-Size</a:t>
            </a:r>
          </a:p>
        </p:txBody>
      </p:sp>
      <p:pic>
        <p:nvPicPr>
          <p:cNvPr id="7" name="图片 6"/>
          <p:cNvPicPr>
            <a:picLocks noChangeAspect="1"/>
          </p:cNvPicPr>
          <p:nvPr/>
        </p:nvPicPr>
        <p:blipFill>
          <a:blip r:embed="rId3"/>
          <a:stretch>
            <a:fillRect/>
          </a:stretch>
        </p:blipFill>
        <p:spPr>
          <a:xfrm>
            <a:off x="6278167" y="2435535"/>
            <a:ext cx="571138" cy="562770"/>
          </a:xfrm>
          <a:prstGeom prst="rect">
            <a:avLst/>
          </a:prstGeom>
        </p:spPr>
      </p:pic>
      <p:sp>
        <p:nvSpPr>
          <p:cNvPr id="8" name="Rectangle 1436"/>
          <p:cNvSpPr>
            <a:spLocks noChangeArrowheads="1"/>
          </p:cNvSpPr>
          <p:nvPr/>
        </p:nvSpPr>
        <p:spPr>
          <a:xfrm>
            <a:off x="7082228" y="2435535"/>
            <a:ext cx="4478743" cy="330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zh-CN" b="1" dirty="0">
                <a:solidFill>
                  <a:srgbClr val="5E5E5E"/>
                </a:solidFill>
                <a:latin typeface="Calibri" panose="020F0502020204030204" pitchFamily="34" charset="0"/>
              </a:rPr>
              <a:t>Economy Growth: </a:t>
            </a:r>
          </a:p>
          <a:p>
            <a:endParaRPr lang="en-US" altLang="zh-CN" sz="1700" dirty="0">
              <a:latin typeface="BrownStd Light" panose="00010400010101010101" pitchFamily="50" charset="0"/>
              <a:cs typeface="Arial" panose="020B0604020202020204" pitchFamily="34" charset="0"/>
            </a:endParaRPr>
          </a:p>
          <a:p>
            <a:r>
              <a:rPr lang="en-US" altLang="zh-CN" b="1" dirty="0">
                <a:solidFill>
                  <a:srgbClr val="5E5E5E"/>
                </a:solidFill>
                <a:latin typeface="Calibri" panose="020F0502020204030204" pitchFamily="34" charset="0"/>
              </a:rPr>
              <a:t>3%</a:t>
            </a:r>
            <a:r>
              <a:rPr lang="en-US" altLang="zh-CN" dirty="0">
                <a:solidFill>
                  <a:srgbClr val="5E5E5E"/>
                </a:solidFill>
                <a:latin typeface="Calibri" panose="020F0502020204030204" pitchFamily="34" charset="0"/>
              </a:rPr>
              <a:t> GDP growth in 2022; 8.08% in 2021 and 2.24% in 2020 (the only major economy worldwide with positive growth in 2020).</a:t>
            </a:r>
          </a:p>
          <a:p>
            <a:endParaRPr lang="en-US" altLang="zh-CN" dirty="0">
              <a:solidFill>
                <a:srgbClr val="5E5E5E"/>
              </a:solidFill>
              <a:latin typeface="Calibri" panose="020F0502020204030204" pitchFamily="34" charset="0"/>
            </a:endParaRPr>
          </a:p>
          <a:p>
            <a:r>
              <a:rPr lang="en-US" altLang="zh-CN" dirty="0">
                <a:solidFill>
                  <a:srgbClr val="5E5E5E"/>
                </a:solidFill>
                <a:latin typeface="Calibri" panose="020F0502020204030204" pitchFamily="34" charset="0"/>
              </a:rPr>
              <a:t>China's economic growth in Q1 2023 rebounded to a stronger-than-expected 4.5% year-on-year, economic growth is projected to accelerate further in the second quarter, and China is on track to achieving its GDP growth target of over </a:t>
            </a:r>
            <a:r>
              <a:rPr lang="en-US" altLang="zh-CN" b="1" dirty="0">
                <a:solidFill>
                  <a:srgbClr val="5E5E5E"/>
                </a:solidFill>
                <a:latin typeface="Calibri" panose="020F0502020204030204" pitchFamily="34" charset="0"/>
              </a:rPr>
              <a:t>5%</a:t>
            </a:r>
            <a:r>
              <a:rPr lang="en-US" altLang="zh-CN" dirty="0">
                <a:solidFill>
                  <a:srgbClr val="5E5E5E"/>
                </a:solidFill>
                <a:latin typeface="Calibri" panose="020F0502020204030204" pitchFamily="34" charset="0"/>
              </a:rPr>
              <a:t> in 2023.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rLs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is getting personalized and customized."/>
          <p:cNvSpPr txBox="1"/>
          <p:nvPr/>
        </p:nvSpPr>
        <p:spPr>
          <a:xfrm>
            <a:off x="375920" y="-144942"/>
            <a:ext cx="11440160" cy="1014095"/>
          </a:xfrm>
          <a:prstGeom prst="rect">
            <a:avLst/>
          </a:prstGeom>
        </p:spPr>
        <p:txBody>
          <a:bodyPr vert="horz" lIns="60932" tIns="60932" rIns="60932" bIns="60932" rtlCol="0" anchor="ctr">
            <a:noAutofit/>
          </a:bodyPr>
          <a:lstStyle>
            <a:lvl1pPr algn="l">
              <a:defRPr sz="2800" b="1">
                <a:solidFill>
                  <a:srgbClr val="0433FF"/>
                </a:solidFill>
                <a:latin typeface="Century Gothic" panose="020B0502020202020204"/>
                <a:ea typeface="Century Gothic" panose="020B0502020202020204"/>
                <a:cs typeface="Century Gothic" panose="020B0502020202020204"/>
                <a:sym typeface="Century Gothic" panose="020B0502020202020204"/>
              </a:defRPr>
            </a:lvl1pPr>
          </a:lstStyle>
          <a:p>
            <a:pPr algn="ctr"/>
            <a:r>
              <a:rPr lang="en-US" altLang="zh-CN" sz="4000" b="0" dirty="0">
                <a:solidFill>
                  <a:schemeClr val="tx1"/>
                </a:solidFill>
                <a:latin typeface="+mj-lt"/>
                <a:ea typeface="+mj-ea"/>
                <a:cs typeface="+mj-cs"/>
              </a:rPr>
              <a:t>FY 23 </a:t>
            </a:r>
            <a:r>
              <a:rPr lang="en-US" altLang="zh-CN" sz="4000" b="0" dirty="0">
                <a:solidFill>
                  <a:schemeClr val="tx1"/>
                </a:solidFill>
                <a:latin typeface="+mj-lt"/>
                <a:ea typeface="+mj-ea"/>
                <a:cs typeface="+mj-cs"/>
                <a:sym typeface="+mn-ea"/>
              </a:rPr>
              <a:t>Media Activities </a:t>
            </a:r>
            <a:r>
              <a:rPr lang="en-US" altLang="zh-CN" sz="4000" b="0" dirty="0">
                <a:solidFill>
                  <a:schemeClr val="tx1"/>
                </a:solidFill>
                <a:latin typeface="+mj-lt"/>
                <a:ea typeface="+mj-ea"/>
                <a:cs typeface="+mj-cs"/>
              </a:rPr>
              <a:t> </a:t>
            </a:r>
          </a:p>
        </p:txBody>
      </p:sp>
      <p:sp>
        <p:nvSpPr>
          <p:cNvPr id="5" name="文本框 4"/>
          <p:cNvSpPr txBox="1"/>
          <p:nvPr/>
        </p:nvSpPr>
        <p:spPr>
          <a:xfrm>
            <a:off x="411162" y="638320"/>
            <a:ext cx="11369675" cy="460375"/>
          </a:xfrm>
          <a:prstGeom prst="rect">
            <a:avLst/>
          </a:prstGeom>
          <a:noFill/>
        </p:spPr>
        <p:txBody>
          <a:bodyPr wrap="square" rtlCol="0" anchor="t">
            <a:spAutoFit/>
          </a:bodyPr>
          <a:lstStyle/>
          <a:p>
            <a:r>
              <a:rPr lang="en-US" altLang="zh-CN" sz="2400" b="1" dirty="0">
                <a:latin typeface="+mj-lt"/>
                <a:sym typeface="+mn-ea"/>
              </a:rPr>
              <a:t>Media Publicity </a:t>
            </a:r>
          </a:p>
        </p:txBody>
      </p:sp>
      <p:pic>
        <p:nvPicPr>
          <p:cNvPr id="3" name="图片 2" descr="10"/>
          <p:cNvPicPr>
            <a:picLocks noChangeAspect="1"/>
          </p:cNvPicPr>
          <p:nvPr/>
        </p:nvPicPr>
        <p:blipFill>
          <a:blip r:embed="rId2"/>
          <a:stretch>
            <a:fillRect/>
          </a:stretch>
        </p:blipFill>
        <p:spPr>
          <a:xfrm>
            <a:off x="6386195" y="1294765"/>
            <a:ext cx="2691130" cy="4679950"/>
          </a:xfrm>
          <a:prstGeom prst="rect">
            <a:avLst/>
          </a:prstGeom>
        </p:spPr>
      </p:pic>
      <p:pic>
        <p:nvPicPr>
          <p:cNvPr id="11" name="图片 10" descr="3"/>
          <p:cNvPicPr>
            <a:picLocks noChangeAspect="1"/>
          </p:cNvPicPr>
          <p:nvPr/>
        </p:nvPicPr>
        <p:blipFill>
          <a:blip r:embed="rId3"/>
          <a:stretch>
            <a:fillRect/>
          </a:stretch>
        </p:blipFill>
        <p:spPr>
          <a:xfrm>
            <a:off x="3561080" y="1294765"/>
            <a:ext cx="2498090" cy="4822190"/>
          </a:xfrm>
          <a:prstGeom prst="rect">
            <a:avLst/>
          </a:prstGeom>
        </p:spPr>
      </p:pic>
      <p:pic>
        <p:nvPicPr>
          <p:cNvPr id="12" name="图片 11" descr="1"/>
          <p:cNvPicPr>
            <a:picLocks noChangeAspect="1"/>
          </p:cNvPicPr>
          <p:nvPr/>
        </p:nvPicPr>
        <p:blipFill>
          <a:blip r:embed="rId4"/>
          <a:stretch>
            <a:fillRect/>
          </a:stretch>
        </p:blipFill>
        <p:spPr>
          <a:xfrm>
            <a:off x="9188450" y="1311910"/>
            <a:ext cx="2592070" cy="4662805"/>
          </a:xfrm>
          <a:prstGeom prst="rect">
            <a:avLst/>
          </a:prstGeom>
        </p:spPr>
      </p:pic>
      <p:pic>
        <p:nvPicPr>
          <p:cNvPr id="14" name="图片 13" descr="1"/>
          <p:cNvPicPr>
            <a:picLocks noChangeAspect="1"/>
          </p:cNvPicPr>
          <p:nvPr/>
        </p:nvPicPr>
        <p:blipFill>
          <a:blip r:embed="rId5"/>
          <a:stretch>
            <a:fillRect/>
          </a:stretch>
        </p:blipFill>
        <p:spPr>
          <a:xfrm>
            <a:off x="479425" y="1311910"/>
            <a:ext cx="2980055" cy="482473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507365" y="4962525"/>
            <a:ext cx="11425555" cy="1655445"/>
          </a:xfrm>
        </p:spPr>
        <p:txBody>
          <a:bodyPr/>
          <a:lstStyle/>
          <a:p>
            <a:r>
              <a:rPr lang="en-US" altLang="zh-CN"/>
              <a:t>Mini-gathering VIP client event in Beijing and Shanghai</a:t>
            </a:r>
          </a:p>
          <a:p>
            <a:r>
              <a:rPr lang="en-US" altLang="zh-CN">
                <a:sym typeface="+mn-ea"/>
              </a:rPr>
              <a:t>Media Publicity: AD Value US$62,900</a:t>
            </a:r>
          </a:p>
          <a:p>
            <a:r>
              <a:rPr lang="en-US" altLang="zh-CN">
                <a:sym typeface="+mn-ea"/>
              </a:rPr>
              <a:t>Number of Impressions: 2.31 million</a:t>
            </a:r>
          </a:p>
        </p:txBody>
      </p:sp>
      <p:pic>
        <p:nvPicPr>
          <p:cNvPr id="7" name="图片 6" descr="1"/>
          <p:cNvPicPr>
            <a:picLocks noChangeAspect="1"/>
          </p:cNvPicPr>
          <p:nvPr/>
        </p:nvPicPr>
        <p:blipFill>
          <a:blip r:embed="rId5"/>
          <a:stretch>
            <a:fillRect/>
          </a:stretch>
        </p:blipFill>
        <p:spPr>
          <a:xfrm>
            <a:off x="228600" y="193040"/>
            <a:ext cx="2259965" cy="4582795"/>
          </a:xfrm>
          <a:prstGeom prst="rect">
            <a:avLst/>
          </a:prstGeom>
        </p:spPr>
      </p:pic>
      <p:pic>
        <p:nvPicPr>
          <p:cNvPr id="8" name="图片 7" descr="16"/>
          <p:cNvPicPr>
            <a:picLocks noChangeAspect="1"/>
          </p:cNvPicPr>
          <p:nvPr/>
        </p:nvPicPr>
        <p:blipFill>
          <a:blip r:embed="rId6"/>
          <a:stretch>
            <a:fillRect/>
          </a:stretch>
        </p:blipFill>
        <p:spPr>
          <a:xfrm>
            <a:off x="7144385" y="208280"/>
            <a:ext cx="2366645" cy="4567555"/>
          </a:xfrm>
          <a:prstGeom prst="rect">
            <a:avLst/>
          </a:prstGeom>
        </p:spPr>
      </p:pic>
      <p:pic>
        <p:nvPicPr>
          <p:cNvPr id="15" name="图片 15" descr="ed783b48a9f4a3d383d3cc386872a83"/>
          <p:cNvPicPr>
            <a:picLocks noChangeAspect="1"/>
          </p:cNvPicPr>
          <p:nvPr>
            <p:custDataLst>
              <p:tags r:id="rId1"/>
            </p:custDataLst>
          </p:nvPr>
        </p:nvPicPr>
        <p:blipFill>
          <a:blip r:embed="rId7"/>
          <a:stretch>
            <a:fillRect/>
          </a:stretch>
        </p:blipFill>
        <p:spPr>
          <a:xfrm>
            <a:off x="2649855" y="250825"/>
            <a:ext cx="2320290" cy="4639945"/>
          </a:xfrm>
          <a:prstGeom prst="rect">
            <a:avLst/>
          </a:prstGeom>
        </p:spPr>
      </p:pic>
      <p:pic>
        <p:nvPicPr>
          <p:cNvPr id="16" name="图片 16" descr="75e6dd521e0e6bb9e3505ec40809d7e"/>
          <p:cNvPicPr>
            <a:picLocks noChangeAspect="1"/>
          </p:cNvPicPr>
          <p:nvPr>
            <p:custDataLst>
              <p:tags r:id="rId2"/>
            </p:custDataLst>
          </p:nvPr>
        </p:nvPicPr>
        <p:blipFill>
          <a:blip r:embed="rId8"/>
          <a:stretch>
            <a:fillRect/>
          </a:stretch>
        </p:blipFill>
        <p:spPr>
          <a:xfrm>
            <a:off x="5131435" y="241300"/>
            <a:ext cx="1791970" cy="4507230"/>
          </a:xfrm>
          <a:prstGeom prst="rect">
            <a:avLst/>
          </a:prstGeom>
        </p:spPr>
      </p:pic>
      <p:pic>
        <p:nvPicPr>
          <p:cNvPr id="17" name="图片 17" descr="d1b8204bcc0da2ae96eb9b75013f408"/>
          <p:cNvPicPr>
            <a:picLocks noChangeAspect="1"/>
          </p:cNvPicPr>
          <p:nvPr>
            <p:custDataLst>
              <p:tags r:id="rId3"/>
            </p:custDataLst>
          </p:nvPr>
        </p:nvPicPr>
        <p:blipFill>
          <a:blip r:embed="rId9"/>
          <a:stretch>
            <a:fillRect/>
          </a:stretch>
        </p:blipFill>
        <p:spPr>
          <a:xfrm>
            <a:off x="9566275" y="193040"/>
            <a:ext cx="2571115" cy="180213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is getting personalized and customized."/>
          <p:cNvSpPr txBox="1"/>
          <p:nvPr/>
        </p:nvSpPr>
        <p:spPr>
          <a:xfrm>
            <a:off x="1642908" y="403474"/>
            <a:ext cx="8580120" cy="1014095"/>
          </a:xfrm>
          <a:prstGeom prst="rect">
            <a:avLst/>
          </a:prstGeom>
        </p:spPr>
        <p:txBody>
          <a:bodyPr vert="horz" lIns="60932" tIns="60932" rIns="60932" bIns="60932" rtlCol="0" anchor="ctr">
            <a:noAutofit/>
          </a:bodyPr>
          <a:lstStyle>
            <a:lvl1pPr algn="l">
              <a:defRPr sz="2800" b="1">
                <a:solidFill>
                  <a:srgbClr val="0433FF"/>
                </a:solidFill>
                <a:latin typeface="Century Gothic" panose="020B0502020202020204"/>
                <a:ea typeface="Century Gothic" panose="020B0502020202020204"/>
                <a:cs typeface="Century Gothic" panose="020B0502020202020204"/>
                <a:sym typeface="Century Gothic" panose="020B0502020202020204"/>
              </a:defRPr>
            </a:lvl1pPr>
          </a:lstStyle>
          <a:p>
            <a:pPr algn="ctr"/>
            <a:r>
              <a:rPr lang="en-US" altLang="zh-CN" sz="4000" b="0" dirty="0">
                <a:solidFill>
                  <a:schemeClr val="tx1"/>
                </a:solidFill>
                <a:latin typeface="+mn-lt"/>
                <a:sym typeface="+mn-ea"/>
              </a:rPr>
              <a:t>Thank You</a:t>
            </a:r>
            <a:endParaRPr lang="zh-CN" altLang="zh-CN" sz="4000" b="0" dirty="0">
              <a:solidFill>
                <a:schemeClr val="tx1"/>
              </a:solidFill>
              <a:latin typeface="+mn-lt"/>
              <a:ea typeface="+mj-ea"/>
              <a:cs typeface="+mj-cs"/>
            </a:endParaRPr>
          </a:p>
        </p:txBody>
      </p:sp>
      <p:sp>
        <p:nvSpPr>
          <p:cNvPr id="5" name="Content Placeholder 2"/>
          <p:cNvSpPr txBox="1"/>
          <p:nvPr/>
        </p:nvSpPr>
        <p:spPr>
          <a:xfrm>
            <a:off x="447859" y="1996300"/>
            <a:ext cx="7005443" cy="44358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S</a:t>
            </a:r>
            <a:r>
              <a:rPr lang="en-US" altLang="zh-CN" sz="2000" b="1" dirty="0"/>
              <a:t>hanghai Office</a:t>
            </a:r>
          </a:p>
          <a:p>
            <a:pPr algn="l">
              <a:buClrTx/>
              <a:buSzTx/>
            </a:pPr>
            <a:r>
              <a:rPr lang="en-US" sz="2000" b="1" dirty="0"/>
              <a:t>Tina Yao, General Manager</a:t>
            </a:r>
          </a:p>
          <a:p>
            <a:pPr algn="l">
              <a:buClrTx/>
              <a:buSzTx/>
            </a:pPr>
            <a:r>
              <a:rPr lang="en-US" sz="2000" b="1" dirty="0"/>
              <a:t>Email: </a:t>
            </a:r>
            <a:r>
              <a:rPr lang="en-US" sz="2000" b="1" dirty="0">
                <a:hlinkClick r:id="rId3"/>
              </a:rPr>
              <a:t>tyao@aviareps.com</a:t>
            </a:r>
            <a:endParaRPr lang="en-US" sz="2000" b="1" dirty="0"/>
          </a:p>
          <a:p>
            <a:pPr algn="l">
              <a:buClrTx/>
              <a:buSzTx/>
            </a:pPr>
            <a:endParaRPr lang="en-US" sz="2000" b="1" dirty="0"/>
          </a:p>
          <a:p>
            <a:pPr algn="l">
              <a:buClrTx/>
              <a:buSzTx/>
            </a:pPr>
            <a:r>
              <a:rPr lang="en-US" sz="2000" b="1" dirty="0"/>
              <a:t>Kevin Zhou, Travel Trade Marketing Director</a:t>
            </a:r>
          </a:p>
          <a:p>
            <a:pPr algn="l">
              <a:buClrTx/>
              <a:buSzTx/>
            </a:pPr>
            <a:r>
              <a:rPr lang="en-US" sz="2000" b="1" dirty="0"/>
              <a:t>Email: </a:t>
            </a:r>
            <a:r>
              <a:rPr lang="en-US" sz="2000" b="1" dirty="0">
                <a:hlinkClick r:id="rId4"/>
              </a:rPr>
              <a:t>kzhou@aviareps.com</a:t>
            </a:r>
            <a:endParaRPr lang="en-US" sz="2000" b="1" dirty="0"/>
          </a:p>
          <a:p>
            <a:pPr algn="l">
              <a:buClrTx/>
              <a:buSzTx/>
            </a:pPr>
            <a:endParaRPr lang="en-US" sz="2000" b="1" dirty="0"/>
          </a:p>
          <a:p>
            <a:pPr algn="l">
              <a:buClrTx/>
              <a:buSzTx/>
            </a:pPr>
            <a:r>
              <a:rPr lang="en-US" sz="2000" b="1" dirty="0"/>
              <a:t>Jane Dong, Public Relations Director</a:t>
            </a:r>
          </a:p>
          <a:p>
            <a:pPr algn="l">
              <a:buClrTx/>
              <a:buSzTx/>
            </a:pPr>
            <a:r>
              <a:rPr lang="en-US" sz="2000" b="1" dirty="0"/>
              <a:t>Email: </a:t>
            </a:r>
            <a:r>
              <a:rPr lang="en-US" sz="2000" b="1" dirty="0">
                <a:hlinkClick r:id="rId5"/>
              </a:rPr>
              <a:t>jdong@aviareps.com</a:t>
            </a:r>
            <a:r>
              <a:rPr lang="en-US" sz="2000" b="1" dirty="0"/>
              <a:t> </a:t>
            </a:r>
          </a:p>
        </p:txBody>
      </p:sp>
      <p:sp>
        <p:nvSpPr>
          <p:cNvPr id="6" name="Content Placeholder 2"/>
          <p:cNvSpPr txBox="1"/>
          <p:nvPr/>
        </p:nvSpPr>
        <p:spPr>
          <a:xfrm>
            <a:off x="6273000" y="1996300"/>
            <a:ext cx="7005443" cy="44358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Beijing</a:t>
            </a:r>
            <a:r>
              <a:rPr lang="en-US" altLang="zh-CN" sz="2000" b="1" dirty="0"/>
              <a:t> Office</a:t>
            </a:r>
          </a:p>
          <a:p>
            <a:pPr marL="0" indent="0">
              <a:buFont typeface="Arial" panose="020B0604020202020204" pitchFamily="34" charset="0"/>
              <a:buNone/>
            </a:pPr>
            <a:r>
              <a:rPr lang="en-US" sz="2000" b="1" dirty="0"/>
              <a:t>Cynthia Zhou, General Manager</a:t>
            </a:r>
          </a:p>
          <a:p>
            <a:pPr marL="0" indent="0">
              <a:buFont typeface="Arial" panose="020B0604020202020204" pitchFamily="34" charset="0"/>
              <a:buNone/>
            </a:pPr>
            <a:r>
              <a:rPr lang="en-US" sz="2000" b="1" dirty="0"/>
              <a:t>Email: </a:t>
            </a:r>
            <a:r>
              <a:rPr lang="en-US" altLang="zh-CN" sz="2000" b="1" u="sng" dirty="0">
                <a:hlinkClick r:id="rId3"/>
              </a:rPr>
              <a:t>czhou@aviareps.com</a:t>
            </a:r>
            <a:endParaRPr lang="en-US" altLang="zh-CN" sz="2000" b="1" dirty="0"/>
          </a:p>
          <a:p>
            <a:pPr marL="0" indent="0">
              <a:buFont typeface="Arial" panose="020B0604020202020204" pitchFamily="34" charset="0"/>
              <a:buNone/>
            </a:pPr>
            <a:endParaRPr lang="en-US" sz="2000" b="1" dirty="0"/>
          </a:p>
          <a:p>
            <a:pPr marL="0" indent="0">
              <a:buFont typeface="Arial" panose="020B0604020202020204" pitchFamily="34" charset="0"/>
              <a:buNone/>
            </a:pPr>
            <a:r>
              <a:rPr lang="en-US" sz="2000" b="1" dirty="0"/>
              <a:t>Anita Yu, Public Relations Manager</a:t>
            </a:r>
          </a:p>
          <a:p>
            <a:pPr marL="0" indent="0">
              <a:buFont typeface="Arial" panose="020B0604020202020204" pitchFamily="34" charset="0"/>
              <a:buNone/>
            </a:pPr>
            <a:r>
              <a:rPr lang="en-US" sz="2000" b="1" dirty="0"/>
              <a:t>Email:</a:t>
            </a:r>
            <a:r>
              <a:rPr lang="en-US" altLang="zh-CN" sz="2000" b="1" dirty="0"/>
              <a:t> </a:t>
            </a:r>
            <a:r>
              <a:rPr lang="en-US" altLang="zh-CN" sz="2000" b="1" dirty="0">
                <a:hlinkClick r:id="rId5"/>
              </a:rPr>
              <a:t>ayu@aviareps.com</a:t>
            </a:r>
            <a:r>
              <a:rPr lang="en-US" altLang="zh-CN" sz="2000" b="1"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455296" y="2401852"/>
            <a:ext cx="8483960" cy="3419343"/>
          </a:xfrm>
          <a:prstGeom prst="rect">
            <a:avLst/>
          </a:prstGeom>
        </p:spPr>
        <p:txBody>
          <a:bodyPr wrap="square" anchor="t">
            <a:noAutofit/>
          </a:bodyPr>
          <a:lstStyle/>
          <a:p>
            <a:r>
              <a:rPr lang="en-US" altLang="zh-CN" b="1" dirty="0">
                <a:solidFill>
                  <a:srgbClr val="5E5E5E"/>
                </a:solidFill>
                <a:latin typeface="Calibri" panose="020F0502020204030204" pitchFamily="34" charset="0"/>
              </a:rPr>
              <a:t>Rising Disposable Incomes: </a:t>
            </a:r>
          </a:p>
          <a:p>
            <a:endParaRPr lang="en-US" altLang="zh-CN" sz="1700" dirty="0">
              <a:latin typeface="BrownStd Light" panose="00010400010101010101" pitchFamily="50" charset="0"/>
              <a:cs typeface="Arial" panose="020B0604020202020204" pitchFamily="34" charset="0"/>
            </a:endParaRPr>
          </a:p>
          <a:p>
            <a:pPr marL="173355" indent="-173355">
              <a:buFont typeface="Arial" panose="020B0604020202020204" pitchFamily="34" charset="0"/>
              <a:buChar char="•"/>
            </a:pPr>
            <a:r>
              <a:rPr lang="en-US" altLang="zh-CN" dirty="0">
                <a:solidFill>
                  <a:srgbClr val="5E5E5E"/>
                </a:solidFill>
                <a:latin typeface="Calibri" panose="020F0502020204030204" pitchFamily="34" charset="0"/>
              </a:rPr>
              <a:t>China disposable income per capita grew </a:t>
            </a:r>
            <a:r>
              <a:rPr lang="en-US" altLang="zh-CN" b="1" dirty="0">
                <a:solidFill>
                  <a:srgbClr val="5E5E5E"/>
                </a:solidFill>
                <a:latin typeface="Calibri" panose="020F0502020204030204" pitchFamily="34" charset="0"/>
              </a:rPr>
              <a:t>5%</a:t>
            </a:r>
            <a:r>
              <a:rPr lang="en-US" altLang="zh-CN" dirty="0">
                <a:solidFill>
                  <a:srgbClr val="5E5E5E"/>
                </a:solidFill>
                <a:latin typeface="Calibri" panose="020F0502020204030204" pitchFamily="34" charset="0"/>
              </a:rPr>
              <a:t> in 2022 (</a:t>
            </a:r>
            <a:r>
              <a:rPr lang="zh-CN" altLang="en-US" dirty="0">
                <a:solidFill>
                  <a:srgbClr val="5E5E5E"/>
                </a:solidFill>
                <a:latin typeface="Calibri" panose="020F0502020204030204" pitchFamily="34" charset="0"/>
              </a:rPr>
              <a:t>€</a:t>
            </a:r>
            <a:r>
              <a:rPr lang="en-US" altLang="zh-CN" dirty="0">
                <a:solidFill>
                  <a:srgbClr val="5E5E5E"/>
                </a:solidFill>
                <a:latin typeface="Calibri" panose="020F0502020204030204" pitchFamily="34" charset="0"/>
              </a:rPr>
              <a:t>5,005)</a:t>
            </a:r>
          </a:p>
          <a:p>
            <a:pPr marL="104140" indent="-104140">
              <a:buFont typeface="Arial" panose="020B0604020202020204" pitchFamily="34" charset="0"/>
              <a:buChar char="•"/>
            </a:pPr>
            <a:endParaRPr lang="en-US" altLang="zh-CN" dirty="0">
              <a:solidFill>
                <a:srgbClr val="5E5E5E"/>
              </a:solidFill>
              <a:latin typeface="Calibri" panose="020F0502020204030204" pitchFamily="34" charset="0"/>
            </a:endParaRPr>
          </a:p>
          <a:p>
            <a:pPr marL="173355" indent="-173355">
              <a:buFont typeface="Arial" panose="020B0604020202020204" pitchFamily="34" charset="0"/>
              <a:buChar char="•"/>
            </a:pPr>
            <a:r>
              <a:rPr lang="en-US" altLang="zh-CN" b="1" dirty="0">
                <a:solidFill>
                  <a:srgbClr val="5E5E5E"/>
                </a:solidFill>
                <a:latin typeface="Calibri" panose="020F0502020204030204" pitchFamily="34" charset="0"/>
              </a:rPr>
              <a:t>$</a:t>
            </a:r>
            <a:r>
              <a:rPr lang="zh-CN" altLang="zh-CN" b="1" dirty="0">
                <a:solidFill>
                  <a:srgbClr val="5E5E5E"/>
                </a:solidFill>
                <a:latin typeface="Calibri" panose="020F0502020204030204" pitchFamily="34" charset="0"/>
              </a:rPr>
              <a:t>4</a:t>
            </a:r>
            <a:r>
              <a:rPr lang="en-US" altLang="zh-CN" b="1" dirty="0">
                <a:solidFill>
                  <a:srgbClr val="5E5E5E"/>
                </a:solidFill>
                <a:latin typeface="Calibri" panose="020F0502020204030204" pitchFamily="34" charset="0"/>
              </a:rPr>
              <a:t>.8</a:t>
            </a:r>
            <a:r>
              <a:rPr lang="zh-CN" altLang="zh-CN" b="1" dirty="0">
                <a:solidFill>
                  <a:srgbClr val="5E5E5E"/>
                </a:solidFill>
                <a:latin typeface="Calibri" panose="020F0502020204030204" pitchFamily="34" charset="0"/>
              </a:rPr>
              <a:t> trillion </a:t>
            </a:r>
            <a:r>
              <a:rPr lang="zh-CN" altLang="zh-CN" dirty="0">
                <a:solidFill>
                  <a:srgbClr val="5E5E5E"/>
                </a:solidFill>
                <a:latin typeface="Calibri" panose="020F0502020204030204" pitchFamily="34" charset="0"/>
              </a:rPr>
              <a:t>of household savings accumulated during the pandemic</a:t>
            </a:r>
            <a:endParaRPr lang="en-US" altLang="zh-CN" dirty="0">
              <a:solidFill>
                <a:srgbClr val="5E5E5E"/>
              </a:solidFill>
              <a:latin typeface="Calibri" panose="020F0502020204030204" pitchFamily="34" charset="0"/>
            </a:endParaRPr>
          </a:p>
          <a:p>
            <a:pPr marL="0" lvl="1" defTabSz="1066800">
              <a:spcBef>
                <a:spcPct val="0"/>
              </a:spcBef>
              <a:spcAft>
                <a:spcPts val="600"/>
              </a:spcAft>
            </a:pPr>
            <a:endParaRPr lang="en-US" sz="1700" dirty="0">
              <a:latin typeface="BrownStd Light" panose="00010400010101010101" pitchFamily="50" charset="0"/>
              <a:cs typeface="Arial" panose="020B0604020202020204" pitchFamily="34" charset="0"/>
            </a:endParaRPr>
          </a:p>
          <a:p>
            <a:pPr marL="0" lvl="1" defTabSz="1066800">
              <a:spcBef>
                <a:spcPct val="0"/>
              </a:spcBef>
              <a:spcAft>
                <a:spcPts val="600"/>
              </a:spcAft>
            </a:pPr>
            <a:endParaRPr lang="en-US" sz="1400" b="1" dirty="0">
              <a:solidFill>
                <a:srgbClr val="FF0000"/>
              </a:solidFill>
              <a:latin typeface="BrownStd Light" panose="00010400010101010101" pitchFamily="50" charset="0"/>
              <a:cs typeface="Arial" panose="020B0604020202020204" pitchFamily="34" charset="0"/>
            </a:endParaRPr>
          </a:p>
        </p:txBody>
      </p:sp>
      <p:sp>
        <p:nvSpPr>
          <p:cNvPr id="5" name="Title 1"/>
          <p:cNvSpPr txBox="1"/>
          <p:nvPr/>
        </p:nvSpPr>
        <p:spPr>
          <a:xfrm>
            <a:off x="826476" y="360574"/>
            <a:ext cx="10479183" cy="6627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b="1" dirty="0">
                <a:latin typeface="+mj-lt"/>
              </a:rPr>
              <a:t>China Market Overview</a:t>
            </a:r>
          </a:p>
          <a:p>
            <a:endParaRPr lang="en-US" sz="2910" b="1" dirty="0">
              <a:latin typeface="BrownStd" panose="00010500010101010101" pitchFamily="50" charset="0"/>
              <a:cs typeface="Arial" panose="020B0604020202020204" pitchFamily="34" charset="0"/>
            </a:endParaRPr>
          </a:p>
          <a:p>
            <a:r>
              <a:rPr lang="en-US" sz="3000" b="1" kern="0" dirty="0">
                <a:solidFill>
                  <a:srgbClr val="ED7D31"/>
                </a:solidFill>
                <a:latin typeface="Calibri" panose="020F0502020204030204"/>
              </a:rPr>
              <a:t>Key</a:t>
            </a:r>
            <a:r>
              <a:rPr lang="zh-CN" altLang="en-US" sz="3000" b="1" kern="0" dirty="0">
                <a:solidFill>
                  <a:srgbClr val="ED7D31"/>
                </a:solidFill>
                <a:latin typeface="Calibri" panose="020F0502020204030204"/>
              </a:rPr>
              <a:t> </a:t>
            </a:r>
            <a:r>
              <a:rPr lang="en-US" altLang="zh-CN" sz="3000" b="1" kern="0" dirty="0">
                <a:solidFill>
                  <a:srgbClr val="ED7D31"/>
                </a:solidFill>
                <a:latin typeface="Calibri" panose="020F0502020204030204"/>
              </a:rPr>
              <a:t>Economic</a:t>
            </a:r>
            <a:r>
              <a:rPr lang="zh-CN" altLang="en-US" sz="3000" b="1" kern="0" dirty="0">
                <a:solidFill>
                  <a:srgbClr val="ED7D31"/>
                </a:solidFill>
                <a:latin typeface="Calibri" panose="020F0502020204030204"/>
              </a:rPr>
              <a:t> </a:t>
            </a:r>
            <a:r>
              <a:rPr lang="en-US" altLang="zh-CN" sz="3000" b="1" kern="0" dirty="0">
                <a:solidFill>
                  <a:srgbClr val="ED7D31"/>
                </a:solidFill>
                <a:latin typeface="Calibri" panose="020F0502020204030204"/>
              </a:rPr>
              <a:t>Indicators</a:t>
            </a:r>
            <a:endParaRPr lang="en-US" sz="3000" b="1" kern="0" dirty="0">
              <a:solidFill>
                <a:srgbClr val="ED7D31"/>
              </a:solidFill>
              <a:latin typeface="Calibri" panose="020F0502020204030204"/>
            </a:endParaRPr>
          </a:p>
          <a:p>
            <a:endParaRPr lang="en-US" sz="2910" b="1" dirty="0">
              <a:latin typeface="BrownStd" panose="00010500010101010101" pitchFamily="50" charset="0"/>
              <a:cs typeface="Arial" panose="020B0604020202020204" pitchFamily="34" charset="0"/>
            </a:endParaRPr>
          </a:p>
        </p:txBody>
      </p:sp>
      <p:sp>
        <p:nvSpPr>
          <p:cNvPr id="6" name="文本框 5"/>
          <p:cNvSpPr txBox="1"/>
          <p:nvPr/>
        </p:nvSpPr>
        <p:spPr>
          <a:xfrm>
            <a:off x="13433" y="6571100"/>
            <a:ext cx="6721068" cy="275590"/>
          </a:xfrm>
          <a:prstGeom prst="rect">
            <a:avLst/>
          </a:prstGeom>
          <a:noFill/>
        </p:spPr>
        <p:txBody>
          <a:bodyPr wrap="square" rtlCol="0">
            <a:spAutoFit/>
          </a:bodyPr>
          <a:lstStyle/>
          <a:p>
            <a:r>
              <a:rPr lang="en-US" altLang="zh-CN" sz="1200" i="1" dirty="0">
                <a:latin typeface="Arial" panose="020B0604020202020204" pitchFamily="34" charset="0"/>
                <a:cs typeface="Arial" panose="020B0604020202020204" pitchFamily="34" charset="0"/>
              </a:rPr>
              <a:t>Source: McKinsey Consulting</a:t>
            </a:r>
          </a:p>
        </p:txBody>
      </p:sp>
      <p:sp>
        <p:nvSpPr>
          <p:cNvPr id="8" name="Rectangle 1436"/>
          <p:cNvSpPr>
            <a:spLocks noChangeArrowheads="1"/>
          </p:cNvSpPr>
          <p:nvPr/>
        </p:nvSpPr>
        <p:spPr>
          <a:xfrm>
            <a:off x="1494493" y="4317269"/>
            <a:ext cx="9143148" cy="135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zh-CN" b="1" dirty="0">
                <a:solidFill>
                  <a:srgbClr val="5E5E5E"/>
                </a:solidFill>
                <a:latin typeface="Calibri" panose="020F0502020204030204" pitchFamily="34" charset="0"/>
              </a:rPr>
              <a:t>Soaring Middle Class: </a:t>
            </a:r>
          </a:p>
          <a:p>
            <a:endParaRPr lang="en-US" altLang="zh-CN" sz="1700" dirty="0">
              <a:latin typeface="BrownStd Light" panose="00010400010101010101" pitchFamily="50" charset="0"/>
              <a:cs typeface="Arial" panose="020B0604020202020204" pitchFamily="34" charset="0"/>
            </a:endParaRPr>
          </a:p>
          <a:p>
            <a:pPr marL="173355" indent="-173355">
              <a:buFont typeface="Arial" panose="020B0604020202020204" pitchFamily="34" charset="0"/>
              <a:buChar char="•"/>
            </a:pPr>
            <a:r>
              <a:rPr lang="en-US" altLang="zh-CN" dirty="0">
                <a:solidFill>
                  <a:srgbClr val="5E5E5E"/>
                </a:solidFill>
                <a:latin typeface="Calibri" panose="020F0502020204030204" pitchFamily="34" charset="0"/>
              </a:rPr>
              <a:t>By 2022, more than 75% China’s urban consumers earn $9,000 - $34,000 a year</a:t>
            </a:r>
          </a:p>
          <a:p>
            <a:pPr marL="173355" indent="-173355">
              <a:buFont typeface="Arial" panose="020B0604020202020204" pitchFamily="34" charset="0"/>
              <a:buChar char="•"/>
            </a:pPr>
            <a:endParaRPr lang="en-US" altLang="zh-CN" sz="1700" dirty="0">
              <a:latin typeface="BrownStd Light" panose="00010400010101010101" pitchFamily="50" charset="0"/>
              <a:cs typeface="Arial" panose="020B0604020202020204" pitchFamily="34" charset="0"/>
            </a:endParaRPr>
          </a:p>
          <a:p>
            <a:pPr marL="173355" indent="-173355">
              <a:buFont typeface="Arial" panose="020B0604020202020204" pitchFamily="34" charset="0"/>
              <a:buChar char="•"/>
            </a:pPr>
            <a:r>
              <a:rPr lang="en-US" altLang="zh-CN" dirty="0">
                <a:solidFill>
                  <a:srgbClr val="5E5E5E"/>
                </a:solidFill>
                <a:latin typeface="Calibri" panose="020F0502020204030204" pitchFamily="34" charset="0"/>
              </a:rPr>
              <a:t>920 million, 67.2% of China’s population</a:t>
            </a:r>
          </a:p>
        </p:txBody>
      </p:sp>
      <p:pic>
        <p:nvPicPr>
          <p:cNvPr id="3" name="图片 2"/>
          <p:cNvPicPr>
            <a:picLocks noChangeAspect="1"/>
          </p:cNvPicPr>
          <p:nvPr/>
        </p:nvPicPr>
        <p:blipFill>
          <a:blip r:embed="rId2"/>
          <a:stretch>
            <a:fillRect/>
          </a:stretch>
        </p:blipFill>
        <p:spPr>
          <a:xfrm>
            <a:off x="566591" y="2289917"/>
            <a:ext cx="655781" cy="562459"/>
          </a:xfrm>
          <a:prstGeom prst="rect">
            <a:avLst/>
          </a:prstGeom>
        </p:spPr>
      </p:pic>
      <p:pic>
        <p:nvPicPr>
          <p:cNvPr id="9" name="图片 8"/>
          <p:cNvPicPr>
            <a:picLocks noChangeAspect="1"/>
          </p:cNvPicPr>
          <p:nvPr/>
        </p:nvPicPr>
        <p:blipFill>
          <a:blip r:embed="rId3"/>
          <a:stretch>
            <a:fillRect/>
          </a:stretch>
        </p:blipFill>
        <p:spPr>
          <a:xfrm>
            <a:off x="628600" y="4177264"/>
            <a:ext cx="543312" cy="5648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rLs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38247" y="365152"/>
            <a:ext cx="10479183" cy="13255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b="1" dirty="0">
                <a:latin typeface="+mj-lt"/>
              </a:rPr>
              <a:t>China Outbound Travel Market Update</a:t>
            </a:r>
          </a:p>
          <a:p>
            <a:endParaRPr lang="en-US" sz="2910" b="1" dirty="0">
              <a:latin typeface="BrownStd" panose="00010500010101010101" pitchFamily="50" charset="0"/>
              <a:cs typeface="Arial" panose="020B0604020202020204" pitchFamily="34" charset="0"/>
            </a:endParaRPr>
          </a:p>
          <a:p>
            <a:r>
              <a:rPr lang="en-US" sz="3000" b="1" kern="0" dirty="0">
                <a:solidFill>
                  <a:srgbClr val="ED7D31"/>
                </a:solidFill>
                <a:latin typeface="Calibri" panose="020F0502020204030204"/>
              </a:rPr>
              <a:t>Chinese Borders Fully Re-opened</a:t>
            </a:r>
          </a:p>
          <a:p>
            <a:endParaRPr lang="en-US" sz="2910" b="1" dirty="0">
              <a:latin typeface="BrownStd" panose="00010500010101010101" pitchFamily="50" charset="0"/>
              <a:cs typeface="Arial" panose="020B0604020202020204" pitchFamily="34" charset="0"/>
            </a:endParaRPr>
          </a:p>
        </p:txBody>
      </p:sp>
      <p:sp>
        <p:nvSpPr>
          <p:cNvPr id="4" name="Rectangle 2"/>
          <p:cNvSpPr/>
          <p:nvPr/>
        </p:nvSpPr>
        <p:spPr>
          <a:xfrm>
            <a:off x="838247" y="2181401"/>
            <a:ext cx="10017110" cy="4435906"/>
          </a:xfrm>
          <a:prstGeom prst="rect">
            <a:avLst/>
          </a:prstGeom>
        </p:spPr>
        <p:txBody>
          <a:bodyPr wrap="square" anchor="t">
            <a:noAutofit/>
          </a:bodyPr>
          <a:lstStyle/>
          <a:p>
            <a:pPr marL="277495" indent="-277495">
              <a:spcAft>
                <a:spcPts val="600"/>
              </a:spcAft>
              <a:buFont typeface="Arial" panose="020B0604020202020204" pitchFamily="34" charset="0"/>
              <a:buChar char="•"/>
            </a:pPr>
            <a:r>
              <a:rPr lang="en-US" altLang="zh-CN" dirty="0">
                <a:solidFill>
                  <a:srgbClr val="5E5E5E"/>
                </a:solidFill>
                <a:latin typeface="Calibri" panose="020F0502020204030204" pitchFamily="34" charset="0"/>
              </a:rPr>
              <a:t>Since January 8th, all barriers for outbound travel have finally been removed by the government</a:t>
            </a:r>
          </a:p>
          <a:p>
            <a:pPr marL="277495" indent="-277495">
              <a:spcAft>
                <a:spcPts val="600"/>
              </a:spcAft>
              <a:buFont typeface="Arial" panose="020B0604020202020204" pitchFamily="34" charset="0"/>
              <a:buChar char="•"/>
            </a:pPr>
            <a:r>
              <a:rPr lang="en-US" dirty="0">
                <a:solidFill>
                  <a:srgbClr val="5E5E5E"/>
                </a:solidFill>
                <a:latin typeface="Calibri" panose="020F0502020204030204" pitchFamily="34" charset="0"/>
              </a:rPr>
              <a:t>Passports are now being issued regularly</a:t>
            </a:r>
          </a:p>
          <a:p>
            <a:pPr marL="277495" indent="-277495">
              <a:spcAft>
                <a:spcPts val="600"/>
              </a:spcAft>
              <a:buFont typeface="Arial" panose="020B0604020202020204" pitchFamily="34" charset="0"/>
              <a:buChar char="•"/>
            </a:pPr>
            <a:r>
              <a:rPr lang="en-US" dirty="0">
                <a:solidFill>
                  <a:srgbClr val="5E5E5E"/>
                </a:solidFill>
                <a:latin typeface="Calibri" panose="020F0502020204030204" pitchFamily="34" charset="0"/>
              </a:rPr>
              <a:t>Starting March 15th, China fully resumed inbound travel and reinstated valid multi entry Chinese visas</a:t>
            </a:r>
          </a:p>
          <a:p>
            <a:pPr marL="285750" indent="-285750">
              <a:lnSpc>
                <a:spcPct val="100000"/>
              </a:lnSpc>
              <a:spcBef>
                <a:spcPts val="0"/>
              </a:spcBef>
              <a:spcAft>
                <a:spcPts val="600"/>
              </a:spcAft>
              <a:buFont typeface="Arial" panose="020B0604020202020204" pitchFamily="34" charset="0"/>
              <a:buChar char="•"/>
            </a:pPr>
            <a:r>
              <a:rPr lang="en-US" altLang="zh-CN" dirty="0">
                <a:solidFill>
                  <a:srgbClr val="5E5E5E"/>
                </a:solidFill>
                <a:latin typeface="Calibri" panose="020F0502020204030204" pitchFamily="34" charset="0"/>
              </a:rPr>
              <a:t>The waiting times for visa applications at US Consulates can take anywhere from 30 to 180 days, but these timeframes are subject to change on a daily basis as the US consulates continue to increase their staffing levels and train Visa officers</a:t>
            </a:r>
          </a:p>
          <a:p>
            <a:pPr marL="285750" indent="-285750">
              <a:lnSpc>
                <a:spcPct val="100000"/>
              </a:lnSpc>
              <a:spcBef>
                <a:spcPts val="0"/>
              </a:spcBef>
              <a:spcAft>
                <a:spcPts val="600"/>
              </a:spcAft>
              <a:buFont typeface="Arial" panose="020B0604020202020204" pitchFamily="34" charset="0"/>
              <a:buChar char="•"/>
            </a:pPr>
            <a:r>
              <a:rPr lang="en-US" altLang="zh-CN" dirty="0">
                <a:solidFill>
                  <a:srgbClr val="5E5E5E"/>
                </a:solidFill>
                <a:latin typeface="Calibri" panose="020F0502020204030204" pitchFamily="34" charset="0"/>
              </a:rPr>
              <a:t>9</a:t>
            </a:r>
            <a:r>
              <a:rPr lang="zh-CN" altLang="zh-CN" dirty="0">
                <a:solidFill>
                  <a:srgbClr val="5E5E5E"/>
                </a:solidFill>
                <a:latin typeface="Calibri" panose="020F0502020204030204" pitchFamily="34" charset="0"/>
              </a:rPr>
              <a:t> million Chinese already hold 10-year U.S. tourist visas and can travel to </a:t>
            </a:r>
            <a:r>
              <a:rPr lang="en-US" altLang="zh-CN" dirty="0">
                <a:solidFill>
                  <a:srgbClr val="5E5E5E"/>
                </a:solidFill>
                <a:latin typeface="Calibri" panose="020F0502020204030204" pitchFamily="34" charset="0"/>
              </a:rPr>
              <a:t>Arizona</a:t>
            </a:r>
            <a:r>
              <a:rPr lang="zh-CN" altLang="zh-CN" dirty="0">
                <a:solidFill>
                  <a:srgbClr val="5E5E5E"/>
                </a:solidFill>
                <a:latin typeface="Calibri" panose="020F0502020204030204" pitchFamily="34" charset="0"/>
              </a:rPr>
              <a:t> immediately</a:t>
            </a:r>
            <a:endParaRPr lang="en-US" altLang="zh-CN" dirty="0">
              <a:solidFill>
                <a:srgbClr val="5E5E5E"/>
              </a:solidFill>
              <a:latin typeface="Calibri" panose="020F0502020204030204" pitchFamily="34" charset="0"/>
            </a:endParaRPr>
          </a:p>
          <a:p>
            <a:pPr marL="285750" indent="-285750">
              <a:lnSpc>
                <a:spcPct val="100000"/>
              </a:lnSpc>
              <a:spcBef>
                <a:spcPts val="0"/>
              </a:spcBef>
              <a:spcAft>
                <a:spcPts val="600"/>
              </a:spcAft>
              <a:buFont typeface="Arial" panose="020B0604020202020204" pitchFamily="34" charset="0"/>
              <a:buChar char="•"/>
            </a:pPr>
            <a:r>
              <a:rPr lang="en-US" dirty="0">
                <a:solidFill>
                  <a:srgbClr val="5E5E5E"/>
                </a:solidFill>
                <a:latin typeface="Calibri" panose="020F0502020204030204" pitchFamily="34" charset="0"/>
              </a:rPr>
              <a:t>U.S. lifted COVID testing requirement on all flights from China</a:t>
            </a:r>
          </a:p>
          <a:p>
            <a:pPr marL="285750" indent="-285750">
              <a:lnSpc>
                <a:spcPct val="100000"/>
              </a:lnSpc>
              <a:spcBef>
                <a:spcPts val="0"/>
              </a:spcBef>
              <a:spcAft>
                <a:spcPts val="600"/>
              </a:spcAft>
              <a:buFont typeface="Arial" panose="020B0604020202020204" pitchFamily="34" charset="0"/>
              <a:buChar char="•"/>
            </a:pPr>
            <a:r>
              <a:rPr lang="en-US" dirty="0">
                <a:solidFill>
                  <a:srgbClr val="5E5E5E"/>
                </a:solidFill>
                <a:latin typeface="Calibri" panose="020F0502020204030204" pitchFamily="34" charset="0"/>
              </a:rPr>
              <a:t>Travelers to China are only required to take self-antigen tests within 48 hours of departure without check by airlines and only self-reporting upon arrival</a:t>
            </a:r>
          </a:p>
          <a:p>
            <a:pPr marL="0" lvl="1" defTabSz="1066800">
              <a:spcBef>
                <a:spcPct val="0"/>
              </a:spcBef>
              <a:spcAft>
                <a:spcPts val="600"/>
              </a:spcAft>
            </a:pPr>
            <a:endParaRPr lang="en-US" sz="1400" b="1" dirty="0">
              <a:solidFill>
                <a:srgbClr val="FF0000"/>
              </a:solidFill>
              <a:latin typeface="BrownStd Light" panose="00010400010101010101" pitchFamily="50" charset="0"/>
              <a:cs typeface="Arial" panose="020B0604020202020204" pitchFamily="34" charset="0"/>
            </a:endParaRPr>
          </a:p>
        </p:txBody>
      </p:sp>
      <p:sp>
        <p:nvSpPr>
          <p:cNvPr id="6" name="文本框 5"/>
          <p:cNvSpPr txBox="1"/>
          <p:nvPr>
            <p:custDataLst>
              <p:tags r:id="rId1"/>
            </p:custDataLst>
          </p:nvPr>
        </p:nvSpPr>
        <p:spPr>
          <a:xfrm>
            <a:off x="13335" y="6570980"/>
            <a:ext cx="7400925" cy="275590"/>
          </a:xfrm>
          <a:prstGeom prst="rect">
            <a:avLst/>
          </a:prstGeom>
          <a:noFill/>
        </p:spPr>
        <p:txBody>
          <a:bodyPr wrap="square" rtlCol="0">
            <a:spAutoFit/>
          </a:bodyPr>
          <a:lstStyle/>
          <a:p>
            <a:r>
              <a:rPr lang="en-US" altLang="zh-CN" sz="1200" i="1" dirty="0">
                <a:latin typeface="Arial" panose="020B0604020202020204" pitchFamily="34" charset="0"/>
                <a:cs typeface="Arial" panose="020B0604020202020204" pitchFamily="34" charset="0"/>
              </a:rPr>
              <a:t>Source: </a:t>
            </a:r>
            <a:r>
              <a:rPr lang="en-US" altLang="zh-CN" sz="1200" i="1" kern="0">
                <a:ln w="12700" cap="flat">
                  <a:noFill/>
                  <a:miter lim="0"/>
                </a:ln>
                <a:solidFill>
                  <a:srgbClr val="5E5E5E"/>
                </a:solidFill>
                <a:latin typeface="Calibri" panose="020F0502020204030204"/>
                <a:ea typeface="Arial Unicode MS"/>
                <a:cs typeface="Arial Unicode MS"/>
                <a:sym typeface="Times New Roman" panose="02020603050405020304"/>
              </a:rPr>
              <a:t> </a:t>
            </a:r>
            <a:r>
              <a:rPr lang="en-US" altLang="zh-CN" sz="1200" i="1" dirty="0">
                <a:latin typeface="Arial" panose="020B0604020202020204" pitchFamily="34" charset="0"/>
                <a:cs typeface="Arial" panose="020B0604020202020204" pitchFamily="34" charset="0"/>
                <a:sym typeface="Times New Roman" panose="02020603050405020304"/>
              </a:rPr>
              <a:t>China Outbound Tourism Research Institute, China Daily, U.S. Embassy Beijing, Trip.com</a:t>
            </a:r>
            <a:endParaRPr lang="en-US" altLang="zh-CN" sz="1200" i="1"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p:nvPr/>
        </p:nvSpPr>
        <p:spPr>
          <a:xfrm>
            <a:off x="838247" y="365152"/>
            <a:ext cx="10479183" cy="10769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b="1" dirty="0">
                <a:latin typeface="+mj-lt"/>
              </a:rPr>
              <a:t>China Outbound Travel Market Update</a:t>
            </a:r>
          </a:p>
          <a:p>
            <a:endParaRPr lang="en-US" sz="2910" b="1" dirty="0">
              <a:latin typeface="BrownStd" panose="00010500010101010101" pitchFamily="50" charset="0"/>
              <a:cs typeface="Arial" panose="020B0604020202020204" pitchFamily="34" charset="0"/>
            </a:endParaRPr>
          </a:p>
          <a:p>
            <a:r>
              <a:rPr lang="en-US" sz="3000" b="1" kern="0" dirty="0">
                <a:solidFill>
                  <a:srgbClr val="ED7D31"/>
                </a:solidFill>
                <a:latin typeface="Calibri" panose="020F0502020204030204"/>
              </a:rPr>
              <a:t>Chinese Outbound Travel Demand</a:t>
            </a:r>
          </a:p>
          <a:p>
            <a:endParaRPr lang="en-US" sz="2910" b="1" dirty="0">
              <a:latin typeface="BrownStd" panose="00010500010101010101" pitchFamily="50" charset="0"/>
              <a:cs typeface="Arial" panose="020B0604020202020204" pitchFamily="34" charset="0"/>
            </a:endParaRPr>
          </a:p>
        </p:txBody>
      </p:sp>
      <p:sp>
        <p:nvSpPr>
          <p:cNvPr id="10" name="矩形 9"/>
          <p:cNvSpPr/>
          <p:nvPr/>
        </p:nvSpPr>
        <p:spPr>
          <a:xfrm>
            <a:off x="995899" y="2296766"/>
            <a:ext cx="4838564" cy="388272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sz="1090"/>
          </a:p>
        </p:txBody>
      </p:sp>
      <p:sp>
        <p:nvSpPr>
          <p:cNvPr id="11" name="矩形 10"/>
          <p:cNvSpPr/>
          <p:nvPr/>
        </p:nvSpPr>
        <p:spPr>
          <a:xfrm>
            <a:off x="1348243" y="2915667"/>
            <a:ext cx="4139187" cy="1231265"/>
          </a:xfrm>
          <a:prstGeom prst="rect">
            <a:avLst/>
          </a:prstGeom>
        </p:spPr>
        <p:txBody>
          <a:bodyPr wrap="square">
            <a:spAutoFit/>
          </a:bodyPr>
          <a:lstStyle/>
          <a:p>
            <a:pPr marL="173355" indent="-173355">
              <a:spcAft>
                <a:spcPts val="730"/>
              </a:spcAft>
              <a:buFont typeface="Calibri" panose="020F0502020204030204" pitchFamily="34" charset="0"/>
              <a:buChar char="‐"/>
            </a:pPr>
            <a:r>
              <a:rPr lang="en-US" altLang="zh-CN" sz="1700" b="1" dirty="0">
                <a:cs typeface="+mn-lt"/>
              </a:rPr>
              <a:t>2.87 million </a:t>
            </a:r>
            <a:r>
              <a:rPr lang="en-US" altLang="zh-CN" sz="1700" dirty="0">
                <a:cs typeface="+mn-lt"/>
              </a:rPr>
              <a:t>international arrivals and departures</a:t>
            </a:r>
          </a:p>
          <a:p>
            <a:pPr marL="173355" indent="-173355">
              <a:spcAft>
                <a:spcPts val="730"/>
              </a:spcAft>
              <a:buFont typeface="Calibri" panose="020F0502020204030204" pitchFamily="34" charset="0"/>
              <a:buChar char="‐"/>
            </a:pPr>
            <a:r>
              <a:rPr lang="en-US" altLang="zh-CN" sz="1700" dirty="0">
                <a:cs typeface="+mn-lt"/>
              </a:rPr>
              <a:t>Overall outbound bookings increased </a:t>
            </a:r>
            <a:r>
              <a:rPr lang="en-US" altLang="zh-CN" sz="1700" b="1" dirty="0">
                <a:cs typeface="+mn-lt"/>
              </a:rPr>
              <a:t>640% </a:t>
            </a:r>
            <a:r>
              <a:rPr lang="en-US" altLang="zh-CN" sz="1700" dirty="0">
                <a:cs typeface="+mn-lt"/>
              </a:rPr>
              <a:t>year-on-year</a:t>
            </a:r>
          </a:p>
        </p:txBody>
      </p:sp>
      <p:sp>
        <p:nvSpPr>
          <p:cNvPr id="12" name="矩形: 圆角 11"/>
          <p:cNvSpPr/>
          <p:nvPr/>
        </p:nvSpPr>
        <p:spPr>
          <a:xfrm>
            <a:off x="1345587" y="1984521"/>
            <a:ext cx="4139187" cy="624489"/>
          </a:xfrm>
          <a:prstGeom prst="roundRect">
            <a:avLst/>
          </a:prstGeom>
          <a:solidFill>
            <a:srgbClr val="033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70" b="1" dirty="0">
                <a:solidFill>
                  <a:schemeClr val="bg1"/>
                </a:solidFill>
                <a:ea typeface="+mj-ea"/>
                <a:cs typeface="+mn-lt"/>
              </a:rPr>
              <a:t>Chinese New Year Travel</a:t>
            </a:r>
            <a:endParaRPr sz="2670" b="1" dirty="0">
              <a:solidFill>
                <a:schemeClr val="bg1"/>
              </a:solidFill>
              <a:ea typeface="+mj-ea"/>
              <a:cs typeface="+mn-lt"/>
            </a:endParaRPr>
          </a:p>
        </p:txBody>
      </p:sp>
      <p:sp>
        <p:nvSpPr>
          <p:cNvPr id="13" name="矩形 12"/>
          <p:cNvSpPr/>
          <p:nvPr/>
        </p:nvSpPr>
        <p:spPr>
          <a:xfrm>
            <a:off x="6357539" y="2294468"/>
            <a:ext cx="4838564" cy="388272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sz="1090"/>
          </a:p>
        </p:txBody>
      </p:sp>
      <p:sp>
        <p:nvSpPr>
          <p:cNvPr id="14" name="矩形 13"/>
          <p:cNvSpPr/>
          <p:nvPr/>
        </p:nvSpPr>
        <p:spPr>
          <a:xfrm>
            <a:off x="6707227" y="2915667"/>
            <a:ext cx="4139187" cy="3155950"/>
          </a:xfrm>
          <a:prstGeom prst="rect">
            <a:avLst/>
          </a:prstGeom>
        </p:spPr>
        <p:txBody>
          <a:bodyPr wrap="square">
            <a:spAutoFit/>
          </a:bodyPr>
          <a:lstStyle/>
          <a:p>
            <a:pPr marL="173355" indent="-173355">
              <a:spcAft>
                <a:spcPts val="730"/>
              </a:spcAft>
              <a:buFont typeface="Calibri" panose="020F0502020204030204" pitchFamily="34" charset="0"/>
              <a:buChar char="‐"/>
            </a:pPr>
            <a:r>
              <a:rPr lang="en-US" altLang="zh-CN" sz="1700" dirty="0">
                <a:cs typeface="+mn-lt"/>
              </a:rPr>
              <a:t>A total of </a:t>
            </a:r>
            <a:r>
              <a:rPr lang="en-US" altLang="zh-CN" sz="1700" b="1" dirty="0">
                <a:cs typeface="+mn-lt"/>
              </a:rPr>
              <a:t>274 million visits</a:t>
            </a:r>
            <a:r>
              <a:rPr lang="en-US" altLang="zh-CN" sz="1700" dirty="0">
                <a:cs typeface="+mn-lt"/>
              </a:rPr>
              <a:t>, an increase of more than </a:t>
            </a:r>
            <a:r>
              <a:rPr lang="en-US" altLang="zh-CN" sz="1700" b="1" dirty="0">
                <a:cs typeface="+mn-lt"/>
              </a:rPr>
              <a:t>19%</a:t>
            </a:r>
            <a:r>
              <a:rPr lang="en-US" altLang="zh-CN" sz="1700" dirty="0">
                <a:cs typeface="+mn-lt"/>
              </a:rPr>
              <a:t> for the same period in 2019</a:t>
            </a:r>
          </a:p>
          <a:p>
            <a:pPr marL="173355" indent="-173355">
              <a:spcAft>
                <a:spcPts val="730"/>
              </a:spcAft>
              <a:buFont typeface="Calibri" panose="020F0502020204030204" pitchFamily="34" charset="0"/>
              <a:buChar char="‐"/>
            </a:pPr>
            <a:r>
              <a:rPr lang="en-US" altLang="zh-CN" sz="1700" dirty="0">
                <a:cs typeface="+mn-lt"/>
              </a:rPr>
              <a:t>The ticket sales of domestic scenic spots skyrocketed by </a:t>
            </a:r>
            <a:r>
              <a:rPr lang="en-US" altLang="zh-CN" sz="1700" b="1" dirty="0">
                <a:cs typeface="+mn-lt"/>
              </a:rPr>
              <a:t>900%</a:t>
            </a:r>
            <a:r>
              <a:rPr lang="en-US" altLang="zh-CN" sz="1700" dirty="0">
                <a:cs typeface="+mn-lt"/>
              </a:rPr>
              <a:t> from last year and </a:t>
            </a:r>
            <a:r>
              <a:rPr lang="en-US" altLang="zh-CN" sz="1700" b="1" dirty="0">
                <a:cs typeface="+mn-lt"/>
              </a:rPr>
              <a:t>200%</a:t>
            </a:r>
            <a:r>
              <a:rPr lang="en-US" altLang="zh-CN" sz="1700" dirty="0">
                <a:cs typeface="+mn-lt"/>
              </a:rPr>
              <a:t> compared with the same holiday in 2019</a:t>
            </a:r>
          </a:p>
          <a:p>
            <a:pPr marL="173355" indent="-173355">
              <a:spcAft>
                <a:spcPts val="730"/>
              </a:spcAft>
              <a:buFont typeface="Calibri" panose="020F0502020204030204" pitchFamily="34" charset="0"/>
              <a:buChar char="‐"/>
            </a:pPr>
            <a:r>
              <a:rPr lang="en-US" altLang="zh-CN" sz="1700" dirty="0">
                <a:cs typeface="+mn-lt"/>
              </a:rPr>
              <a:t>Outbound travel orders increased nearly </a:t>
            </a:r>
            <a:r>
              <a:rPr lang="en-US" altLang="zh-CN" sz="1700" b="1" dirty="0">
                <a:cs typeface="+mn-lt"/>
              </a:rPr>
              <a:t>700%</a:t>
            </a:r>
            <a:r>
              <a:rPr lang="en-US" altLang="zh-CN" sz="1700" dirty="0">
                <a:cs typeface="+mn-lt"/>
              </a:rPr>
              <a:t>, the number of outbound air tickets and hotel orders surging by nearly </a:t>
            </a:r>
            <a:r>
              <a:rPr lang="en-US" altLang="zh-CN" sz="1700" b="1" dirty="0">
                <a:cs typeface="+mn-lt"/>
              </a:rPr>
              <a:t>900%</a:t>
            </a:r>
            <a:r>
              <a:rPr lang="en-US" altLang="zh-CN" sz="1700" dirty="0">
                <a:cs typeface="+mn-lt"/>
              </a:rPr>
              <a:t> and </a:t>
            </a:r>
            <a:r>
              <a:rPr lang="en-US" altLang="zh-CN" sz="1700" b="1" dirty="0">
                <a:cs typeface="+mn-lt"/>
              </a:rPr>
              <a:t>450%</a:t>
            </a:r>
            <a:r>
              <a:rPr lang="en-US" altLang="zh-CN" sz="1700" dirty="0">
                <a:cs typeface="+mn-lt"/>
              </a:rPr>
              <a:t>, respectively</a:t>
            </a:r>
          </a:p>
        </p:txBody>
      </p:sp>
      <p:sp>
        <p:nvSpPr>
          <p:cNvPr id="15" name="矩形: 圆角 14"/>
          <p:cNvSpPr/>
          <p:nvPr/>
        </p:nvSpPr>
        <p:spPr>
          <a:xfrm>
            <a:off x="6707227" y="1982223"/>
            <a:ext cx="4139187" cy="624489"/>
          </a:xfrm>
          <a:prstGeom prst="roundRect">
            <a:avLst/>
          </a:prstGeom>
          <a:solidFill>
            <a:srgbClr val="033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70" b="1" dirty="0">
                <a:solidFill>
                  <a:schemeClr val="bg1"/>
                </a:solidFill>
                <a:ea typeface="+mj-ea"/>
                <a:cs typeface="+mn-lt"/>
              </a:rPr>
              <a:t>May Day Holiday Travel</a:t>
            </a:r>
            <a:endParaRPr sz="2670" b="1" dirty="0">
              <a:solidFill>
                <a:schemeClr val="bg1"/>
              </a:solidFill>
              <a:ea typeface="+mj-ea"/>
              <a:cs typeface="+mn-lt"/>
            </a:endParaRPr>
          </a:p>
        </p:txBody>
      </p:sp>
      <p:sp>
        <p:nvSpPr>
          <p:cNvPr id="2" name="文本框 1"/>
          <p:cNvSpPr txBox="1"/>
          <p:nvPr>
            <p:custDataLst>
              <p:tags r:id="rId1"/>
            </p:custDataLst>
          </p:nvPr>
        </p:nvSpPr>
        <p:spPr>
          <a:xfrm>
            <a:off x="13335" y="6570980"/>
            <a:ext cx="7400925" cy="275590"/>
          </a:xfrm>
          <a:prstGeom prst="rect">
            <a:avLst/>
          </a:prstGeom>
          <a:noFill/>
        </p:spPr>
        <p:txBody>
          <a:bodyPr wrap="square" rtlCol="0">
            <a:spAutoFit/>
          </a:bodyPr>
          <a:lstStyle/>
          <a:p>
            <a:r>
              <a:rPr lang="en-US" altLang="zh-CN" sz="1200" i="1" dirty="0">
                <a:latin typeface="Arial" panose="020B0604020202020204" pitchFamily="34" charset="0"/>
                <a:cs typeface="Arial" panose="020B0604020202020204" pitchFamily="34" charset="0"/>
              </a:rPr>
              <a:t>Source: </a:t>
            </a:r>
            <a:r>
              <a:rPr lang="en-US" altLang="zh-CN" sz="1200" i="1" kern="0">
                <a:ln w="12700" cap="flat">
                  <a:noFill/>
                  <a:miter lim="0"/>
                </a:ln>
                <a:solidFill>
                  <a:srgbClr val="5E5E5E"/>
                </a:solidFill>
                <a:latin typeface="Calibri" panose="020F0502020204030204"/>
                <a:ea typeface="Arial Unicode MS"/>
                <a:cs typeface="Arial Unicode MS"/>
                <a:sym typeface="Times New Roman" panose="02020603050405020304"/>
              </a:rPr>
              <a:t> </a:t>
            </a:r>
            <a:r>
              <a:rPr lang="en-US" altLang="zh-CN" sz="1200" i="1" dirty="0">
                <a:latin typeface="Arial" panose="020B0604020202020204" pitchFamily="34" charset="0"/>
                <a:cs typeface="Arial" panose="020B0604020202020204" pitchFamily="34" charset="0"/>
                <a:sym typeface="Times New Roman" panose="02020603050405020304"/>
              </a:rPr>
              <a:t>China Daily, Trip.com</a:t>
            </a:r>
            <a:endParaRPr lang="en-US" altLang="zh-CN" sz="1200" i="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rLst="">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rLst="">
                                      <p:cBhvr>
                                        <p:cTn id="11" dur="5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rLst="">
                                      <p:cBhvr>
                                        <p:cTn id="15" dur="500"/>
                                        <p:tgtEl>
                                          <p:spTgt spid="1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rLs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838247" y="2088987"/>
            <a:ext cx="5257753" cy="2680026"/>
          </a:xfrm>
          <a:prstGeom prst="rect">
            <a:avLst/>
          </a:prstGeom>
        </p:spPr>
        <p:txBody>
          <a:bodyPr wrap="square" anchor="t">
            <a:noAutofit/>
          </a:bodyPr>
          <a:lstStyle/>
          <a:p>
            <a:pPr marL="277495" indent="-277495">
              <a:spcAft>
                <a:spcPts val="485"/>
              </a:spcAft>
              <a:buFont typeface="Arial" panose="020B0604020202020204" pitchFamily="34" charset="0"/>
              <a:buChar char="•"/>
            </a:pPr>
            <a:r>
              <a:rPr lang="en-US" altLang="zh-CN" b="1" dirty="0">
                <a:solidFill>
                  <a:srgbClr val="5E5E5E"/>
                </a:solidFill>
                <a:latin typeface="Calibri" panose="020F0502020204030204" pitchFamily="34" charset="0"/>
              </a:rPr>
              <a:t>72%</a:t>
            </a:r>
            <a:r>
              <a:rPr lang="en-US" altLang="zh-CN" dirty="0">
                <a:solidFill>
                  <a:srgbClr val="5E5E5E"/>
                </a:solidFill>
                <a:latin typeface="Calibri" panose="020F0502020204030204" pitchFamily="34" charset="0"/>
              </a:rPr>
              <a:t> of China’s outbound travelers intend to take an overseas trip in 2023</a:t>
            </a:r>
          </a:p>
          <a:p>
            <a:pPr marL="277495" indent="-277495">
              <a:spcAft>
                <a:spcPts val="485"/>
              </a:spcAft>
              <a:buFont typeface="Arial" panose="020B0604020202020204" pitchFamily="34" charset="0"/>
              <a:buChar char="•"/>
            </a:pPr>
            <a:r>
              <a:rPr lang="en-US" altLang="zh-CN" b="1" dirty="0">
                <a:solidFill>
                  <a:srgbClr val="5E5E5E"/>
                </a:solidFill>
                <a:latin typeface="Calibri" panose="020F0502020204030204" pitchFamily="34" charset="0"/>
              </a:rPr>
              <a:t>40%</a:t>
            </a:r>
            <a:r>
              <a:rPr lang="en-US" altLang="zh-CN" dirty="0">
                <a:solidFill>
                  <a:srgbClr val="5E5E5E"/>
                </a:solidFill>
                <a:latin typeface="Calibri" panose="020F0502020204030204" pitchFamily="34" charset="0"/>
              </a:rPr>
              <a:t> of Chinese travelers now indicate they want their next trip to be international.</a:t>
            </a:r>
            <a:endParaRPr lang="zh-CN" altLang="en-US" dirty="0">
              <a:solidFill>
                <a:srgbClr val="5E5E5E"/>
              </a:solidFill>
              <a:latin typeface="Calibri" panose="020F0502020204030204" pitchFamily="34" charset="0"/>
            </a:endParaRPr>
          </a:p>
          <a:p>
            <a:pPr marL="277495" indent="-277495">
              <a:spcAft>
                <a:spcPts val="485"/>
              </a:spcAft>
              <a:buFont typeface="Arial" panose="020B0604020202020204" pitchFamily="34" charset="0"/>
              <a:buChar char="•"/>
            </a:pPr>
            <a:r>
              <a:rPr lang="en-US" altLang="zh-CN" dirty="0">
                <a:solidFill>
                  <a:srgbClr val="5E5E5E"/>
                </a:solidFill>
                <a:latin typeface="Calibri" panose="020F0502020204030204" pitchFamily="34" charset="0"/>
              </a:rPr>
              <a:t>The China Tourism Academy projects </a:t>
            </a:r>
            <a:r>
              <a:rPr lang="en-US" altLang="zh-CN" b="1" dirty="0">
                <a:solidFill>
                  <a:srgbClr val="5E5E5E"/>
                </a:solidFill>
                <a:latin typeface="Calibri" panose="020F0502020204030204" pitchFamily="34" charset="0"/>
              </a:rPr>
              <a:t>90 million </a:t>
            </a:r>
            <a:r>
              <a:rPr lang="en-US" altLang="zh-CN" dirty="0">
                <a:solidFill>
                  <a:srgbClr val="5E5E5E"/>
                </a:solidFill>
                <a:latin typeface="Calibri" panose="020F0502020204030204" pitchFamily="34" charset="0"/>
              </a:rPr>
              <a:t>outbound trips will be taken this year by Chinese, a </a:t>
            </a:r>
            <a:r>
              <a:rPr lang="en-US" altLang="zh-CN" b="1" dirty="0">
                <a:solidFill>
                  <a:srgbClr val="5E5E5E"/>
                </a:solidFill>
                <a:latin typeface="Calibri" panose="020F0502020204030204" pitchFamily="34" charset="0"/>
              </a:rPr>
              <a:t>300%</a:t>
            </a:r>
            <a:r>
              <a:rPr lang="en-US" altLang="zh-CN" dirty="0">
                <a:solidFill>
                  <a:srgbClr val="5E5E5E"/>
                </a:solidFill>
                <a:latin typeface="Calibri" panose="020F0502020204030204" pitchFamily="34" charset="0"/>
              </a:rPr>
              <a:t> increase from last year. </a:t>
            </a:r>
          </a:p>
          <a:p>
            <a:pPr marL="277495" indent="-277495">
              <a:spcAft>
                <a:spcPts val="485"/>
              </a:spcAft>
              <a:buFont typeface="Arial" panose="020B0604020202020204" pitchFamily="34" charset="0"/>
              <a:buChar char="•"/>
            </a:pPr>
            <a:r>
              <a:rPr lang="en-US" altLang="zh-CN" dirty="0">
                <a:solidFill>
                  <a:srgbClr val="5E5E5E"/>
                </a:solidFill>
                <a:latin typeface="Calibri" panose="020F0502020204030204" pitchFamily="34" charset="0"/>
              </a:rPr>
              <a:t>By 2030 outbound will reach 228 million or double pre-pandemic levels</a:t>
            </a:r>
          </a:p>
          <a:p>
            <a:pPr marL="0" lvl="1" defTabSz="1066800">
              <a:spcBef>
                <a:spcPct val="0"/>
              </a:spcBef>
              <a:spcAft>
                <a:spcPts val="600"/>
              </a:spcAft>
            </a:pPr>
            <a:endParaRPr lang="en-US" sz="1400" b="1" dirty="0">
              <a:solidFill>
                <a:srgbClr val="FF0000"/>
              </a:solidFill>
              <a:latin typeface="BrownStd Light" panose="00010400010101010101" pitchFamily="50" charset="0"/>
              <a:cs typeface="Arial" panose="020B0604020202020204" pitchFamily="34" charset="0"/>
            </a:endParaRPr>
          </a:p>
        </p:txBody>
      </p:sp>
      <p:sp>
        <p:nvSpPr>
          <p:cNvPr id="6" name="Title 1"/>
          <p:cNvSpPr txBox="1"/>
          <p:nvPr/>
        </p:nvSpPr>
        <p:spPr>
          <a:xfrm>
            <a:off x="838247" y="365152"/>
            <a:ext cx="10479183" cy="10769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b="1" dirty="0">
                <a:latin typeface="+mj-lt"/>
              </a:rPr>
              <a:t>China Outbound Travel Market Update</a:t>
            </a:r>
          </a:p>
          <a:p>
            <a:endParaRPr lang="en-US" sz="2910" b="1" dirty="0">
              <a:latin typeface="BrownStd" panose="00010500010101010101" pitchFamily="50" charset="0"/>
              <a:cs typeface="Arial" panose="020B0604020202020204" pitchFamily="34" charset="0"/>
            </a:endParaRPr>
          </a:p>
          <a:p>
            <a:r>
              <a:rPr lang="en-US" sz="3000" b="1" kern="0" dirty="0">
                <a:solidFill>
                  <a:srgbClr val="ED7D31"/>
                </a:solidFill>
                <a:latin typeface="Calibri" panose="020F0502020204030204"/>
              </a:rPr>
              <a:t>China Outbound Travel Trends</a:t>
            </a:r>
          </a:p>
          <a:p>
            <a:endParaRPr lang="en-US" sz="2910" b="1" dirty="0">
              <a:latin typeface="BrownStd" panose="00010500010101010101" pitchFamily="50" charset="0"/>
              <a:cs typeface="Arial" panose="020B0604020202020204" pitchFamily="34" charset="0"/>
            </a:endParaRPr>
          </a:p>
        </p:txBody>
      </p:sp>
      <p:sp>
        <p:nvSpPr>
          <p:cNvPr id="2" name="文本框 52"/>
          <p:cNvSpPr txBox="1"/>
          <p:nvPr/>
        </p:nvSpPr>
        <p:spPr>
          <a:xfrm>
            <a:off x="0" y="6615346"/>
            <a:ext cx="6881525" cy="238760"/>
          </a:xfrm>
          <a:prstGeom prst="rect">
            <a:avLst/>
          </a:prstGeom>
          <a:noFill/>
        </p:spPr>
        <p:txBody>
          <a:bodyPr wrap="square" lIns="55449" tIns="27724" rIns="55449" bIns="27724" rtlCol="0" anchor="t">
            <a:spAutoFit/>
          </a:bodyPr>
          <a:lstStyle/>
          <a:p>
            <a:r>
              <a:rPr lang="en-US" altLang="zh-CN" sz="1200" i="1" dirty="0">
                <a:cs typeface="+mn-lt"/>
              </a:rPr>
              <a:t>Source: UBS Evidence Lab / What China Reopening Could Mean for US and Europe / 19 January 2023</a:t>
            </a:r>
          </a:p>
        </p:txBody>
      </p:sp>
      <p:sp>
        <p:nvSpPr>
          <p:cNvPr id="3" name="文本框 2"/>
          <p:cNvSpPr txBox="1"/>
          <p:nvPr/>
        </p:nvSpPr>
        <p:spPr>
          <a:xfrm>
            <a:off x="8366009" y="1138310"/>
            <a:ext cx="2468670" cy="352425"/>
          </a:xfrm>
          <a:prstGeom prst="rect">
            <a:avLst/>
          </a:prstGeom>
          <a:noFill/>
        </p:spPr>
        <p:txBody>
          <a:bodyPr wrap="square">
            <a:spAutoFit/>
          </a:bodyPr>
          <a:lstStyle/>
          <a:p>
            <a:pPr lvl="0" algn="ctr"/>
            <a:r>
              <a:rPr lang="en-US" altLang="zh-CN" sz="1700" b="1" dirty="0">
                <a:latin typeface="Calibri" panose="020F0502020204030204" pitchFamily="34" charset="0"/>
                <a:cs typeface="Calibri" panose="020F0502020204030204" pitchFamily="34" charset="0"/>
              </a:rPr>
              <a:t>PENT-UP DEMAND</a:t>
            </a:r>
            <a:endParaRPr lang="zh-CN" altLang="zh-CN" sz="1700" b="1" dirty="0">
              <a:latin typeface="Calibri" panose="020F0502020204030204" pitchFamily="34" charset="0"/>
              <a:cs typeface="Calibri" panose="020F0502020204030204" pitchFamily="34" charset="0"/>
            </a:endParaRPr>
          </a:p>
        </p:txBody>
      </p:sp>
      <p:sp>
        <p:nvSpPr>
          <p:cNvPr id="5" name="文本框 4"/>
          <p:cNvSpPr txBox="1"/>
          <p:nvPr/>
        </p:nvSpPr>
        <p:spPr>
          <a:xfrm>
            <a:off x="8290562" y="3195047"/>
            <a:ext cx="2110272" cy="352425"/>
          </a:xfrm>
          <a:prstGeom prst="rect">
            <a:avLst/>
          </a:prstGeom>
          <a:noFill/>
        </p:spPr>
        <p:txBody>
          <a:bodyPr wrap="square">
            <a:spAutoFit/>
          </a:bodyPr>
          <a:lstStyle/>
          <a:p>
            <a:pPr lvl="0" algn="ctr"/>
            <a:r>
              <a:rPr lang="en-US" altLang="zh-CN" sz="1700" b="1" dirty="0">
                <a:latin typeface="Calibri" panose="020F0502020204030204" pitchFamily="34" charset="0"/>
                <a:cs typeface="Calibri" panose="020F0502020204030204" pitchFamily="34" charset="0"/>
              </a:rPr>
              <a:t>FREQUENCY</a:t>
            </a:r>
            <a:endParaRPr lang="zh-CN" altLang="zh-CN" sz="1700" b="1" dirty="0">
              <a:latin typeface="Calibri" panose="020F0502020204030204" pitchFamily="34" charset="0"/>
              <a:cs typeface="Calibri" panose="020F0502020204030204" pitchFamily="34" charset="0"/>
            </a:endParaRPr>
          </a:p>
        </p:txBody>
      </p:sp>
      <p:graphicFrame>
        <p:nvGraphicFramePr>
          <p:cNvPr id="7" name="图表 6"/>
          <p:cNvGraphicFramePr/>
          <p:nvPr/>
        </p:nvGraphicFramePr>
        <p:xfrm>
          <a:off x="6942916" y="3594846"/>
          <a:ext cx="4805564" cy="13701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图表 7"/>
          <p:cNvGraphicFramePr/>
          <p:nvPr/>
        </p:nvGraphicFramePr>
        <p:xfrm>
          <a:off x="6881527" y="1485375"/>
          <a:ext cx="4796232" cy="1709672"/>
        </p:xfrm>
        <a:graphic>
          <a:graphicData uri="http://schemas.openxmlformats.org/drawingml/2006/chart">
            <c:chart xmlns:c="http://schemas.openxmlformats.org/drawingml/2006/chart" xmlns:r="http://schemas.openxmlformats.org/officeDocument/2006/relationships" r:id="rId4"/>
          </a:graphicData>
        </a:graphic>
      </p:graphicFrame>
      <p:sp>
        <p:nvSpPr>
          <p:cNvPr id="9" name="文本框 8"/>
          <p:cNvSpPr txBox="1"/>
          <p:nvPr/>
        </p:nvSpPr>
        <p:spPr>
          <a:xfrm>
            <a:off x="7497524" y="5014970"/>
            <a:ext cx="793036" cy="521425"/>
          </a:xfrm>
          <a:prstGeom prst="rect">
            <a:avLst/>
          </a:prstGeom>
          <a:noFill/>
        </p:spPr>
        <p:txBody>
          <a:bodyPr wrap="square">
            <a:spAutoFit/>
          </a:bodyPr>
          <a:lstStyle/>
          <a:p>
            <a:pPr defTabSz="554355">
              <a:lnSpc>
                <a:spcPct val="110000"/>
              </a:lnSpc>
              <a:defRPr/>
            </a:pPr>
            <a:r>
              <a:rPr lang="en-US" altLang="zh-CN" sz="2670" b="1" dirty="0">
                <a:solidFill>
                  <a:srgbClr val="033C6D"/>
                </a:solidFill>
                <a:cs typeface="Segoe UI Semibold" panose="020B0702040204020203" pitchFamily="34" charset="0"/>
              </a:rPr>
              <a:t>47%</a:t>
            </a:r>
          </a:p>
        </p:txBody>
      </p:sp>
      <p:sp>
        <p:nvSpPr>
          <p:cNvPr id="10" name="TextBox 4"/>
          <p:cNvSpPr txBox="1"/>
          <p:nvPr/>
        </p:nvSpPr>
        <p:spPr>
          <a:xfrm>
            <a:off x="6357525" y="5535568"/>
            <a:ext cx="3073035" cy="516255"/>
          </a:xfrm>
          <a:prstGeom prst="rect">
            <a:avLst/>
          </a:prstGeom>
          <a:noFill/>
        </p:spPr>
        <p:txBody>
          <a:bodyPr wrap="square" lIns="0" tIns="0" rIns="0" bIns="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defRPr/>
            </a:pPr>
            <a:r>
              <a:rPr lang="en-US" altLang="zh-CN" sz="1400" dirty="0">
                <a:cs typeface="+mn-lt"/>
              </a:rPr>
              <a:t>intend to extend the </a:t>
            </a:r>
          </a:p>
          <a:p>
            <a:pPr algn="ctr">
              <a:lnSpc>
                <a:spcPct val="120000"/>
              </a:lnSpc>
              <a:defRPr/>
            </a:pPr>
            <a:r>
              <a:rPr lang="en-US" altLang="zh-CN" sz="1400" b="1" dirty="0">
                <a:cs typeface="+mn-lt"/>
              </a:rPr>
              <a:t>DURATION</a:t>
            </a:r>
            <a:r>
              <a:rPr lang="en-US" altLang="zh-CN" sz="1400" dirty="0">
                <a:cs typeface="+mn-lt"/>
              </a:rPr>
              <a:t> of their overseas trips</a:t>
            </a:r>
          </a:p>
        </p:txBody>
      </p:sp>
      <p:sp>
        <p:nvSpPr>
          <p:cNvPr id="11" name="文本框 10"/>
          <p:cNvSpPr txBox="1"/>
          <p:nvPr/>
        </p:nvSpPr>
        <p:spPr>
          <a:xfrm>
            <a:off x="10461272" y="4999547"/>
            <a:ext cx="807791" cy="521425"/>
          </a:xfrm>
          <a:prstGeom prst="rect">
            <a:avLst/>
          </a:prstGeom>
          <a:noFill/>
        </p:spPr>
        <p:txBody>
          <a:bodyPr wrap="square">
            <a:spAutoFit/>
          </a:bodyPr>
          <a:lstStyle/>
          <a:p>
            <a:pPr defTabSz="554355">
              <a:lnSpc>
                <a:spcPct val="110000"/>
              </a:lnSpc>
              <a:defRPr/>
            </a:pPr>
            <a:r>
              <a:rPr lang="en-US" altLang="zh-CN" sz="2670" b="1" dirty="0">
                <a:solidFill>
                  <a:srgbClr val="033C6D"/>
                </a:solidFill>
                <a:cs typeface="Segoe UI Semibold" panose="020B0702040204020203" pitchFamily="34" charset="0"/>
              </a:rPr>
              <a:t>46%</a:t>
            </a:r>
          </a:p>
        </p:txBody>
      </p:sp>
      <p:sp>
        <p:nvSpPr>
          <p:cNvPr id="12" name="TextBox 4"/>
          <p:cNvSpPr txBox="1"/>
          <p:nvPr/>
        </p:nvSpPr>
        <p:spPr>
          <a:xfrm>
            <a:off x="9594300" y="5483662"/>
            <a:ext cx="2541736" cy="516255"/>
          </a:xfrm>
          <a:prstGeom prst="rect">
            <a:avLst/>
          </a:prstGeom>
          <a:noFill/>
        </p:spPr>
        <p:txBody>
          <a:bodyPr wrap="square" lIns="0" tIns="0" rIns="0" bIns="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defRPr/>
            </a:pPr>
            <a:r>
              <a:rPr lang="en-US" altLang="zh-CN" sz="1400" dirty="0">
                <a:cs typeface="+mn-lt"/>
              </a:rPr>
              <a:t>intend to </a:t>
            </a:r>
          </a:p>
          <a:p>
            <a:pPr algn="ctr">
              <a:lnSpc>
                <a:spcPct val="120000"/>
              </a:lnSpc>
              <a:defRPr/>
            </a:pPr>
            <a:r>
              <a:rPr lang="en-US" altLang="zh-CN" sz="1400" dirty="0">
                <a:cs typeface="+mn-lt"/>
              </a:rPr>
              <a:t>increase their travel </a:t>
            </a:r>
            <a:r>
              <a:rPr lang="en-US" altLang="zh-CN" sz="1400" b="1" dirty="0">
                <a:cs typeface="+mn-lt"/>
              </a:rPr>
              <a:t>SPEND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39211"/>
            <a:ext cx="10515600" cy="1325563"/>
          </a:xfrm>
        </p:spPr>
        <p:txBody>
          <a:bodyPr>
            <a:normAutofit/>
          </a:bodyPr>
          <a:lstStyle/>
          <a:p>
            <a:r>
              <a:rPr lang="en-US" altLang="zh-CN" b="1" dirty="0"/>
              <a:t>China Market Overview</a:t>
            </a:r>
            <a:endParaRPr lang="zh-CN" altLang="en-US" dirty="0"/>
          </a:p>
        </p:txBody>
      </p:sp>
      <p:sp>
        <p:nvSpPr>
          <p:cNvPr id="6" name="页脚占位符 5"/>
          <p:cNvSpPr>
            <a:spLocks noGrp="1"/>
          </p:cNvSpPr>
          <p:nvPr>
            <p:ph type="ftr" sz="quarter" idx="11"/>
          </p:nvPr>
        </p:nvSpPr>
        <p:spPr/>
        <p:txBody>
          <a:bodyPr/>
          <a:lstStyle/>
          <a:p>
            <a:r>
              <a:rPr lang="en-US" altLang="zh-CN" b="1" dirty="0"/>
              <a:t>China Market Overview</a:t>
            </a:r>
            <a:endParaRPr lang="zh-CN" altLang="zh-CN" dirty="0"/>
          </a:p>
        </p:txBody>
      </p:sp>
      <p:sp>
        <p:nvSpPr>
          <p:cNvPr id="1073742031" name="officeArt object" descr="CHINA OUTBOUND…"/>
          <p:cNvSpPr txBox="1"/>
          <p:nvPr>
            <p:custDataLst>
              <p:tags r:id="rId1"/>
            </p:custDataLst>
          </p:nvPr>
        </p:nvSpPr>
        <p:spPr>
          <a:xfrm>
            <a:off x="1008380" y="1136015"/>
            <a:ext cx="10078720" cy="767080"/>
          </a:xfrm>
          <a:prstGeom prst="rect">
            <a:avLst/>
          </a:prstGeom>
          <a:noFill/>
          <a:ln w="12700" cap="flat">
            <a:noFill/>
            <a:miter lim="400000"/>
          </a:ln>
          <a:effectLst/>
        </p:spPr>
        <p:txBody>
          <a:bodyPr wrap="square" lIns="50800" tIns="50800" rIns="50800" bIns="50800" numCol="1" anchor="ctr">
            <a:noAutofit/>
          </a:bodyPr>
          <a:lstStyle/>
          <a:p>
            <a:pPr marR="0" indent="0">
              <a:lnSpc>
                <a:spcPct val="100000"/>
              </a:lnSpc>
              <a:spcBef>
                <a:spcPts val="0"/>
              </a:spcBef>
              <a:spcAft>
                <a:spcPts val="800"/>
              </a:spcAft>
            </a:pPr>
            <a:r>
              <a:rPr lang="en-US" altLang="zh-CN" sz="3000" b="1" kern="0" spc="0" dirty="0">
                <a:solidFill>
                  <a:srgbClr val="ED7D31"/>
                </a:solidFill>
                <a:latin typeface="Calibri" panose="020F0502020204030204"/>
                <a:ea typeface="Arial Unicode MS"/>
                <a:cs typeface="Arial Unicode MS"/>
                <a:sym typeface="Times New Roman" panose="02020603050405020304"/>
              </a:rPr>
              <a:t>New Mentalities &amp; Trends of The Chinese Visitors</a:t>
            </a:r>
            <a:endParaRPr lang="en-US" altLang="zh-CN" sz="1100" kern="0" spc="0" dirty="0">
              <a:solidFill>
                <a:srgbClr val="000000"/>
              </a:solidFill>
              <a:latin typeface="Calibri" panose="020F0502020204030204"/>
              <a:ea typeface="Arial Unicode MS"/>
              <a:cs typeface="Arial Unicode MS"/>
              <a:sym typeface="Times New Roman" panose="02020603050405020304"/>
            </a:endParaRPr>
          </a:p>
        </p:txBody>
      </p:sp>
      <p:sp>
        <p:nvSpPr>
          <p:cNvPr id="100" name="文本框 99"/>
          <p:cNvSpPr txBox="1"/>
          <p:nvPr/>
        </p:nvSpPr>
        <p:spPr>
          <a:xfrm>
            <a:off x="1007745" y="2191385"/>
            <a:ext cx="10346690" cy="2245360"/>
          </a:xfrm>
          <a:prstGeom prst="rect">
            <a:avLst/>
          </a:prstGeom>
          <a:noFill/>
          <a:ln w="9525">
            <a:noFill/>
          </a:ln>
        </p:spPr>
        <p:txBody>
          <a:bodyPr wrap="square">
            <a:spAutoFit/>
          </a:bodyPr>
          <a:lstStyle/>
          <a:p>
            <a:pPr indent="0"/>
            <a:r>
              <a:rPr lang="en-US" sz="2500" b="0" dirty="0">
                <a:solidFill>
                  <a:srgbClr val="B51700"/>
                </a:solidFill>
                <a:latin typeface="Calibri" panose="020F0502020204030204" pitchFamily="34" charset="0"/>
                <a:cs typeface="Arial Unicode MS" charset="0"/>
              </a:rPr>
              <a:t>Health And Safety Are Foremost Factors</a:t>
            </a:r>
            <a:endParaRPr lang="en-US" sz="2500" b="0" dirty="0">
              <a:solidFill>
                <a:srgbClr val="5E5E5E"/>
              </a:solidFill>
              <a:latin typeface="Calibri" panose="020F0502020204030204" pitchFamily="34" charset="0"/>
              <a:cs typeface="Arial Unicode MS" charset="0"/>
            </a:endParaRPr>
          </a:p>
          <a:p>
            <a:pPr indent="0"/>
            <a:endParaRPr lang="en-US" sz="2500" b="0" dirty="0">
              <a:solidFill>
                <a:srgbClr val="5E5E5E"/>
              </a:solidFill>
              <a:latin typeface="Calibri" panose="020F0502020204030204" pitchFamily="34" charset="0"/>
              <a:cs typeface="Arial Unicode MS" charset="0"/>
            </a:endParaRPr>
          </a:p>
          <a:p>
            <a:pPr indent="0"/>
            <a:r>
              <a:rPr lang="en-US" b="0" dirty="0">
                <a:solidFill>
                  <a:srgbClr val="5E5E5E"/>
                </a:solidFill>
                <a:latin typeface="Calibri" panose="020F0502020204030204" pitchFamily="34" charset="0"/>
                <a:cs typeface="Arial Unicode MS" charset="0"/>
              </a:rPr>
              <a:t>There has been a significant increase in eco-tourism and wellness-based tourism. Since the pandemic, physical and mental health awareness has increased. This is part of a broader trend among younger tourists seeking socially conscious and sustainable tourism that supports the local community and environment.</a:t>
            </a:r>
          </a:p>
          <a:p>
            <a:pPr indent="0"/>
            <a:r>
              <a:rPr lang="en-US" b="0" dirty="0">
                <a:solidFill>
                  <a:srgbClr val="5E5E5E"/>
                </a:solidFill>
                <a:latin typeface="Calibri" panose="020F0502020204030204" pitchFamily="34" charset="0"/>
                <a:cs typeface="Arial Unicode MS" charset="0"/>
              </a:rPr>
              <a:t>Chinese visitors won’t consider venturing near war zones or risky areas for safety reasons, like the current conflict between the Ukraine and Russia. </a:t>
            </a:r>
            <a:endParaRPr lang="en-US" altLang="en-US" b="0" dirty="0">
              <a:solidFill>
                <a:srgbClr val="5E5E5E"/>
              </a:solidFill>
              <a:latin typeface="Calibri" panose="020F0502020204030204" pitchFamily="34" charset="0"/>
              <a:cs typeface="Arial Unicode MS"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39211"/>
            <a:ext cx="10515600" cy="1325563"/>
          </a:xfrm>
        </p:spPr>
        <p:txBody>
          <a:bodyPr>
            <a:normAutofit/>
          </a:bodyPr>
          <a:lstStyle/>
          <a:p>
            <a:r>
              <a:rPr lang="en-US" altLang="zh-CN" b="1" dirty="0"/>
              <a:t>China Market Overview</a:t>
            </a:r>
            <a:endParaRPr lang="zh-CN" altLang="en-US" dirty="0"/>
          </a:p>
        </p:txBody>
      </p:sp>
      <p:sp>
        <p:nvSpPr>
          <p:cNvPr id="6" name="页脚占位符 5"/>
          <p:cNvSpPr>
            <a:spLocks noGrp="1"/>
          </p:cNvSpPr>
          <p:nvPr>
            <p:ph type="ftr" sz="quarter" idx="11"/>
          </p:nvPr>
        </p:nvSpPr>
        <p:spPr/>
        <p:txBody>
          <a:bodyPr/>
          <a:lstStyle/>
          <a:p>
            <a:r>
              <a:rPr lang="en-US" altLang="zh-CN" b="1" dirty="0"/>
              <a:t>China Market Overview</a:t>
            </a:r>
            <a:endParaRPr lang="zh-CN" altLang="zh-CN" dirty="0"/>
          </a:p>
        </p:txBody>
      </p:sp>
      <p:sp>
        <p:nvSpPr>
          <p:cNvPr id="1073742031" name="officeArt object" descr="CHINA OUTBOUND…"/>
          <p:cNvSpPr txBox="1"/>
          <p:nvPr>
            <p:custDataLst>
              <p:tags r:id="rId1"/>
            </p:custDataLst>
          </p:nvPr>
        </p:nvSpPr>
        <p:spPr>
          <a:xfrm>
            <a:off x="1008380" y="1136015"/>
            <a:ext cx="10078720" cy="767080"/>
          </a:xfrm>
          <a:prstGeom prst="rect">
            <a:avLst/>
          </a:prstGeom>
          <a:noFill/>
          <a:ln w="12700" cap="flat">
            <a:noFill/>
            <a:miter lim="400000"/>
          </a:ln>
          <a:effectLst/>
        </p:spPr>
        <p:txBody>
          <a:bodyPr wrap="square" lIns="50800" tIns="50800" rIns="50800" bIns="50800" numCol="1" anchor="ctr">
            <a:noAutofit/>
          </a:bodyPr>
          <a:lstStyle/>
          <a:p>
            <a:pPr marR="0" indent="0">
              <a:lnSpc>
                <a:spcPct val="100000"/>
              </a:lnSpc>
              <a:spcBef>
                <a:spcPts val="0"/>
              </a:spcBef>
              <a:spcAft>
                <a:spcPts val="800"/>
              </a:spcAft>
            </a:pPr>
            <a:r>
              <a:rPr lang="en-US" altLang="zh-CN" sz="3000" b="1" kern="0" spc="0">
                <a:solidFill>
                  <a:srgbClr val="ED7D31"/>
                </a:solidFill>
                <a:latin typeface="Calibri" panose="020F0502020204030204"/>
                <a:ea typeface="Arial Unicode MS"/>
                <a:cs typeface="Arial Unicode MS"/>
                <a:sym typeface="Times New Roman" panose="02020603050405020304"/>
              </a:rPr>
              <a:t>New Mentalities &amp; Trends of The Chinese Visitors - CONT.</a:t>
            </a:r>
            <a:endParaRPr lang="en-US" altLang="zh-CN" sz="1100" kern="0" spc="0">
              <a:solidFill>
                <a:srgbClr val="000000"/>
              </a:solidFill>
              <a:latin typeface="Calibri" panose="020F0502020204030204"/>
              <a:ea typeface="Arial Unicode MS"/>
              <a:cs typeface="Arial Unicode MS"/>
              <a:sym typeface="Times New Roman" panose="02020603050405020304"/>
            </a:endParaRPr>
          </a:p>
        </p:txBody>
      </p:sp>
      <p:sp>
        <p:nvSpPr>
          <p:cNvPr id="100" name="文本框 99"/>
          <p:cNvSpPr txBox="1"/>
          <p:nvPr/>
        </p:nvSpPr>
        <p:spPr>
          <a:xfrm>
            <a:off x="922020" y="1903095"/>
            <a:ext cx="4777740" cy="4461510"/>
          </a:xfrm>
          <a:prstGeom prst="rect">
            <a:avLst/>
          </a:prstGeom>
          <a:noFill/>
          <a:ln w="9525">
            <a:noFill/>
          </a:ln>
        </p:spPr>
        <p:txBody>
          <a:bodyPr wrap="square">
            <a:spAutoFit/>
          </a:bodyPr>
          <a:lstStyle/>
          <a:p>
            <a:pPr indent="0"/>
            <a:r>
              <a:rPr lang="en-US" sz="2500" b="0">
                <a:solidFill>
                  <a:srgbClr val="B51700"/>
                </a:solidFill>
                <a:latin typeface="Calibri" panose="020F0502020204030204" pitchFamily="34" charset="0"/>
                <a:cs typeface="Arial Unicode MS" charset="0"/>
              </a:rPr>
              <a:t>Go Back To Outdoor Nature Spaces To Relax, To Slow Down</a:t>
            </a:r>
            <a:endParaRPr lang="en-US" b="0">
              <a:solidFill>
                <a:srgbClr val="5E5E5E"/>
              </a:solidFill>
              <a:latin typeface="Calibri" panose="020F0502020204030204" pitchFamily="34" charset="0"/>
              <a:cs typeface="Arial Unicode MS" charset="0"/>
            </a:endParaRPr>
          </a:p>
          <a:p>
            <a:pPr indent="0"/>
            <a:r>
              <a:rPr lang="en-US" b="0">
                <a:solidFill>
                  <a:srgbClr val="5E5E5E"/>
                </a:solidFill>
                <a:latin typeface="Calibri" panose="020F0502020204030204" pitchFamily="34" charset="0"/>
                <a:cs typeface="Arial Unicode MS" charset="0"/>
              </a:rPr>
              <a:t>Millennials and Gen-Zers in China, which dominate the upcoming generation of tourists, seek different experiences when traveling. Chinese tourists nowadays engage more with natural destinations through a variety of activities, such as photography, acquiring natural knowledge, and exercise, etc. Hiking and camping have become popular new ways to get closer to nature. Millennial and Gen Z tourists from China are more independent travelers. They seek local experiences over the packaged sightseeing tours with large groups that appeal mainly to rural and older generations of Chinese tourists.</a:t>
            </a:r>
            <a:endParaRPr lang="en-US" altLang="en-US" b="0">
              <a:solidFill>
                <a:srgbClr val="5E5E5E"/>
              </a:solidFill>
              <a:latin typeface="Calibri" panose="020F0502020204030204" pitchFamily="34" charset="0"/>
              <a:cs typeface="Arial Unicode MS" charset="0"/>
            </a:endParaRPr>
          </a:p>
        </p:txBody>
      </p:sp>
      <p:pic>
        <p:nvPicPr>
          <p:cNvPr id="1073742035" name="officeArt object"/>
          <p:cNvPicPr/>
          <p:nvPr>
            <p:custDataLst>
              <p:tags r:id="rId2"/>
            </p:custDataLst>
          </p:nvPr>
        </p:nvPicPr>
        <p:blipFill>
          <a:blip r:embed="rId5"/>
          <a:stretch>
            <a:fillRect/>
          </a:stretch>
        </p:blipFill>
        <p:spPr>
          <a:xfrm>
            <a:off x="6221730" y="2283460"/>
            <a:ext cx="5019040" cy="369316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DFiZDI5ZTIxOTEyN2EzODkwOWQ0MDg2YmZkN2IzNTIifQ=="/>
  <p:tag name="KSO_WPP_MARK_KEY" val="52260a80-0d30-42c9-a7f1-c7c4496a4d43"/>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2920</Words>
  <Application>Microsoft Office PowerPoint</Application>
  <PresentationFormat>Widescreen</PresentationFormat>
  <Paragraphs>357</Paragraphs>
  <Slides>32</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宋体</vt:lpstr>
      <vt:lpstr>Arial</vt:lpstr>
      <vt:lpstr>Arial Unicode MS</vt:lpstr>
      <vt:lpstr>BrownStd</vt:lpstr>
      <vt:lpstr>BrownStd Light</vt:lpstr>
      <vt:lpstr>Calibri</vt:lpstr>
      <vt:lpstr>Calibri Light</vt:lpstr>
      <vt:lpstr>Century Gothic</vt:lpstr>
      <vt:lpstr>等线</vt:lpstr>
      <vt:lpstr>等线 Light</vt:lpstr>
      <vt:lpstr>News Gothic MT</vt:lpstr>
      <vt:lpstr>Segoe UI Semibold</vt:lpstr>
      <vt:lpstr>Times New Roman</vt:lpstr>
      <vt:lpstr>Office Theme</vt:lpstr>
      <vt:lpstr>  China Market Update FY23 </vt:lpstr>
      <vt:lpstr>PowerPoint Presentation</vt:lpstr>
      <vt:lpstr>PowerPoint Presentation</vt:lpstr>
      <vt:lpstr>PowerPoint Presentation</vt:lpstr>
      <vt:lpstr>PowerPoint Presentation</vt:lpstr>
      <vt:lpstr>PowerPoint Presentation</vt:lpstr>
      <vt:lpstr>PowerPoint Presentation</vt:lpstr>
      <vt:lpstr>China Market Overview</vt:lpstr>
      <vt:lpstr>China Market Overview</vt:lpstr>
      <vt:lpstr>China Market Overview</vt:lpstr>
      <vt:lpstr>China Market Overview</vt:lpstr>
      <vt:lpstr>China Market Overview</vt:lpstr>
      <vt:lpstr>PowerPoint Presentation</vt:lpstr>
      <vt:lpstr>PowerPoint Presentation</vt:lpstr>
      <vt:lpstr>PowerPoint Presentation</vt:lpstr>
      <vt:lpstr>PowerPoint Presentation</vt:lpstr>
      <vt:lpstr>PowerPoint Presentation</vt:lpstr>
      <vt:lpstr>PowerPoint Presentation</vt:lpstr>
      <vt:lpstr>China Market Travel Trade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Kiva Couchon</dc:creator>
  <cp:lastModifiedBy>Kimberly Todd</cp:lastModifiedBy>
  <cp:revision>174</cp:revision>
  <dcterms:created xsi:type="dcterms:W3CDTF">2022-04-06T17:45:00Z</dcterms:created>
  <dcterms:modified xsi:type="dcterms:W3CDTF">2023-10-03T13:55:33Z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2ACC2FB539044F97B3A03208CD333DC4_13</vt:lpwstr>
  </property>
  <property fmtid="{D5CDD505-2E9C-101B-9397-08002B2CF9AE}" pid="3" name="KSOProductBuildVer">
    <vt:lpwstr>2052-11.1.0.14309</vt:lpwstr>
  </property>
</Properties>
</file>