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84" r:id="rId2"/>
    <p:sldId id="257" r:id="rId3"/>
    <p:sldId id="258" r:id="rId4"/>
    <p:sldId id="2639" r:id="rId5"/>
    <p:sldId id="260" r:id="rId6"/>
    <p:sldId id="2615" r:id="rId7"/>
    <p:sldId id="2599" r:id="rId8"/>
    <p:sldId id="2619" r:id="rId9"/>
    <p:sldId id="2621" r:id="rId10"/>
    <p:sldId id="261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AA83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46DD6-6398-4013-A249-4C4EF568D146}" v="44" dt="2023-07-04T22:08:12.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p:restoredTop sz="96327"/>
  </p:normalViewPr>
  <p:slideViewPr>
    <p:cSldViewPr snapToGrid="0" snapToObjects="1">
      <p:cViewPr varScale="1">
        <p:scale>
          <a:sx n="74" d="100"/>
          <a:sy n="74" d="100"/>
        </p:scale>
        <p:origin x="1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4A2DA-2D92-F74A-AAC7-CB6C1E5F8D14}" type="datetimeFigureOut">
              <a:rPr lang="en-CA" smtClean="0"/>
              <a:t>2023-10-03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BB635-C90F-9741-92E8-53299540E90A}" type="slidenum">
              <a:rPr lang="en-CA" smtClean="0"/>
              <a:t>‹#›</a:t>
            </a:fld>
            <a:endParaRPr lang="en-CA"/>
          </a:p>
        </p:txBody>
      </p:sp>
    </p:spTree>
    <p:extLst>
      <p:ext uri="{BB962C8B-B14F-4D97-AF65-F5344CB8AC3E}">
        <p14:creationId xmlns:p14="http://schemas.microsoft.com/office/powerpoint/2010/main" val="247879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BB635-C90F-9741-92E8-53299540E90A}" type="slidenum">
              <a:rPr lang="en-CA" smtClean="0"/>
              <a:t>6</a:t>
            </a:fld>
            <a:endParaRPr lang="en-CA"/>
          </a:p>
        </p:txBody>
      </p:sp>
    </p:spTree>
    <p:extLst>
      <p:ext uri="{BB962C8B-B14F-4D97-AF65-F5344CB8AC3E}">
        <p14:creationId xmlns:p14="http://schemas.microsoft.com/office/powerpoint/2010/main" val="159877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06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66B2-9F63-C221-DD86-A329780C51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074E2FB-BC3A-413D-38C5-D68E466A21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C28D967-2B22-7197-C104-1879AE6F42E3}"/>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5" name="Footer Placeholder 4">
            <a:extLst>
              <a:ext uri="{FF2B5EF4-FFF2-40B4-BE49-F238E27FC236}">
                <a16:creationId xmlns:a16="http://schemas.microsoft.com/office/drawing/2014/main" id="{1F1CE312-34B9-92EC-3383-EB2E3ADE52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0783D8B-1995-9C80-E74E-1C4E5824B113}"/>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192579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A87F-CF9D-701D-CD76-4AE2465D63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7BD2783-2E42-CB3B-2DEE-5113C0B1A0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ECDDA25-A144-B4B1-769C-86969972FAFF}"/>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5" name="Footer Placeholder 4">
            <a:extLst>
              <a:ext uri="{FF2B5EF4-FFF2-40B4-BE49-F238E27FC236}">
                <a16:creationId xmlns:a16="http://schemas.microsoft.com/office/drawing/2014/main" id="{974891C9-1D85-5F9D-FA91-BF0AAEAF7C9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E4F974-9346-4E85-98C8-FE7AE7492DB4}"/>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3585403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F3D0E-7D80-D2A4-8CDE-8E94916FBF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B20A1B0-558D-5901-CBF2-7A044A6BB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0756995-A531-F3DC-9F4C-7F518AC3E5B6}"/>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5" name="Footer Placeholder 4">
            <a:extLst>
              <a:ext uri="{FF2B5EF4-FFF2-40B4-BE49-F238E27FC236}">
                <a16:creationId xmlns:a16="http://schemas.microsoft.com/office/drawing/2014/main" id="{CFD58A3D-1585-C6C9-2FBE-751D932169E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C877D61-1222-D9E6-006A-F0B4A920B220}"/>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2320776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71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1CC2-409A-7370-E0CC-D56357CC1F2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7C8D309-12DA-5EC2-0FD7-6AF1DC22C5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2FEA8A1-A0F5-911C-B90A-4957FDC5ACEF}"/>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5" name="Footer Placeholder 4">
            <a:extLst>
              <a:ext uri="{FF2B5EF4-FFF2-40B4-BE49-F238E27FC236}">
                <a16:creationId xmlns:a16="http://schemas.microsoft.com/office/drawing/2014/main" id="{86C14677-7B0C-98B4-8885-FB4933BA72B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9C82E26-BC61-8257-FB77-BC2CB8745755}"/>
              </a:ext>
            </a:extLst>
          </p:cNvPr>
          <p:cNvSpPr>
            <a:spLocks noGrp="1"/>
          </p:cNvSpPr>
          <p:nvPr>
            <p:ph type="sldNum" sz="quarter" idx="12"/>
          </p:nvPr>
        </p:nvSpPr>
        <p:spPr/>
        <p:txBody>
          <a:bodyPr/>
          <a:lstStyle/>
          <a:p>
            <a:fld id="{E7133E0E-2979-DD42-B190-662FD043AFBB}" type="slidenum">
              <a:rPr lang="en-CA" smtClean="0"/>
              <a:t>‹#›</a:t>
            </a:fld>
            <a:endParaRPr lang="en-CA" dirty="0"/>
          </a:p>
        </p:txBody>
      </p:sp>
    </p:spTree>
    <p:extLst>
      <p:ext uri="{BB962C8B-B14F-4D97-AF65-F5344CB8AC3E}">
        <p14:creationId xmlns:p14="http://schemas.microsoft.com/office/powerpoint/2010/main" val="206014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78EC-6E67-1171-2D04-A3F0132E2F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EBA150C-6399-288C-5D6D-1DD23E6BFC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C0B7FA-039B-1AD6-4BAB-0766006B77DC}"/>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5" name="Footer Placeholder 4">
            <a:extLst>
              <a:ext uri="{FF2B5EF4-FFF2-40B4-BE49-F238E27FC236}">
                <a16:creationId xmlns:a16="http://schemas.microsoft.com/office/drawing/2014/main" id="{889DBB3F-5E6F-BFCB-BEF4-19730E1B16A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249DB66-471E-5FE5-F894-5A4A1F80E957}"/>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7069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9CFF-8CD7-D449-0340-9F934127EA6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1221A8C-96D4-BF53-67A2-F0CD3371DB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6D64EF1-35C2-609F-C47D-8CBAB24CF1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AEF61DC-77B4-2049-B5C6-A69DF727DD75}"/>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6" name="Footer Placeholder 5">
            <a:extLst>
              <a:ext uri="{FF2B5EF4-FFF2-40B4-BE49-F238E27FC236}">
                <a16:creationId xmlns:a16="http://schemas.microsoft.com/office/drawing/2014/main" id="{0B8EA187-35B3-4E9D-2573-C8DC122BF03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95E10DA-E2AD-DB4D-B8D7-847980B2428F}"/>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233739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950F-9482-C3AA-38DD-74A6185EF05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7A8500F-B17F-1178-8259-629DCBC57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FC1E14-DC41-B761-F56D-1736DB43C4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6EA3DE7-CD82-0F62-C99B-BFF39BB49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6356EB-405F-FF58-EB6A-09BB4A48CD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373FFE4-E7F5-BBB4-5E59-A53B4DBC76A0}"/>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8" name="Footer Placeholder 7">
            <a:extLst>
              <a:ext uri="{FF2B5EF4-FFF2-40B4-BE49-F238E27FC236}">
                <a16:creationId xmlns:a16="http://schemas.microsoft.com/office/drawing/2014/main" id="{FEB7705B-3592-96C2-FBC4-8E0D1A04B54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38C0ACF-512A-E740-E2B7-35373E8F1600}"/>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891976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2F7F-6CC2-8B31-45A3-3EE9AF312FD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B739395-992E-2102-BB42-B191E4FA9018}"/>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4" name="Footer Placeholder 3">
            <a:extLst>
              <a:ext uri="{FF2B5EF4-FFF2-40B4-BE49-F238E27FC236}">
                <a16:creationId xmlns:a16="http://schemas.microsoft.com/office/drawing/2014/main" id="{1444EBB2-82BD-B5DD-9D38-375C3CB9C38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BAE5DB6-B2CC-7DCF-BA6A-7C7A30259C66}"/>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184582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48F0F9-5E10-E6AD-DDBA-FF4ED7C93459}"/>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3" name="Footer Placeholder 2">
            <a:extLst>
              <a:ext uri="{FF2B5EF4-FFF2-40B4-BE49-F238E27FC236}">
                <a16:creationId xmlns:a16="http://schemas.microsoft.com/office/drawing/2014/main" id="{E64665A6-3B64-5F2C-02DF-8BF33F28E47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19AF829-10DC-AE69-4AAC-5A0A00EB69B9}"/>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394526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A5DF-792F-2090-DCD8-A0CE1476B8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6C08FC7-3BC4-942F-75DF-A473A18D50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F2DAE72-D225-AFE5-D168-773015B7F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91F6CC-4A91-62B8-15DF-2CE65BFE1ED9}"/>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6" name="Footer Placeholder 5">
            <a:extLst>
              <a:ext uri="{FF2B5EF4-FFF2-40B4-BE49-F238E27FC236}">
                <a16:creationId xmlns:a16="http://schemas.microsoft.com/office/drawing/2014/main" id="{E6E169C3-1734-9657-6EE0-03290FCCADE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3F0ABEB-C08C-55BF-4A4E-BF5AD49D276C}"/>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3870807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607E-E8A6-E5A4-BAEF-BEA59A041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9D1D841-2181-F48F-97B8-28C792FA56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6874615-670A-5831-6EDA-1496A6A22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925DC-01F1-936E-D447-46E7C44203C4}"/>
              </a:ext>
            </a:extLst>
          </p:cNvPr>
          <p:cNvSpPr>
            <a:spLocks noGrp="1"/>
          </p:cNvSpPr>
          <p:nvPr>
            <p:ph type="dt" sz="half" idx="10"/>
          </p:nvPr>
        </p:nvSpPr>
        <p:spPr/>
        <p:txBody>
          <a:bodyPr/>
          <a:lstStyle/>
          <a:p>
            <a:fld id="{1D69F3C8-BACF-7840-9174-8C4798E9A77B}" type="datetimeFigureOut">
              <a:rPr lang="en-CA" smtClean="0"/>
              <a:t>2023-10-03</a:t>
            </a:fld>
            <a:endParaRPr lang="en-CA"/>
          </a:p>
        </p:txBody>
      </p:sp>
      <p:sp>
        <p:nvSpPr>
          <p:cNvPr id="6" name="Footer Placeholder 5">
            <a:extLst>
              <a:ext uri="{FF2B5EF4-FFF2-40B4-BE49-F238E27FC236}">
                <a16:creationId xmlns:a16="http://schemas.microsoft.com/office/drawing/2014/main" id="{2C79EB49-14F7-6933-DB43-F3BE0DBEF98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72B9EB1-7FBF-4F2A-B797-A14C6B6A7E32}"/>
              </a:ext>
            </a:extLst>
          </p:cNvPr>
          <p:cNvSpPr>
            <a:spLocks noGrp="1"/>
          </p:cNvSpPr>
          <p:nvPr>
            <p:ph type="sldNum" sz="quarter" idx="12"/>
          </p:nvPr>
        </p:nvSpPr>
        <p:spPr/>
        <p:txBody>
          <a:bodyPr/>
          <a:lstStyle/>
          <a:p>
            <a:fld id="{E7133E0E-2979-DD42-B190-662FD043AFBB}" type="slidenum">
              <a:rPr lang="en-CA" smtClean="0"/>
              <a:t>‹#›</a:t>
            </a:fld>
            <a:endParaRPr lang="en-CA"/>
          </a:p>
        </p:txBody>
      </p:sp>
    </p:spTree>
    <p:extLst>
      <p:ext uri="{BB962C8B-B14F-4D97-AF65-F5344CB8AC3E}">
        <p14:creationId xmlns:p14="http://schemas.microsoft.com/office/powerpoint/2010/main" val="339323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02AA44-9BE3-6EB9-60F3-A7AA0DE65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519765A-54A9-59ED-F0EC-56D62C6E6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57E45A6C-5911-0998-CCED-C6DF0F019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9F3C8-BACF-7840-9174-8C4798E9A77B}" type="datetimeFigureOut">
              <a:rPr lang="en-CA" smtClean="0"/>
              <a:t>2023-10-03</a:t>
            </a:fld>
            <a:endParaRPr lang="en-CA"/>
          </a:p>
        </p:txBody>
      </p:sp>
      <p:sp>
        <p:nvSpPr>
          <p:cNvPr id="5" name="Footer Placeholder 4">
            <a:extLst>
              <a:ext uri="{FF2B5EF4-FFF2-40B4-BE49-F238E27FC236}">
                <a16:creationId xmlns:a16="http://schemas.microsoft.com/office/drawing/2014/main" id="{9F727202-8F26-BA78-AF90-B3547667C6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7202B45-13BC-584F-5CF7-A959238E8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33E0E-2979-DD42-B190-662FD043AFBB}" type="slidenum">
              <a:rPr lang="en-CA" smtClean="0"/>
              <a:t>‹#›</a:t>
            </a:fld>
            <a:endParaRPr lang="en-CA" dirty="0"/>
          </a:p>
        </p:txBody>
      </p:sp>
      <p:sp>
        <p:nvSpPr>
          <p:cNvPr id="7" name="Rectangle">
            <a:extLst>
              <a:ext uri="{FF2B5EF4-FFF2-40B4-BE49-F238E27FC236}">
                <a16:creationId xmlns:a16="http://schemas.microsoft.com/office/drawing/2014/main" id="{1744F111-1EDE-5457-ED01-652A8D3429C7}"/>
              </a:ext>
            </a:extLst>
          </p:cNvPr>
          <p:cNvSpPr/>
          <p:nvPr userDrawn="1"/>
        </p:nvSpPr>
        <p:spPr>
          <a:xfrm>
            <a:off x="0" y="0"/>
            <a:ext cx="12192000" cy="6858000"/>
          </a:xfrm>
          <a:prstGeom prst="rect">
            <a:avLst/>
          </a:prstGeom>
          <a:ln w="76200">
            <a:solidFill>
              <a:srgbClr val="002060"/>
            </a:solidFill>
            <a:miter/>
          </a:ln>
        </p:spPr>
        <p:txBody>
          <a:bodyPr lIns="45718" tIns="45718" rIns="45718" bIns="45718" anchor="ctr"/>
          <a:lstStyle/>
          <a:p>
            <a:pPr>
              <a:defRPr sz="4300">
                <a:solidFill>
                  <a:srgbClr val="7F7F7F"/>
                </a:solidFill>
              </a:defRPr>
            </a:pPr>
            <a:endParaRPr/>
          </a:p>
        </p:txBody>
      </p:sp>
    </p:spTree>
    <p:extLst>
      <p:ext uri="{BB962C8B-B14F-4D97-AF65-F5344CB8AC3E}">
        <p14:creationId xmlns:p14="http://schemas.microsoft.com/office/powerpoint/2010/main" val="916040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hyperlink" Target="https://www.cbc.ca/news/business/retail-sales-april-1.6883512" TargetMode="External"/><Relationship Id="rId3" Type="http://schemas.openxmlformats.org/officeDocument/2006/relationships/hyperlink" Target="https://www.thestar.com/business/2023/06/30/canada-has-one-of-the-lowest-inflation-rates-in-the-g7-does-the-bank-of-canada-really-need-to-push-rates-higher.html" TargetMode="External"/><Relationship Id="rId7" Type="http://schemas.openxmlformats.org/officeDocument/2006/relationships/image" Target="../media/image2.png"/><Relationship Id="rId12"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dailyhive.com/canada/average-salary-canada" TargetMode="External"/><Relationship Id="rId11" Type="http://schemas.openxmlformats.org/officeDocument/2006/relationships/image" Target="../media/image4.png"/><Relationship Id="rId5" Type="http://schemas.openxmlformats.org/officeDocument/2006/relationships/hyperlink" Target="https://www150.statcan.gc.ca/n1/daily-quotidien/230609/dq230609a-eng.htm?indid=3587-1" TargetMode="External"/><Relationship Id="rId10" Type="http://schemas.openxmlformats.org/officeDocument/2006/relationships/image" Target="../media/image5.svg"/><Relationship Id="rId4" Type="http://schemas.openxmlformats.org/officeDocument/2006/relationships/hyperlink" Target="http://media.toyota.ca/releases/most-canadians-planning-summer-road-trips-despite-inflation-and-gas-price-concerns" TargetMode="External"/><Relationship Id="rId9" Type="http://schemas.openxmlformats.org/officeDocument/2006/relationships/image" Target="../media/image3.png"/><Relationship Id="rId14" Type="http://schemas.openxmlformats.org/officeDocument/2006/relationships/hyperlink" Target="https://www.reuters.com/world/americas/canadas-economy-unchanged-april-likely-surged-04-may-2023-06-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canada.ca/en/immigration-refugees-citizenship/news/notices/supplementary-immigration-levels-2023-2025.html"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www.canada.ca/en/immigration-refugees-citizenship/news/2022/12/canada-marks-record-breaking-year-for-processing-immigration-applications.html" TargetMode="External"/><Relationship Id="rId4" Type="http://schemas.openxmlformats.org/officeDocument/2006/relationships/hyperlink" Target="https://www.canada.ca/en/immigration-refugees-citizenship/news/notices/supplementary-immigration-levels-2022-2024.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thoughtleadership.rbc.com/rbc-consumer-spending-tracker/" TargetMode="External"/><Relationship Id="rId4" Type="http://schemas.openxmlformats.org/officeDocument/2006/relationships/hyperlink" Target="https://www.statcan.gc.ca/en/subjects-start/travel_and_touris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0.png"/><Relationship Id="rId18" Type="http://schemas.openxmlformats.org/officeDocument/2006/relationships/image" Target="../media/image21.svg"/><Relationship Id="rId3" Type="http://schemas.openxmlformats.org/officeDocument/2006/relationships/hyperlink" Target="https://www.travelpress.com/tracking-the-trends-2/#.ZBsRE-zMJgc" TargetMode="External"/><Relationship Id="rId21" Type="http://schemas.openxmlformats.org/officeDocument/2006/relationships/image" Target="../media/image23.svg"/><Relationship Id="rId7" Type="http://schemas.openxmlformats.org/officeDocument/2006/relationships/image" Target="../media/image7.png"/><Relationship Id="rId12" Type="http://schemas.openxmlformats.org/officeDocument/2006/relationships/image" Target="../media/image15.svg"/><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9.svg"/><Relationship Id="rId20"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hyperlink" Target="https://openjaw.com/newsroom/other-news/2022/11/18/canadians-the-most-likely-to-travel-internationally-next-year-expedia-group-survey-reveals-trends/" TargetMode="External"/><Relationship Id="rId11" Type="http://schemas.openxmlformats.org/officeDocument/2006/relationships/image" Target="../media/image9.png"/><Relationship Id="rId5" Type="http://schemas.openxmlformats.org/officeDocument/2006/relationships/hyperlink" Target="https://www.newswire.ca/news-releases/virtuoso-r-reveals-top-2023-travel-trends-for-canadians-857406303.html" TargetMode="External"/><Relationship Id="rId15" Type="http://schemas.openxmlformats.org/officeDocument/2006/relationships/image" Target="../media/image11.png"/><Relationship Id="rId10" Type="http://schemas.openxmlformats.org/officeDocument/2006/relationships/image" Target="../media/image13.svg"/><Relationship Id="rId19" Type="http://schemas.openxmlformats.org/officeDocument/2006/relationships/hyperlink" Target="https://www.travelpress.com/cost-versus-conscience/" TargetMode="External"/><Relationship Id="rId4" Type="http://schemas.openxmlformats.org/officeDocument/2006/relationships/hyperlink" Target="https://travelindustrytoday.com/bucket-list-travel-is-back-says-collette/" TargetMode="External"/><Relationship Id="rId9" Type="http://schemas.openxmlformats.org/officeDocument/2006/relationships/image" Target="../media/image8.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2198083" cy="6858000"/>
          </a:xfrm>
          <a:prstGeom prst="rect">
            <a:avLst/>
          </a:prstGeom>
          <a:noFill/>
          <a:ln>
            <a:solidFill>
              <a:srgbClr val="FAA839"/>
            </a:solidFill>
          </a:ln>
        </p:spPr>
      </p:pic>
      <p:sp>
        <p:nvSpPr>
          <p:cNvPr id="3" name="Subtitle 2">
            <a:extLst>
              <a:ext uri="{FF2B5EF4-FFF2-40B4-BE49-F238E27FC236}">
                <a16:creationId xmlns:a16="http://schemas.microsoft.com/office/drawing/2014/main" id="{BE93D485-EDEF-0CB8-FBA2-3EEC6026A1EA}"/>
              </a:ext>
            </a:extLst>
          </p:cNvPr>
          <p:cNvSpPr>
            <a:spLocks noGrp="1"/>
          </p:cNvSpPr>
          <p:nvPr>
            <p:ph type="subTitle" idx="1"/>
          </p:nvPr>
        </p:nvSpPr>
        <p:spPr>
          <a:xfrm>
            <a:off x="1786467" y="4615799"/>
            <a:ext cx="8386233" cy="1692403"/>
          </a:xfrm>
          <a:solidFill>
            <a:srgbClr val="D9D9D9">
              <a:alpha val="47843"/>
            </a:srgbClr>
          </a:solidFill>
        </p:spPr>
        <p:txBody>
          <a:bodyPr vert="horz" lIns="91440" tIns="45720" rIns="91440" bIns="45720" rtlCol="0" anchor="t">
            <a:normAutofit fontScale="92500" lnSpcReduction="10000"/>
          </a:bodyPr>
          <a:lstStyle/>
          <a:p>
            <a:r>
              <a:rPr lang="en-CA" sz="3800" b="1" dirty="0">
                <a:solidFill>
                  <a:srgbClr val="002060"/>
                </a:solidFill>
                <a:latin typeface="Playfair Display Bold Roman" pitchFamily="2" charset="0"/>
                <a:sym typeface="Helvetica" pitchFamily="2" charset="0"/>
              </a:rPr>
              <a:t>FY23 Canada </a:t>
            </a:r>
          </a:p>
          <a:p>
            <a:r>
              <a:rPr lang="en-CA" sz="3800" b="1" dirty="0">
                <a:solidFill>
                  <a:srgbClr val="002060"/>
                </a:solidFill>
                <a:latin typeface="Playfair Display Bold Roman" pitchFamily="2" charset="0"/>
                <a:sym typeface="Helvetica" pitchFamily="2" charset="0"/>
              </a:rPr>
              <a:t>GCOT ’23</a:t>
            </a:r>
          </a:p>
          <a:p>
            <a:r>
              <a:rPr lang="en-CA" sz="3800" b="1" dirty="0">
                <a:solidFill>
                  <a:srgbClr val="002060"/>
                </a:solidFill>
                <a:latin typeface="Playfair Display Bold Roman" pitchFamily="2" charset="0"/>
                <a:sym typeface="Helvetica" pitchFamily="2" charset="0"/>
              </a:rPr>
              <a:t>July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2198083" cy="6858000"/>
          </a:xfrm>
          <a:prstGeom prst="rect">
            <a:avLst/>
          </a:prstGeom>
          <a:noFill/>
          <a:ln>
            <a:noFill/>
          </a:ln>
        </p:spPr>
      </p:pic>
    </p:spTree>
    <p:extLst>
      <p:ext uri="{BB962C8B-B14F-4D97-AF65-F5344CB8AC3E}">
        <p14:creationId xmlns:p14="http://schemas.microsoft.com/office/powerpoint/2010/main" val="930654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82128" y="70172"/>
            <a:ext cx="10972800" cy="762000"/>
          </a:xfrm>
          <a:prstGeom prst="rect">
            <a:avLst/>
          </a:prstGeom>
          <a:noFill/>
          <a:ln/>
        </p:spPr>
        <p:txBody>
          <a:bodyPr wrap="square" lIns="0" tIns="0" rIns="0" bIns="0" rtlCol="0" anchor="t"/>
          <a:lstStyle/>
          <a:p>
            <a:pPr>
              <a:lnSpc>
                <a:spcPts val="6000"/>
              </a:lnSpc>
            </a:pPr>
            <a:r>
              <a:rPr lang="en-US" sz="3200" b="1" kern="0" spc="-32">
                <a:solidFill>
                  <a:srgbClr val="111111"/>
                </a:solidFill>
                <a:latin typeface="Big Shoulders Display" pitchFamily="34" charset="0"/>
                <a:ea typeface="Big Shoulders Display" pitchFamily="34" charset="-122"/>
              </a:rPr>
              <a:t>CANADA AT A GLANCE</a:t>
            </a:r>
          </a:p>
        </p:txBody>
      </p:sp>
      <p:sp>
        <p:nvSpPr>
          <p:cNvPr id="4" name="Text 1"/>
          <p:cNvSpPr/>
          <p:nvPr/>
        </p:nvSpPr>
        <p:spPr>
          <a:xfrm>
            <a:off x="1895061" y="1471312"/>
            <a:ext cx="9861666" cy="1219200"/>
          </a:xfrm>
          <a:prstGeom prst="rect">
            <a:avLst/>
          </a:prstGeom>
          <a:noFill/>
          <a:ln/>
        </p:spPr>
        <p:txBody>
          <a:bodyPr wrap="square" lIns="0" tIns="0" rIns="0" bIns="0" rtlCol="0" anchor="t"/>
          <a:lstStyle/>
          <a:p>
            <a:pPr>
              <a:lnSpc>
                <a:spcPts val="1600"/>
              </a:lnSpc>
            </a:pPr>
            <a:r>
              <a:rPr lang="en-US" sz="1600" b="1" kern="0" spc="-16" dirty="0">
                <a:solidFill>
                  <a:srgbClr val="111111"/>
                </a:solidFill>
                <a:latin typeface="Inter" pitchFamily="34" charset="0"/>
                <a:ea typeface="Inter" pitchFamily="34" charset="-122"/>
                <a:cs typeface="Inter" pitchFamily="34" charset="-120"/>
              </a:rPr>
              <a:t>Inflation</a:t>
            </a:r>
            <a:endParaRPr lang="en-US" sz="1600" dirty="0"/>
          </a:p>
          <a:p>
            <a:pPr marL="253994" indent="-253994">
              <a:lnSpc>
                <a:spcPts val="1600"/>
              </a:lnSpc>
              <a:buSzPct val="100000"/>
              <a:buFontTx/>
              <a:buChar char="•"/>
            </a:pPr>
            <a:r>
              <a:rPr lang="en-US" sz="1100" kern="0" spc="-16" dirty="0">
                <a:solidFill>
                  <a:srgbClr val="111111"/>
                </a:solidFill>
                <a:latin typeface="Work Sans Medium" pitchFamily="2" charset="77"/>
                <a:ea typeface="Inter" pitchFamily="34" charset="-122"/>
                <a:cs typeface="Inter" pitchFamily="34" charset="-120"/>
              </a:rPr>
              <a:t>As per Statistics Canada, The Consumer Price Index — a broad-based measure of inflation — fell to 3.4 percent in May from 4.4 percent in April </a:t>
            </a:r>
            <a:r>
              <a:rPr lang="en-US" sz="1100" kern="0" spc="-16" dirty="0">
                <a:solidFill>
                  <a:srgbClr val="F42424"/>
                </a:solidFill>
                <a:latin typeface="Work Sans Medium" pitchFamily="2" charset="77"/>
                <a:ea typeface="Inter" pitchFamily="34" charset="-122"/>
                <a:cs typeface="Inter" pitchFamily="34" charset="-120"/>
              </a:rPr>
              <a:t>(</a:t>
            </a:r>
            <a:r>
              <a:rPr lang="en-US" sz="1100" u="sng" kern="0" spc="-16" dirty="0">
                <a:solidFill>
                  <a:srgbClr val="F42424"/>
                </a:solidFill>
                <a:latin typeface="Work Sans Medium" pitchFamily="2" charset="77"/>
                <a:ea typeface="Inter" pitchFamily="34" charset="-122"/>
                <a:cs typeface="Inter" pitchFamily="34" charset="-120"/>
                <a:hlinkClick r:id="rId3">
                  <a:extLst>
                    <a:ext uri="{A12FA001-AC4F-418D-AE19-62706E023703}">
                      <ahyp:hlinkClr xmlns:ahyp="http://schemas.microsoft.com/office/drawing/2018/hyperlinkcolor" xmlns="" val="tx"/>
                    </a:ext>
                  </a:extLst>
                </a:hlinkClick>
              </a:rPr>
              <a:t>Toronto Star</a:t>
            </a:r>
            <a:r>
              <a:rPr lang="en-US" sz="1100" kern="0" spc="-16" dirty="0">
                <a:solidFill>
                  <a:srgbClr val="F42424"/>
                </a:solidFill>
                <a:latin typeface="Work Sans Medium" pitchFamily="2" charset="77"/>
                <a:ea typeface="Inter" pitchFamily="34" charset="-122"/>
                <a:cs typeface="Inter" pitchFamily="34" charset="-120"/>
              </a:rPr>
              <a:t>)</a:t>
            </a:r>
            <a:endParaRPr lang="en-US" sz="1400" dirty="0">
              <a:latin typeface="Work Sans Medium" pitchFamily="2" charset="77"/>
            </a:endParaRPr>
          </a:p>
          <a:p>
            <a:pPr marL="253994" indent="-253994">
              <a:lnSpc>
                <a:spcPts val="1600"/>
              </a:lnSpc>
              <a:buSzPct val="100000"/>
              <a:buChar char="•"/>
            </a:pPr>
            <a:r>
              <a:rPr lang="en-CA" sz="1100" kern="0" spc="-16" dirty="0">
                <a:solidFill>
                  <a:srgbClr val="111111"/>
                </a:solidFill>
                <a:latin typeface="Work Sans Medium" pitchFamily="2" charset="77"/>
                <a:ea typeface="Inter" pitchFamily="34" charset="-122"/>
              </a:rPr>
              <a:t>Despite the financial challenges posed by inflation and high gas prices, a significant majority of Canadians remain determined to embark on road trips this summer. The Angus Reid Forum, the 2023 edition of the annual Toyota Canada Summer Road Trip Survey found </a:t>
            </a:r>
            <a:r>
              <a:rPr lang="en-CA" sz="1100" b="1" kern="0" spc="-16" dirty="0">
                <a:solidFill>
                  <a:srgbClr val="111111"/>
                </a:solidFill>
                <a:latin typeface="Work Sans Medium" pitchFamily="2" charset="77"/>
                <a:ea typeface="Inter" pitchFamily="34" charset="-122"/>
              </a:rPr>
              <a:t>74% </a:t>
            </a:r>
            <a:r>
              <a:rPr lang="en-CA" sz="1100" kern="0" spc="-16" dirty="0">
                <a:solidFill>
                  <a:srgbClr val="111111"/>
                </a:solidFill>
                <a:latin typeface="Work Sans Medium" pitchFamily="2" charset="77"/>
                <a:ea typeface="Inter" pitchFamily="34" charset="-122"/>
              </a:rPr>
              <a:t>of those polled are still planning a road trip, but fuel efficiency and other ways to cut costs are very much top of mind this year.</a:t>
            </a:r>
            <a:r>
              <a:rPr lang="en-CA" sz="1100" b="0" i="0" dirty="0">
                <a:solidFill>
                  <a:srgbClr val="333333"/>
                </a:solidFill>
                <a:effectLst/>
                <a:latin typeface="Helvetica" pitchFamily="2" charset="0"/>
              </a:rPr>
              <a:t> </a:t>
            </a:r>
            <a:r>
              <a:rPr lang="en-US" sz="1100" kern="0" spc="-16" dirty="0">
                <a:solidFill>
                  <a:srgbClr val="111111"/>
                </a:solidFill>
                <a:latin typeface="Work Sans Medium" pitchFamily="2" charset="77"/>
                <a:ea typeface="Inter" pitchFamily="34" charset="-122"/>
                <a:cs typeface="Inter" pitchFamily="34" charset="-120"/>
              </a:rPr>
              <a:t>(</a:t>
            </a:r>
            <a:r>
              <a:rPr lang="en-US" sz="1100" u="sng" kern="0" spc="-16" dirty="0">
                <a:solidFill>
                  <a:srgbClr val="F42424"/>
                </a:solidFill>
                <a:latin typeface="Work Sans Medium" pitchFamily="2" charset="77"/>
                <a:ea typeface="Inter" pitchFamily="34" charset="-122"/>
                <a:hlinkClick r:id="rId4">
                  <a:extLst>
                    <a:ext uri="{A12FA001-AC4F-418D-AE19-62706E023703}">
                      <ahyp:hlinkClr xmlns:ahyp="http://schemas.microsoft.com/office/drawing/2018/hyperlinkcolor" xmlns="" val="tx"/>
                    </a:ext>
                  </a:extLst>
                </a:hlinkClick>
              </a:rPr>
              <a:t>Toyota.ca</a:t>
            </a:r>
            <a:r>
              <a:rPr lang="en-US" sz="1100" kern="0" spc="-16" dirty="0">
                <a:solidFill>
                  <a:srgbClr val="111111"/>
                </a:solidFill>
                <a:latin typeface="Work Sans Medium" pitchFamily="2" charset="77"/>
                <a:ea typeface="Inter" pitchFamily="34" charset="-122"/>
                <a:cs typeface="Inter" pitchFamily="34" charset="-120"/>
              </a:rPr>
              <a:t>)</a:t>
            </a:r>
            <a:endParaRPr lang="en-US" sz="1400" dirty="0">
              <a:latin typeface="Work Sans Medium" pitchFamily="2" charset="77"/>
            </a:endParaRPr>
          </a:p>
        </p:txBody>
      </p:sp>
      <p:sp>
        <p:nvSpPr>
          <p:cNvPr id="5" name="Text 2"/>
          <p:cNvSpPr/>
          <p:nvPr/>
        </p:nvSpPr>
        <p:spPr>
          <a:xfrm>
            <a:off x="2003128" y="5080753"/>
            <a:ext cx="9846365" cy="1625600"/>
          </a:xfrm>
          <a:prstGeom prst="rect">
            <a:avLst/>
          </a:prstGeom>
          <a:noFill/>
          <a:ln/>
        </p:spPr>
        <p:txBody>
          <a:bodyPr wrap="square" lIns="0" tIns="0" rIns="0" bIns="0" rtlCol="0" anchor="t"/>
          <a:lstStyle/>
          <a:p>
            <a:pPr>
              <a:lnSpc>
                <a:spcPts val="1600"/>
              </a:lnSpc>
            </a:pPr>
            <a:r>
              <a:rPr lang="en-US" sz="1600" b="1" kern="0" spc="-16" dirty="0">
                <a:solidFill>
                  <a:srgbClr val="111111"/>
                </a:solidFill>
                <a:latin typeface="Inter" pitchFamily="34" charset="0"/>
                <a:ea typeface="Inter" pitchFamily="34" charset="-122"/>
              </a:rPr>
              <a:t>Workforce</a:t>
            </a:r>
          </a:p>
          <a:p>
            <a:pPr marL="253994" indent="-253994">
              <a:lnSpc>
                <a:spcPts val="1600"/>
              </a:lnSpc>
              <a:buSzPct val="100000"/>
              <a:buChar char="•"/>
            </a:pPr>
            <a:r>
              <a:rPr lang="en-CA" sz="1100" kern="0" spc="-16" dirty="0">
                <a:solidFill>
                  <a:srgbClr val="111111"/>
                </a:solidFill>
                <a:latin typeface="Work Sans Medium" pitchFamily="2" charset="77"/>
                <a:ea typeface="Inter" pitchFamily="34" charset="-122"/>
              </a:rPr>
              <a:t>Employment increased by 43,000 among core-aged men (aged 25 to 54) in May, following a gain of 18,000 in April and little variation in February and March.  Employment rose 19,000 for core-aged women in May, following three consecutive months of little change. (</a:t>
            </a:r>
            <a:r>
              <a:rPr lang="en-CA" sz="1100" u="sng" kern="0" spc="-16" dirty="0">
                <a:solidFill>
                  <a:srgbClr val="F42424"/>
                </a:solidFill>
                <a:latin typeface="Work Sans Medium" pitchFamily="2" charset="77"/>
                <a:ea typeface="Inter" pitchFamily="34" charset="-122"/>
                <a:hlinkClick r:id="rId5">
                  <a:extLst>
                    <a:ext uri="{A12FA001-AC4F-418D-AE19-62706E023703}">
                      <ahyp:hlinkClr xmlns:ahyp="http://schemas.microsoft.com/office/drawing/2018/hyperlinkcolor" xmlns="" val="tx"/>
                    </a:ext>
                  </a:extLst>
                </a:hlinkClick>
              </a:rPr>
              <a:t>Statistics Canada</a:t>
            </a:r>
            <a:r>
              <a:rPr lang="en-CA" sz="1100" kern="0" spc="-16" dirty="0">
                <a:solidFill>
                  <a:srgbClr val="111111"/>
                </a:solidFill>
                <a:latin typeface="Work Sans Medium" pitchFamily="2" charset="77"/>
                <a:ea typeface="Inter" pitchFamily="34" charset="-122"/>
              </a:rPr>
              <a:t>)</a:t>
            </a:r>
          </a:p>
          <a:p>
            <a:pPr marL="253994" indent="-253994">
              <a:lnSpc>
                <a:spcPts val="1600"/>
              </a:lnSpc>
              <a:buSzPct val="100000"/>
              <a:buFontTx/>
              <a:buChar char="•"/>
            </a:pPr>
            <a:r>
              <a:rPr lang="en-CA" sz="1100" kern="0" spc="-16" dirty="0">
                <a:solidFill>
                  <a:srgbClr val="111111"/>
                </a:solidFill>
                <a:latin typeface="Work Sans Medium" pitchFamily="2" charset="77"/>
                <a:ea typeface="Inter" pitchFamily="34" charset="-122"/>
              </a:rPr>
              <a:t>As per Canada Revenue Agency, the average hourly wages rose 5.1 percent in May to CAD $33.25 (</a:t>
            </a:r>
            <a:r>
              <a:rPr lang="en-CA" sz="1100" u="sng" kern="0" spc="-16" dirty="0">
                <a:solidFill>
                  <a:srgbClr val="F42424"/>
                </a:solidFill>
                <a:latin typeface="Work Sans Medium" pitchFamily="2" charset="77"/>
                <a:ea typeface="Inter" pitchFamily="34" charset="-122"/>
                <a:hlinkClick r:id="rId6">
                  <a:extLst>
                    <a:ext uri="{A12FA001-AC4F-418D-AE19-62706E023703}">
                      <ahyp:hlinkClr xmlns:ahyp="http://schemas.microsoft.com/office/drawing/2018/hyperlinkcolor" xmlns="" val="tx"/>
                    </a:ext>
                  </a:extLst>
                </a:hlinkClick>
              </a:rPr>
              <a:t>Daily Hive</a:t>
            </a:r>
            <a:r>
              <a:rPr lang="en-CA" sz="1100" u="sng" kern="0" spc="-16" dirty="0">
                <a:latin typeface="Work Sans Medium" pitchFamily="2" charset="77"/>
                <a:ea typeface="Inter" pitchFamily="34" charset="-122"/>
              </a:rPr>
              <a:t>)</a:t>
            </a:r>
            <a:r>
              <a:rPr lang="en-CA" sz="1100" u="sng" kern="0" spc="-16" dirty="0">
                <a:solidFill>
                  <a:srgbClr val="F42424"/>
                </a:solidFill>
                <a:latin typeface="Work Sans Medium" pitchFamily="2" charset="77"/>
                <a:ea typeface="Inter" pitchFamily="34" charset="-122"/>
              </a:rPr>
              <a:t/>
            </a:r>
            <a:br>
              <a:rPr lang="en-CA" sz="1100" u="sng" kern="0" spc="-16" dirty="0">
                <a:solidFill>
                  <a:srgbClr val="F42424"/>
                </a:solidFill>
                <a:latin typeface="Work Sans Medium" pitchFamily="2" charset="77"/>
                <a:ea typeface="Inter" pitchFamily="34" charset="-122"/>
              </a:rPr>
            </a:br>
            <a:endParaRPr lang="en-CA" sz="1100" u="sng" kern="0" spc="-16" dirty="0">
              <a:solidFill>
                <a:srgbClr val="F42424"/>
              </a:solidFill>
              <a:latin typeface="Work Sans Medium" pitchFamily="2" charset="77"/>
              <a:ea typeface="Inter" pitchFamily="34" charset="-122"/>
            </a:endParaRPr>
          </a:p>
        </p:txBody>
      </p:sp>
      <p:pic>
        <p:nvPicPr>
          <p:cNvPr id="6" name="Image 0" descr="https://external-media.api.pitch.com/provider/icons8/fluent-systems-filled/total-sales-1.svg"/>
          <p:cNvPicPr>
            <a:picLocks noChangeAspect="1"/>
          </p:cNvPicPr>
          <p:nvPr/>
        </p:nvPicPr>
        <p:blipFill>
          <a:blip r:embed="rId7">
            <a:extLst>
              <a:ext uri="{96DAC541-7B7A-43D3-8B79-37D633B846F1}">
                <asvg:svgBlip xmlns:asvg="http://schemas.microsoft.com/office/drawing/2016/SVG/main" xmlns="" r:embed="rId8"/>
              </a:ext>
            </a:extLst>
          </a:blip>
          <a:srcRect t="11538" b="11539"/>
          <a:stretch/>
        </p:blipFill>
        <p:spPr>
          <a:xfrm>
            <a:off x="750860" y="1569518"/>
            <a:ext cx="762000" cy="586153"/>
          </a:xfrm>
          <a:prstGeom prst="rect">
            <a:avLst/>
          </a:prstGeom>
        </p:spPr>
      </p:pic>
      <p:pic>
        <p:nvPicPr>
          <p:cNvPr id="7" name="Image 1" descr="https://external-media.api.pitch.com/provider/icons8/fluent-systems-regular/find-matching-job.svg"/>
          <p:cNvPicPr>
            <a:picLocks noChangeAspect="1"/>
          </p:cNvPicPr>
          <p:nvPr/>
        </p:nvPicPr>
        <p:blipFill>
          <a:blip r:embed="rId9">
            <a:extLst>
              <a:ext uri="{96DAC541-7B7A-43D3-8B79-37D633B846F1}">
                <asvg:svgBlip xmlns:asvg="http://schemas.microsoft.com/office/drawing/2016/SVG/main" xmlns="" r:embed="rId10"/>
              </a:ext>
            </a:extLst>
          </a:blip>
          <a:srcRect t="11538" b="11539"/>
          <a:stretch/>
        </p:blipFill>
        <p:spPr>
          <a:xfrm>
            <a:off x="750860" y="5174110"/>
            <a:ext cx="762000" cy="586153"/>
          </a:xfrm>
          <a:prstGeom prst="rect">
            <a:avLst/>
          </a:prstGeom>
        </p:spPr>
      </p:pic>
      <p:pic>
        <p:nvPicPr>
          <p:cNvPr id="8" name="Image 2" descr="https://external-media.api.pitch.com/provider/icons8/fluent-systems-regular/stack-of-money.svg"/>
          <p:cNvPicPr>
            <a:picLocks noChangeAspect="1"/>
          </p:cNvPicPr>
          <p:nvPr/>
        </p:nvPicPr>
        <p:blipFill>
          <a:blip r:embed="rId11">
            <a:extLst>
              <a:ext uri="{96DAC541-7B7A-43D3-8B79-37D633B846F1}">
                <asvg:svgBlip xmlns:asvg="http://schemas.microsoft.com/office/drawing/2016/SVG/main" xmlns="" r:embed="rId12"/>
              </a:ext>
            </a:extLst>
          </a:blip>
          <a:srcRect t="11538" b="11539"/>
          <a:stretch/>
        </p:blipFill>
        <p:spPr>
          <a:xfrm>
            <a:off x="750860" y="3427468"/>
            <a:ext cx="762000" cy="586153"/>
          </a:xfrm>
          <a:prstGeom prst="rect">
            <a:avLst/>
          </a:prstGeom>
        </p:spPr>
      </p:pic>
      <p:sp>
        <p:nvSpPr>
          <p:cNvPr id="9" name="Shape 3"/>
          <p:cNvSpPr/>
          <p:nvPr/>
        </p:nvSpPr>
        <p:spPr>
          <a:xfrm>
            <a:off x="637846" y="1295261"/>
            <a:ext cx="10919391" cy="0"/>
          </a:xfrm>
          <a:prstGeom prst="line">
            <a:avLst/>
          </a:prstGeom>
          <a:solidFill>
            <a:srgbClr val="111111"/>
          </a:solidFill>
          <a:ln w="5292">
            <a:solidFill>
              <a:srgbClr val="CCCCCC"/>
            </a:solidFill>
            <a:prstDash val="solid"/>
            <a:headEnd type="none"/>
            <a:tailEnd type="none"/>
          </a:ln>
        </p:spPr>
      </p:sp>
      <p:sp>
        <p:nvSpPr>
          <p:cNvPr id="10" name="Shape 4"/>
          <p:cNvSpPr/>
          <p:nvPr/>
        </p:nvSpPr>
        <p:spPr>
          <a:xfrm>
            <a:off x="637846" y="3081849"/>
            <a:ext cx="10919391" cy="0"/>
          </a:xfrm>
          <a:prstGeom prst="line">
            <a:avLst/>
          </a:prstGeom>
          <a:solidFill>
            <a:srgbClr val="111111"/>
          </a:solidFill>
          <a:ln w="5292">
            <a:solidFill>
              <a:srgbClr val="CCCCCC"/>
            </a:solidFill>
            <a:prstDash val="solid"/>
            <a:headEnd type="none"/>
            <a:tailEnd type="none"/>
          </a:ln>
        </p:spPr>
      </p:sp>
      <p:sp>
        <p:nvSpPr>
          <p:cNvPr id="11" name="Shape 5"/>
          <p:cNvSpPr/>
          <p:nvPr/>
        </p:nvSpPr>
        <p:spPr>
          <a:xfrm>
            <a:off x="750860" y="6263208"/>
            <a:ext cx="10919391" cy="0"/>
          </a:xfrm>
          <a:prstGeom prst="line">
            <a:avLst/>
          </a:prstGeom>
          <a:solidFill>
            <a:srgbClr val="111111"/>
          </a:solidFill>
          <a:ln w="5292">
            <a:solidFill>
              <a:srgbClr val="CCCCCC"/>
            </a:solidFill>
            <a:prstDash val="solid"/>
            <a:headEnd type="none"/>
            <a:tailEnd type="none"/>
          </a:ln>
        </p:spPr>
      </p:sp>
      <p:sp>
        <p:nvSpPr>
          <p:cNvPr id="12" name="Shape 6"/>
          <p:cNvSpPr/>
          <p:nvPr/>
        </p:nvSpPr>
        <p:spPr>
          <a:xfrm>
            <a:off x="637846" y="4862354"/>
            <a:ext cx="10919391" cy="0"/>
          </a:xfrm>
          <a:prstGeom prst="line">
            <a:avLst/>
          </a:prstGeom>
          <a:solidFill>
            <a:srgbClr val="111111"/>
          </a:solidFill>
          <a:ln w="5292">
            <a:solidFill>
              <a:srgbClr val="CCCCCC"/>
            </a:solidFill>
            <a:prstDash val="solid"/>
            <a:headEnd type="none"/>
            <a:tailEnd type="none"/>
          </a:ln>
        </p:spPr>
      </p:sp>
      <p:sp>
        <p:nvSpPr>
          <p:cNvPr id="13" name="Text 7"/>
          <p:cNvSpPr/>
          <p:nvPr/>
        </p:nvSpPr>
        <p:spPr>
          <a:xfrm>
            <a:off x="2003128" y="3158056"/>
            <a:ext cx="9753600" cy="1459604"/>
          </a:xfrm>
          <a:prstGeom prst="rect">
            <a:avLst/>
          </a:prstGeom>
          <a:noFill/>
          <a:ln/>
        </p:spPr>
        <p:txBody>
          <a:bodyPr wrap="square" lIns="0" tIns="0" rIns="0" bIns="0" rtlCol="0" anchor="t"/>
          <a:lstStyle/>
          <a:p>
            <a:pPr>
              <a:lnSpc>
                <a:spcPts val="1600"/>
              </a:lnSpc>
            </a:pPr>
            <a:r>
              <a:rPr lang="en-US" sz="1600" b="1" kern="0" spc="-16" dirty="0">
                <a:solidFill>
                  <a:srgbClr val="111111"/>
                </a:solidFill>
                <a:latin typeface="Inter" pitchFamily="34" charset="0"/>
                <a:ea typeface="Inter" pitchFamily="34" charset="-122"/>
                <a:cs typeface="Inter" pitchFamily="34" charset="-120"/>
              </a:rPr>
              <a:t>Canadian Dollar </a:t>
            </a:r>
            <a:endParaRPr lang="en-US" sz="1600" dirty="0"/>
          </a:p>
          <a:p>
            <a:pPr marL="253994" indent="-253994">
              <a:lnSpc>
                <a:spcPts val="1600"/>
              </a:lnSpc>
              <a:buSzPct val="100000"/>
              <a:buFontTx/>
              <a:buChar char="•"/>
            </a:pPr>
            <a:r>
              <a:rPr lang="en-US" sz="1100" kern="0" spc="-16" dirty="0">
                <a:solidFill>
                  <a:srgbClr val="111111"/>
                </a:solidFill>
                <a:latin typeface="Work Sans Medium" pitchFamily="2" charset="77"/>
                <a:ea typeface="Inter" pitchFamily="34" charset="-122"/>
                <a:cs typeface="Inter" pitchFamily="34" charset="-120"/>
              </a:rPr>
              <a:t>Up-to-date retail sales numbers from Statistics Canada that despite high prices and dire warnings about debt loads, Canadians remain in the mood to shop. The data agency reported that retailers took in $65.9 billion in April. That's an increase of 1.1 percent from March's level. (</a:t>
            </a:r>
            <a:r>
              <a:rPr lang="en-US" sz="1100" u="sng" kern="0" spc="-16" dirty="0">
                <a:solidFill>
                  <a:srgbClr val="F42424"/>
                </a:solidFill>
                <a:latin typeface="Work Sans Medium" pitchFamily="2" charset="77"/>
                <a:ea typeface="Inter" pitchFamily="34" charset="-122"/>
                <a:hlinkClick r:id="rId13">
                  <a:extLst>
                    <a:ext uri="{A12FA001-AC4F-418D-AE19-62706E023703}">
                      <ahyp:hlinkClr xmlns:ahyp="http://schemas.microsoft.com/office/drawing/2018/hyperlinkcolor" xmlns="" val="tx"/>
                    </a:ext>
                  </a:extLst>
                </a:hlinkClick>
              </a:rPr>
              <a:t>CBC</a:t>
            </a:r>
            <a:r>
              <a:rPr lang="en-US" sz="1100" kern="0" spc="-16" dirty="0">
                <a:solidFill>
                  <a:srgbClr val="111111"/>
                </a:solidFill>
                <a:latin typeface="Work Sans Medium" pitchFamily="2" charset="77"/>
                <a:ea typeface="Inter" pitchFamily="34" charset="-122"/>
                <a:cs typeface="Inter" pitchFamily="34" charset="-120"/>
              </a:rPr>
              <a:t>)</a:t>
            </a:r>
          </a:p>
          <a:p>
            <a:pPr marL="253994" indent="-253994">
              <a:lnSpc>
                <a:spcPts val="1600"/>
              </a:lnSpc>
              <a:buSzPct val="100000"/>
              <a:buFontTx/>
              <a:buChar char="•"/>
            </a:pPr>
            <a:r>
              <a:rPr lang="en-US" sz="1100" kern="0" spc="-16" dirty="0">
                <a:solidFill>
                  <a:srgbClr val="111111"/>
                </a:solidFill>
                <a:latin typeface="Work Sans Medium" pitchFamily="2" charset="77"/>
                <a:ea typeface="Inter" pitchFamily="34" charset="-122"/>
                <a:cs typeface="Inter" pitchFamily="34" charset="-120"/>
              </a:rPr>
              <a:t>Canada's economy regained momentum in May after stalling in April, Statistics Canada data showed. While April's growth underperformed expectations, the strong forecast for May aligns with signs that the economy is keeping hotter than anticipated despite a record-pace monetary tightening cycle by the Bank of Canada.  (</a:t>
            </a:r>
            <a:r>
              <a:rPr lang="en-US" sz="1100" u="sng" kern="0" spc="-16" dirty="0">
                <a:solidFill>
                  <a:srgbClr val="F42424"/>
                </a:solidFill>
                <a:latin typeface="Work Sans Medium" pitchFamily="2" charset="77"/>
                <a:ea typeface="Inter" pitchFamily="34" charset="-122"/>
                <a:hlinkClick r:id="rId14">
                  <a:extLst>
                    <a:ext uri="{A12FA001-AC4F-418D-AE19-62706E023703}">
                      <ahyp:hlinkClr xmlns:ahyp="http://schemas.microsoft.com/office/drawing/2018/hyperlinkcolor" xmlns="" val="tx"/>
                    </a:ext>
                  </a:extLst>
                </a:hlinkClick>
              </a:rPr>
              <a:t>Reuters</a:t>
            </a:r>
            <a:r>
              <a:rPr lang="en-US" sz="1100" u="sng" kern="0" spc="-16" dirty="0">
                <a:solidFill>
                  <a:srgbClr val="F42424"/>
                </a:solidFill>
                <a:latin typeface="Work Sans Medium" pitchFamily="2" charset="77"/>
                <a:ea typeface="Inter" pitchFamily="34" charset="-122"/>
              </a:rPr>
              <a:t>)</a:t>
            </a:r>
            <a:endParaRPr lang="en-US" sz="1200" kern="0" spc="-16" dirty="0">
              <a:solidFill>
                <a:srgbClr val="111111"/>
              </a:solidFill>
              <a:latin typeface="Work Sans Medium" pitchFamily="2" charset="77"/>
              <a:ea typeface="Inter" pitchFamily="34" charset="-122"/>
              <a:cs typeface="Inter" pitchFamily="34" charset="-120"/>
            </a:endParaRPr>
          </a:p>
          <a:p>
            <a:pPr marL="253994" indent="-253994">
              <a:lnSpc>
                <a:spcPts val="1600"/>
              </a:lnSpc>
              <a:buSzPct val="100000"/>
              <a:buFontTx/>
              <a:buChar char="•"/>
            </a:pPr>
            <a:endParaRPr lang="en-US" sz="1600" dirty="0">
              <a:latin typeface="Work Sans Medium" pitchFamily="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276021" y="843489"/>
            <a:ext cx="4561968" cy="4267200"/>
          </a:xfrm>
          <a:prstGeom prst="rect">
            <a:avLst/>
          </a:prstGeom>
          <a:noFill/>
          <a:ln/>
        </p:spPr>
        <p:txBody>
          <a:bodyPr wrap="square" lIns="0" tIns="0" rIns="0" bIns="0" rtlCol="0" anchor="t"/>
          <a:lstStyle/>
          <a:p>
            <a:pPr marL="253994" indent="-253994">
              <a:lnSpc>
                <a:spcPts val="2400"/>
              </a:lnSpc>
              <a:buSzPct val="100000"/>
              <a:buChar char="•"/>
            </a:pPr>
            <a:r>
              <a:rPr lang="en-US" sz="1000" kern="0" spc="-16" dirty="0">
                <a:solidFill>
                  <a:srgbClr val="111111"/>
                </a:solidFill>
                <a:latin typeface="Work Sans Medium" pitchFamily="2" charset="77"/>
                <a:ea typeface="Inter" pitchFamily="34" charset="-122"/>
                <a:cs typeface="Inter" pitchFamily="34" charset="-120"/>
              </a:rPr>
              <a:t>Canada's population was estimated at 39,566,248 on January 1, 2023, after a record population growth of 1,050,110 people from January 1, 2022, to January 1, 2023. </a:t>
            </a:r>
            <a:endParaRPr lang="en-US" sz="1000" dirty="0">
              <a:latin typeface="Work Sans Medium" pitchFamily="2" charset="77"/>
            </a:endParaRPr>
          </a:p>
          <a:p>
            <a:pPr>
              <a:lnSpc>
                <a:spcPts val="2400"/>
              </a:lnSpc>
            </a:pPr>
            <a:endParaRPr lang="en-US" sz="1600" dirty="0"/>
          </a:p>
          <a:p>
            <a:pPr marL="253994" indent="-253994">
              <a:lnSpc>
                <a:spcPts val="2400"/>
              </a:lnSpc>
              <a:buSzPct val="100000"/>
              <a:buChar char="•"/>
            </a:pPr>
            <a:r>
              <a:rPr lang="en-US" sz="1000" kern="0" spc="-16" dirty="0">
                <a:solidFill>
                  <a:srgbClr val="111111"/>
                </a:solidFill>
                <a:latin typeface="Work Sans Medium" pitchFamily="2" charset="77"/>
                <a:ea typeface="Inter" pitchFamily="34" charset="-122"/>
                <a:cs typeface="Inter" pitchFamily="34" charset="-120"/>
              </a:rPr>
              <a:t>This is the first year in Canadian history that had a population increase of over one million, and it also represents the greatest annual population growth rate (+2.7%) since 1957 (+3.3%).</a:t>
            </a:r>
            <a:endParaRPr lang="en-US" sz="1000" dirty="0">
              <a:latin typeface="Work Sans Medium" pitchFamily="2" charset="77"/>
            </a:endParaRPr>
          </a:p>
          <a:p>
            <a:pPr>
              <a:lnSpc>
                <a:spcPts val="2400"/>
              </a:lnSpc>
            </a:pPr>
            <a:endParaRPr lang="en-US" sz="1600" dirty="0"/>
          </a:p>
          <a:p>
            <a:pPr marL="253994" indent="-253994">
              <a:lnSpc>
                <a:spcPts val="2400"/>
              </a:lnSpc>
              <a:buSzPct val="100000"/>
              <a:buChar char="•"/>
            </a:pPr>
            <a:r>
              <a:rPr lang="en-US" sz="1000" kern="0" spc="-16" dirty="0">
                <a:solidFill>
                  <a:srgbClr val="111111"/>
                </a:solidFill>
                <a:latin typeface="Work Sans Medium" pitchFamily="2" charset="77"/>
                <a:ea typeface="Inter" pitchFamily="34" charset="-122"/>
                <a:cs typeface="Inter" pitchFamily="34" charset="-120"/>
              </a:rPr>
              <a:t>For the year 2022, Canada welcomed 437,180 immigrants and saw a net increase in the number of non-permanent residents estimated at 607,782. In 2023, The Canadian Newcomer target would be at 465,000 (</a:t>
            </a:r>
            <a:r>
              <a:rPr lang="en-US" sz="1000" u="sng" kern="0" spc="-16" dirty="0">
                <a:solidFill>
                  <a:srgbClr val="F42424"/>
                </a:solidFill>
                <a:latin typeface="Work Sans Medium" pitchFamily="2" charset="77"/>
                <a:ea typeface="Inter" pitchFamily="34" charset="-122"/>
                <a:hlinkClick r:id="rId3">
                  <a:extLst>
                    <a:ext uri="{A12FA001-AC4F-418D-AE19-62706E023703}">
                      <ahyp:hlinkClr xmlns:ahyp="http://schemas.microsoft.com/office/drawing/2018/hyperlinkcolor" xmlns="" val="tx"/>
                    </a:ext>
                  </a:extLst>
                </a:hlinkClick>
              </a:rPr>
              <a:t>Canada.ca</a:t>
            </a:r>
            <a:r>
              <a:rPr lang="en-US" sz="1000" u="sng" kern="0" spc="-16" dirty="0">
                <a:solidFill>
                  <a:srgbClr val="F42424"/>
                </a:solidFill>
                <a:latin typeface="Work Sans Medium" pitchFamily="2" charset="77"/>
                <a:ea typeface="Inter" pitchFamily="34" charset="-122"/>
              </a:rPr>
              <a:t>)</a:t>
            </a:r>
          </a:p>
          <a:p>
            <a:pPr marL="253994" indent="-253994">
              <a:lnSpc>
                <a:spcPts val="2400"/>
              </a:lnSpc>
              <a:buSzPct val="100000"/>
              <a:buChar char="•"/>
            </a:pPr>
            <a:endParaRPr lang="en-US" sz="1000" kern="0" spc="-16" dirty="0">
              <a:solidFill>
                <a:srgbClr val="111111"/>
              </a:solidFill>
              <a:latin typeface="Work Sans Medium" pitchFamily="2" charset="77"/>
              <a:ea typeface="Inter" pitchFamily="34" charset="-122"/>
              <a:cs typeface="Inter" pitchFamily="34" charset="-120"/>
            </a:endParaRPr>
          </a:p>
          <a:p>
            <a:pPr marL="253994" indent="-253994">
              <a:lnSpc>
                <a:spcPts val="2400"/>
              </a:lnSpc>
              <a:buSzPct val="100000"/>
              <a:buChar char="•"/>
            </a:pPr>
            <a:r>
              <a:rPr lang="en-US" sz="1000" kern="0" spc="-16" dirty="0">
                <a:solidFill>
                  <a:srgbClr val="111111"/>
                </a:solidFill>
                <a:latin typeface="Work Sans Medium" pitchFamily="2" charset="77"/>
                <a:ea typeface="Inter" pitchFamily="34" charset="-122"/>
                <a:cs typeface="Inter" pitchFamily="34" charset="-120"/>
              </a:rPr>
              <a:t>The numbers represent the highest levels on record, </a:t>
            </a:r>
            <a:r>
              <a:rPr lang="en-US" sz="1000" u="sng" kern="0" spc="-16" dirty="0">
                <a:solidFill>
                  <a:srgbClr val="F42424"/>
                </a:solidFill>
                <a:latin typeface="Work Sans Medium" pitchFamily="2" charset="77"/>
                <a:ea typeface="Inter" pitchFamily="34" charset="-122"/>
                <a:cs typeface="Inter" pitchFamily="34" charset="-120"/>
                <a:hlinkClick r:id="rId4">
                  <a:extLst>
                    <a:ext uri="{A12FA001-AC4F-418D-AE19-62706E023703}">
                      <ahyp:hlinkClr xmlns:ahyp="http://schemas.microsoft.com/office/drawing/2018/hyperlinkcolor" xmlns="" val="tx"/>
                    </a:ext>
                  </a:extLst>
                </a:hlinkClick>
              </a:rPr>
              <a:t>reflecting higher immigration targets</a:t>
            </a:r>
            <a:r>
              <a:rPr lang="en-US" sz="1000" kern="0" spc="-16" dirty="0">
                <a:solidFill>
                  <a:srgbClr val="F42424"/>
                </a:solidFill>
                <a:latin typeface="Work Sans Medium" pitchFamily="2" charset="77"/>
                <a:ea typeface="Inter" pitchFamily="34" charset="-122"/>
                <a:cs typeface="Inter" pitchFamily="34" charset="-120"/>
              </a:rPr>
              <a:t> </a:t>
            </a:r>
            <a:r>
              <a:rPr lang="en-US" sz="1000" kern="0" spc="-16" dirty="0">
                <a:solidFill>
                  <a:srgbClr val="111111"/>
                </a:solidFill>
                <a:latin typeface="Work Sans Medium" pitchFamily="2" charset="77"/>
                <a:ea typeface="Inter" pitchFamily="34" charset="-122"/>
                <a:cs typeface="Inter" pitchFamily="34" charset="-120"/>
              </a:rPr>
              <a:t>and a </a:t>
            </a:r>
            <a:r>
              <a:rPr lang="en-US" sz="1000" u="sng" kern="0" spc="-16" dirty="0">
                <a:solidFill>
                  <a:srgbClr val="F42424"/>
                </a:solidFill>
                <a:latin typeface="Work Sans Medium" pitchFamily="2" charset="77"/>
                <a:ea typeface="Inter" pitchFamily="34" charset="-122"/>
                <a:cs typeface="Inter" pitchFamily="34" charset="-120"/>
                <a:hlinkClick r:id="rId5">
                  <a:extLst>
                    <a:ext uri="{A12FA001-AC4F-418D-AE19-62706E023703}">
                      <ahyp:hlinkClr xmlns:ahyp="http://schemas.microsoft.com/office/drawing/2018/hyperlinkcolor" xmlns="" val="tx"/>
                    </a:ext>
                  </a:extLst>
                </a:hlinkClick>
              </a:rPr>
              <a:t>record-breaking year for the processing of immigration applications</a:t>
            </a:r>
            <a:r>
              <a:rPr lang="en-US" sz="1000" kern="0" spc="-16" dirty="0">
                <a:solidFill>
                  <a:srgbClr val="111111"/>
                </a:solidFill>
                <a:latin typeface="Work Sans Medium" pitchFamily="2" charset="77"/>
                <a:ea typeface="Inter" pitchFamily="34" charset="-122"/>
                <a:cs typeface="Inter" pitchFamily="34" charset="-120"/>
              </a:rPr>
              <a:t> at Immigration, Refugees and Citizenship Canada.</a:t>
            </a:r>
            <a:endParaRPr lang="en-US" sz="1000" dirty="0">
              <a:latin typeface="Work Sans Medium" pitchFamily="2" charset="77"/>
            </a:endParaRPr>
          </a:p>
        </p:txBody>
      </p:sp>
      <p:sp>
        <p:nvSpPr>
          <p:cNvPr id="4" name="Text 1"/>
          <p:cNvSpPr/>
          <p:nvPr/>
        </p:nvSpPr>
        <p:spPr>
          <a:xfrm>
            <a:off x="142875" y="-240706"/>
            <a:ext cx="10972800" cy="1428751"/>
          </a:xfrm>
          <a:prstGeom prst="rect">
            <a:avLst/>
          </a:prstGeom>
          <a:noFill/>
          <a:ln/>
        </p:spPr>
        <p:txBody>
          <a:bodyPr wrap="square" lIns="0" tIns="0" rIns="0" bIns="0" rtlCol="0" anchor="t"/>
          <a:lstStyle/>
          <a:p>
            <a:pPr>
              <a:lnSpc>
                <a:spcPts val="11250"/>
              </a:lnSpc>
            </a:pPr>
            <a:r>
              <a:rPr lang="en-US" sz="3200" b="1" kern="0" spc="-32">
                <a:solidFill>
                  <a:srgbClr val="111111"/>
                </a:solidFill>
                <a:latin typeface="Big Shoulders Display" pitchFamily="34" charset="0"/>
                <a:ea typeface="Big Shoulders Display" pitchFamily="34" charset="-122"/>
                <a:cs typeface="Big Shoulders Display" pitchFamily="34" charset="-120"/>
              </a:rPr>
              <a:t>POPULATION OVERVIEW</a:t>
            </a:r>
            <a:endParaRPr lang="en-US" sz="6600"/>
          </a:p>
        </p:txBody>
      </p:sp>
      <p:pic>
        <p:nvPicPr>
          <p:cNvPr id="5" name="Image 0" descr="https://pitch-assets-ccb95893-de3f-4266-973c-20049231b248.s3.eu-west-1.amazonaws.com/373b913e-9884-44f4-9089-e284f8adcc0d?pitch-bytes=219965&amp;pitch-content-type=image%2Fjpeg"/>
          <p:cNvPicPr>
            <a:picLocks noChangeAspect="1"/>
          </p:cNvPicPr>
          <p:nvPr/>
        </p:nvPicPr>
        <p:blipFill>
          <a:blip r:embed="rId6"/>
          <a:srcRect/>
          <a:stretch/>
        </p:blipFill>
        <p:spPr>
          <a:xfrm>
            <a:off x="354011" y="1763883"/>
            <a:ext cx="6255924" cy="4005837"/>
          </a:xfrm>
          <a:prstGeom prst="rect">
            <a:avLst/>
          </a:prstGeom>
          <a:effectLst>
            <a:outerShdw blurRad="406400" dist="50800" dir="5400000" algn="bl" rotWithShape="0">
              <a:srgbClr val="000000">
                <a:alpha val="2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https://images.unsplash.com/photo-1504150558240-0b4fd8946624?crop=entropy&amp;cs=tinysrgb&amp;fit=max&amp;fm=jpg&amp;ixid=MnwyMTIyMnwwfDF8c2VhcmNofDY1fHx0cmF2ZWwlMjBhaXBvcnR8ZW58MHx8fHwxNjgzMjMyNzMx&amp;ixlib=rb-4.0.3&amp;q=80&amp;w=1080"/>
          <p:cNvPicPr>
            <a:picLocks noChangeAspect="1"/>
          </p:cNvPicPr>
          <p:nvPr/>
        </p:nvPicPr>
        <p:blipFill>
          <a:blip r:embed="rId3"/>
          <a:srcRect l="18392" r="7534"/>
          <a:stretch/>
        </p:blipFill>
        <p:spPr>
          <a:xfrm>
            <a:off x="8130609" y="1565"/>
            <a:ext cx="4064000" cy="6858000"/>
          </a:xfrm>
          <a:prstGeom prst="rect">
            <a:avLst/>
          </a:prstGeom>
        </p:spPr>
      </p:pic>
      <p:sp>
        <p:nvSpPr>
          <p:cNvPr id="4" name="Text 0"/>
          <p:cNvSpPr/>
          <p:nvPr/>
        </p:nvSpPr>
        <p:spPr>
          <a:xfrm>
            <a:off x="511868" y="1292992"/>
            <a:ext cx="7315200" cy="3283873"/>
          </a:xfrm>
          <a:prstGeom prst="rect">
            <a:avLst/>
          </a:prstGeom>
          <a:noFill/>
          <a:ln/>
        </p:spPr>
        <p:txBody>
          <a:bodyPr wrap="square" lIns="0" tIns="0" rIns="0" bIns="0" rtlCol="0" anchor="b"/>
          <a:lstStyle/>
          <a:p>
            <a:pPr marL="253994" indent="-253994">
              <a:lnSpc>
                <a:spcPts val="2720"/>
              </a:lnSpc>
              <a:buSzPct val="100000"/>
              <a:buChar char="•"/>
            </a:pPr>
            <a:r>
              <a:rPr lang="en-US" sz="1000" kern="0" spc="-16" dirty="0">
                <a:solidFill>
                  <a:srgbClr val="111111"/>
                </a:solidFill>
                <a:latin typeface="Work Sans Medium" pitchFamily="2" charset="77"/>
                <a:ea typeface="Inter" pitchFamily="34" charset="-122"/>
                <a:cs typeface="Inter" pitchFamily="34" charset="-120"/>
              </a:rPr>
              <a:t>Canadian residents returned from 2.5 million trips to the United States in February 2023, almost four times the number taken in February 2022 (686,300) and 81.6% of the pre-pandemic level from the same month in 2020. (</a:t>
            </a:r>
            <a:r>
              <a:rPr lang="en-US" sz="1000" kern="0" spc="-16" dirty="0">
                <a:solidFill>
                  <a:srgbClr val="F42424"/>
                </a:solidFill>
                <a:latin typeface="Work Sans Medium" pitchFamily="2" charset="77"/>
                <a:ea typeface="Inter" pitchFamily="34" charset="-122"/>
                <a:cs typeface="Inter" pitchFamily="34" charset="-120"/>
              </a:rPr>
              <a:t>Statistics Canada</a:t>
            </a:r>
            <a:r>
              <a:rPr lang="en-US" sz="1000" kern="0" spc="-16" dirty="0">
                <a:solidFill>
                  <a:srgbClr val="111111"/>
                </a:solidFill>
                <a:latin typeface="Work Sans Medium" pitchFamily="2" charset="77"/>
                <a:ea typeface="Inter" pitchFamily="34" charset="-122"/>
                <a:cs typeface="Inter" pitchFamily="34" charset="-120"/>
              </a:rPr>
              <a:t>)</a:t>
            </a:r>
            <a:endParaRPr lang="en-US" sz="1000" dirty="0">
              <a:latin typeface="Work Sans Medium" pitchFamily="2" charset="77"/>
            </a:endParaRPr>
          </a:p>
          <a:p>
            <a:pPr marL="253994" indent="-253994">
              <a:lnSpc>
                <a:spcPts val="2720"/>
              </a:lnSpc>
              <a:buSzPct val="100000"/>
              <a:buChar char="•"/>
            </a:pPr>
            <a:r>
              <a:rPr lang="en-US" sz="1000" kern="0" spc="-16" dirty="0">
                <a:solidFill>
                  <a:srgbClr val="111111"/>
                </a:solidFill>
                <a:latin typeface="Work Sans Medium" pitchFamily="2" charset="77"/>
                <a:ea typeface="Inter" pitchFamily="34" charset="-122"/>
                <a:cs typeface="Inter" pitchFamily="34" charset="-120"/>
              </a:rPr>
              <a:t>Tourism spending in Canada grew 2.6% to $20.8 Billion in the first quarter quarter of 2023, the eighth consecutive quarterly increase. (</a:t>
            </a:r>
            <a:r>
              <a:rPr lang="en-US" sz="1000" u="sng" kern="0" spc="-16" dirty="0">
                <a:solidFill>
                  <a:srgbClr val="F42424"/>
                </a:solidFill>
                <a:latin typeface="Work Sans Medium" pitchFamily="2" charset="77"/>
                <a:ea typeface="Inter" pitchFamily="34" charset="-122"/>
                <a:cs typeface="Inter" pitchFamily="34" charset="-120"/>
                <a:hlinkClick r:id="rId4">
                  <a:extLst>
                    <a:ext uri="{A12FA001-AC4F-418D-AE19-62706E023703}">
                      <ahyp:hlinkClr xmlns:ahyp="http://schemas.microsoft.com/office/drawing/2018/hyperlinkcolor" xmlns="" val="tx"/>
                    </a:ext>
                  </a:extLst>
                </a:hlinkClick>
              </a:rPr>
              <a:t>Statistics Canada</a:t>
            </a:r>
            <a:r>
              <a:rPr lang="en-US" sz="1000" kern="0" spc="-16" dirty="0">
                <a:solidFill>
                  <a:srgbClr val="111111"/>
                </a:solidFill>
                <a:latin typeface="Work Sans Medium" pitchFamily="2" charset="77"/>
                <a:ea typeface="Inter" pitchFamily="34" charset="-122"/>
                <a:cs typeface="Inter" pitchFamily="34" charset="-120"/>
              </a:rPr>
              <a:t>)</a:t>
            </a:r>
            <a:endParaRPr lang="en-US" sz="1000" dirty="0">
              <a:latin typeface="Work Sans Medium" pitchFamily="2" charset="77"/>
            </a:endParaRPr>
          </a:p>
          <a:p>
            <a:pPr marL="253994" indent="-253994">
              <a:lnSpc>
                <a:spcPts val="2720"/>
              </a:lnSpc>
              <a:buSzPct val="100000"/>
              <a:buChar char="•"/>
            </a:pPr>
            <a:r>
              <a:rPr lang="en-US" sz="1000" kern="0" spc="-16" dirty="0">
                <a:solidFill>
                  <a:srgbClr val="111111"/>
                </a:solidFill>
                <a:latin typeface="Work Sans Medium" pitchFamily="2" charset="77"/>
                <a:ea typeface="Inter" pitchFamily="34" charset="-122"/>
                <a:cs typeface="Inter" pitchFamily="34" charset="-120"/>
              </a:rPr>
              <a:t>Canadians continue to indulge in holidays despite higher flight prices and hotel costs. They are cutting back spending on goods, restaurants, groceries, and cars. (</a:t>
            </a:r>
            <a:r>
              <a:rPr lang="en-US" sz="1000" u="sng" kern="0" spc="-16" dirty="0">
                <a:solidFill>
                  <a:srgbClr val="F42424"/>
                </a:solidFill>
                <a:latin typeface="Work Sans Medium" pitchFamily="2" charset="77"/>
                <a:ea typeface="Inter" pitchFamily="34" charset="-122"/>
                <a:cs typeface="Inter" pitchFamily="34" charset="-120"/>
                <a:hlinkClick r:id="rId5">
                  <a:extLst>
                    <a:ext uri="{A12FA001-AC4F-418D-AE19-62706E023703}">
                      <ahyp:hlinkClr xmlns:ahyp="http://schemas.microsoft.com/office/drawing/2018/hyperlinkcolor" xmlns="" val="tx"/>
                    </a:ext>
                  </a:extLst>
                </a:hlinkClick>
              </a:rPr>
              <a:t>Royal Bank of Canada</a:t>
            </a:r>
            <a:r>
              <a:rPr lang="en-US" sz="1000" kern="0" spc="-16" dirty="0">
                <a:solidFill>
                  <a:srgbClr val="111111"/>
                </a:solidFill>
                <a:latin typeface="Work Sans Medium" pitchFamily="2" charset="77"/>
                <a:ea typeface="Inter" pitchFamily="34" charset="-122"/>
                <a:cs typeface="Inter" pitchFamily="34" charset="-120"/>
              </a:rPr>
              <a:t>)</a:t>
            </a:r>
            <a:endParaRPr lang="en-US" sz="1000" dirty="0">
              <a:latin typeface="Work Sans Medium" pitchFamily="2" charset="77"/>
            </a:endParaRPr>
          </a:p>
        </p:txBody>
      </p:sp>
      <p:sp>
        <p:nvSpPr>
          <p:cNvPr id="5" name="Text 1"/>
          <p:cNvSpPr/>
          <p:nvPr/>
        </p:nvSpPr>
        <p:spPr>
          <a:xfrm>
            <a:off x="208326" y="21797"/>
            <a:ext cx="7315200" cy="1811867"/>
          </a:xfrm>
          <a:prstGeom prst="rect">
            <a:avLst/>
          </a:prstGeom>
          <a:noFill/>
          <a:ln/>
        </p:spPr>
        <p:txBody>
          <a:bodyPr wrap="square" lIns="0" tIns="0" rIns="0" bIns="0" rtlCol="0" anchor="t"/>
          <a:lstStyle/>
          <a:p>
            <a:pPr>
              <a:lnSpc>
                <a:spcPts val="6251"/>
              </a:lnSpc>
            </a:pPr>
            <a:r>
              <a:rPr lang="en-US" sz="2400" b="1" kern="0" spc="-32" dirty="0">
                <a:solidFill>
                  <a:srgbClr val="111111"/>
                </a:solidFill>
                <a:latin typeface="Big Shoulders Display" pitchFamily="34" charset="0"/>
                <a:ea typeface="Big Shoulders Display" pitchFamily="34" charset="-122"/>
              </a:rPr>
              <a:t>CANADIAN</a:t>
            </a:r>
            <a:r>
              <a:rPr lang="en-US" sz="2400" b="1" kern="0" spc="-32" dirty="0">
                <a:solidFill>
                  <a:srgbClr val="111111"/>
                </a:solidFill>
                <a:latin typeface="Big Shoulders Display" pitchFamily="34" charset="0"/>
                <a:ea typeface="Big Shoulders Display" pitchFamily="34" charset="-122"/>
                <a:cs typeface="Big Shoulders Display" pitchFamily="34" charset="-120"/>
              </a:rPr>
              <a:t> TRAVEL LANDSCAPE 2023 | GREAT NEWS! </a:t>
            </a:r>
            <a:endParaRPr lang="en-US" sz="5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82128" y="261076"/>
            <a:ext cx="8534400" cy="685800"/>
          </a:xfrm>
          <a:prstGeom prst="rect">
            <a:avLst/>
          </a:prstGeom>
          <a:noFill/>
          <a:ln/>
        </p:spPr>
        <p:txBody>
          <a:bodyPr wrap="square" lIns="0" tIns="0" rIns="0" bIns="0" rtlCol="0" anchor="t"/>
          <a:lstStyle/>
          <a:p>
            <a:pPr>
              <a:lnSpc>
                <a:spcPts val="5400"/>
              </a:lnSpc>
            </a:pPr>
            <a:r>
              <a:rPr lang="en-US" sz="3200" b="1" kern="0" spc="-32">
                <a:solidFill>
                  <a:srgbClr val="111111"/>
                </a:solidFill>
                <a:latin typeface="Big Shoulders Display" pitchFamily="34" charset="0"/>
                <a:ea typeface="Big Shoulders Display" pitchFamily="34" charset="-122"/>
                <a:cs typeface="Big Shoulders Display" pitchFamily="34" charset="-120"/>
              </a:rPr>
              <a:t>CANADIAN TRAVEL TRENDS 2023</a:t>
            </a:r>
            <a:endParaRPr lang="en-US" sz="3200"/>
          </a:p>
        </p:txBody>
      </p:sp>
      <p:sp>
        <p:nvSpPr>
          <p:cNvPr id="4" name="Text 1"/>
          <p:cNvSpPr/>
          <p:nvPr/>
        </p:nvSpPr>
        <p:spPr>
          <a:xfrm>
            <a:off x="2328930" y="1734580"/>
            <a:ext cx="9753600" cy="406400"/>
          </a:xfrm>
          <a:prstGeom prst="rect">
            <a:avLst/>
          </a:prstGeom>
          <a:noFill/>
          <a:ln/>
        </p:spPr>
        <p:txBody>
          <a:bodyPr wrap="square" lIns="0" tIns="0" rIns="0" bIns="0" rtlCol="0" anchor="t"/>
          <a:lstStyle/>
          <a:p>
            <a:pPr algn="ctr">
              <a:lnSpc>
                <a:spcPts val="1600"/>
              </a:lnSpc>
            </a:pPr>
            <a:r>
              <a:rPr lang="en-US" sz="1000" kern="0" spc="-16" dirty="0">
                <a:solidFill>
                  <a:srgbClr val="111111"/>
                </a:solidFill>
                <a:latin typeface="Work Sans Medium" pitchFamily="2" charset="77"/>
                <a:ea typeface="Inter" pitchFamily="34" charset="-122"/>
                <a:cs typeface="Inter" pitchFamily="34" charset="-120"/>
              </a:rPr>
              <a:t>Canadian searches for flights have now surpassed 2019 levels. According to the Head of Travel Industry at Google Canada, this trend reveals that Canadians are past “revenge travel” and are prioritizing travel as a core value. </a:t>
            </a:r>
            <a:r>
              <a:rPr lang="en-US" sz="1000" u="sng" kern="0" spc="-16" dirty="0">
                <a:solidFill>
                  <a:srgbClr val="F42424"/>
                </a:solidFill>
                <a:latin typeface="Work Sans Medium" pitchFamily="2" charset="77"/>
                <a:ea typeface="Inter" pitchFamily="34" charset="-122"/>
                <a:cs typeface="Inter" pitchFamily="34" charset="-120"/>
                <a:hlinkClick r:id="rId3">
                  <a:extLst>
                    <a:ext uri="{A12FA001-AC4F-418D-AE19-62706E023703}">
                      <ahyp:hlinkClr xmlns:ahyp="http://schemas.microsoft.com/office/drawing/2018/hyperlinkcolor" xmlns="" val="tx"/>
                    </a:ext>
                  </a:extLst>
                </a:hlinkClick>
              </a:rPr>
              <a:t>Travel Press</a:t>
            </a:r>
            <a:endParaRPr lang="en-US" sz="1000" dirty="0">
              <a:latin typeface="Work Sans Medium" pitchFamily="2" charset="77"/>
            </a:endParaRPr>
          </a:p>
        </p:txBody>
      </p:sp>
      <p:sp>
        <p:nvSpPr>
          <p:cNvPr id="5" name="Text 2"/>
          <p:cNvSpPr/>
          <p:nvPr/>
        </p:nvSpPr>
        <p:spPr>
          <a:xfrm>
            <a:off x="2438400" y="4773546"/>
            <a:ext cx="9753600" cy="609600"/>
          </a:xfrm>
          <a:prstGeom prst="rect">
            <a:avLst/>
          </a:prstGeom>
          <a:noFill/>
          <a:ln/>
        </p:spPr>
        <p:txBody>
          <a:bodyPr wrap="square" lIns="0" tIns="0" rIns="0" bIns="0" rtlCol="0" anchor="t"/>
          <a:lstStyle/>
          <a:p>
            <a:pPr algn="ctr">
              <a:lnSpc>
                <a:spcPts val="1600"/>
              </a:lnSpc>
            </a:pPr>
            <a:r>
              <a:rPr lang="en-US" sz="1000" kern="0" spc="-16" dirty="0">
                <a:solidFill>
                  <a:srgbClr val="111111"/>
                </a:solidFill>
                <a:latin typeface="Work Sans Medium" pitchFamily="2" charset="77"/>
                <a:ea typeface="Inter" pitchFamily="34" charset="-122"/>
                <a:cs typeface="Inter" pitchFamily="34" charset="-120"/>
              </a:rPr>
              <a:t>Canadians are showing a desire to go on bucket list trips, since they haven’t travelled in three years, they have more money to spend on travel.</a:t>
            </a:r>
            <a:endParaRPr lang="en-US" sz="1000" dirty="0">
              <a:latin typeface="Work Sans Medium" pitchFamily="2" charset="77"/>
            </a:endParaRPr>
          </a:p>
          <a:p>
            <a:pPr algn="ctr">
              <a:lnSpc>
                <a:spcPts val="1600"/>
              </a:lnSpc>
            </a:pPr>
            <a:r>
              <a:rPr lang="en-US" sz="1200" u="sng" kern="0" spc="-16" dirty="0">
                <a:solidFill>
                  <a:srgbClr val="F42424"/>
                </a:solidFill>
                <a:latin typeface="Inter" pitchFamily="34" charset="0"/>
                <a:ea typeface="Inter" pitchFamily="34" charset="-122"/>
                <a:cs typeface="Inter" pitchFamily="34" charset="-120"/>
                <a:hlinkClick r:id="rId4">
                  <a:extLst>
                    <a:ext uri="{A12FA001-AC4F-418D-AE19-62706E023703}">
                      <ahyp:hlinkClr xmlns:ahyp="http://schemas.microsoft.com/office/drawing/2018/hyperlinkcolor" xmlns="" val="tx"/>
                    </a:ext>
                  </a:extLst>
                </a:hlinkClick>
              </a:rPr>
              <a:t>Travel Industry Today</a:t>
            </a:r>
            <a:endParaRPr lang="en-US" sz="1600" dirty="0"/>
          </a:p>
        </p:txBody>
      </p:sp>
      <p:sp>
        <p:nvSpPr>
          <p:cNvPr id="6" name="Text 3"/>
          <p:cNvSpPr/>
          <p:nvPr/>
        </p:nvSpPr>
        <p:spPr>
          <a:xfrm>
            <a:off x="2328930" y="2728031"/>
            <a:ext cx="9753600" cy="609600"/>
          </a:xfrm>
          <a:prstGeom prst="rect">
            <a:avLst/>
          </a:prstGeom>
          <a:noFill/>
          <a:ln/>
        </p:spPr>
        <p:txBody>
          <a:bodyPr wrap="square" lIns="0" tIns="0" rIns="0" bIns="0" rtlCol="0" anchor="t"/>
          <a:lstStyle/>
          <a:p>
            <a:pPr algn="ctr">
              <a:lnSpc>
                <a:spcPts val="1600"/>
              </a:lnSpc>
            </a:pPr>
            <a:r>
              <a:rPr lang="en-US" sz="1000" kern="0" spc="-16" dirty="0">
                <a:solidFill>
                  <a:srgbClr val="111111"/>
                </a:solidFill>
                <a:latin typeface="Work Sans Medium" pitchFamily="2" charset="77"/>
                <a:ea typeface="Inter" pitchFamily="34" charset="-122"/>
                <a:cs typeface="Inter" pitchFamily="34" charset="-120"/>
              </a:rPr>
              <a:t>The majority 75% (Canadians) – listed relaxation and disconnecting as the primary incentive for taking a leisure trip, followed by adventure, which is almost twice as important for Canadians than for global travelers (41% vs 25%). </a:t>
            </a:r>
            <a:endParaRPr lang="en-US" sz="1000" dirty="0">
              <a:latin typeface="Work Sans Medium" pitchFamily="2" charset="77"/>
            </a:endParaRPr>
          </a:p>
          <a:p>
            <a:pPr algn="ctr">
              <a:lnSpc>
                <a:spcPts val="1600"/>
              </a:lnSpc>
            </a:pPr>
            <a:r>
              <a:rPr lang="en-US" sz="1200" u="sng" kern="0" spc="-16" dirty="0">
                <a:solidFill>
                  <a:srgbClr val="F42424"/>
                </a:solidFill>
                <a:latin typeface="Inter" pitchFamily="34" charset="0"/>
                <a:ea typeface="Inter" pitchFamily="34" charset="-122"/>
                <a:cs typeface="Inter" pitchFamily="34" charset="-120"/>
                <a:hlinkClick r:id="rId5">
                  <a:extLst>
                    <a:ext uri="{A12FA001-AC4F-418D-AE19-62706E023703}">
                      <ahyp:hlinkClr xmlns:ahyp="http://schemas.microsoft.com/office/drawing/2018/hyperlinkcolor" xmlns="" val="tx"/>
                    </a:ext>
                  </a:extLst>
                </a:hlinkClick>
              </a:rPr>
              <a:t>Newswire</a:t>
            </a:r>
            <a:endParaRPr lang="en-US" sz="1600" dirty="0"/>
          </a:p>
        </p:txBody>
      </p:sp>
      <p:sp>
        <p:nvSpPr>
          <p:cNvPr id="7" name="Text 4"/>
          <p:cNvSpPr/>
          <p:nvPr/>
        </p:nvSpPr>
        <p:spPr>
          <a:xfrm>
            <a:off x="2328930" y="3741484"/>
            <a:ext cx="9753600" cy="609600"/>
          </a:xfrm>
          <a:prstGeom prst="rect">
            <a:avLst/>
          </a:prstGeom>
          <a:noFill/>
          <a:ln/>
        </p:spPr>
        <p:txBody>
          <a:bodyPr wrap="square" lIns="0" tIns="0" rIns="0" bIns="0" rtlCol="0" anchor="t"/>
          <a:lstStyle/>
          <a:p>
            <a:pPr algn="ctr">
              <a:lnSpc>
                <a:spcPts val="1600"/>
              </a:lnSpc>
            </a:pPr>
            <a:r>
              <a:rPr lang="en-US" sz="1000" kern="0" spc="-16" dirty="0">
                <a:solidFill>
                  <a:srgbClr val="111111"/>
                </a:solidFill>
                <a:latin typeface="Work Sans Medium" pitchFamily="2" charset="77"/>
                <a:ea typeface="Inter" pitchFamily="34" charset="-122"/>
                <a:cs typeface="Inter" pitchFamily="34" charset="-120"/>
              </a:rPr>
              <a:t>Based on </a:t>
            </a:r>
            <a:r>
              <a:rPr lang="en-US" sz="1000" kern="0" spc="-16" dirty="0" err="1">
                <a:solidFill>
                  <a:srgbClr val="111111"/>
                </a:solidFill>
                <a:latin typeface="Work Sans Medium" pitchFamily="2" charset="77"/>
                <a:ea typeface="Inter" pitchFamily="34" charset="-122"/>
                <a:cs typeface="Inter" pitchFamily="34" charset="-120"/>
              </a:rPr>
              <a:t>traveller</a:t>
            </a:r>
            <a:r>
              <a:rPr lang="en-US" sz="1000" kern="0" spc="-16" dirty="0">
                <a:solidFill>
                  <a:srgbClr val="111111"/>
                </a:solidFill>
                <a:latin typeface="Work Sans Medium" pitchFamily="2" charset="77"/>
                <a:ea typeface="Inter" pitchFamily="34" charset="-122"/>
                <a:cs typeface="Inter" pitchFamily="34" charset="-120"/>
              </a:rPr>
              <a:t> demand, most of the destinations seeing the largest increases are all culture-rich cities. Increasing interest in arts and cultural festivities, major events back in full swing. </a:t>
            </a:r>
            <a:endParaRPr lang="en-US" sz="1000" dirty="0">
              <a:latin typeface="Work Sans Medium" pitchFamily="2" charset="77"/>
            </a:endParaRPr>
          </a:p>
          <a:p>
            <a:pPr algn="ctr">
              <a:lnSpc>
                <a:spcPts val="1600"/>
              </a:lnSpc>
            </a:pPr>
            <a:r>
              <a:rPr lang="en-US" sz="1200" u="sng" kern="0" spc="-16" dirty="0">
                <a:solidFill>
                  <a:srgbClr val="F42424"/>
                </a:solidFill>
                <a:latin typeface="Inter"/>
                <a:ea typeface="Inter"/>
                <a:hlinkClick r:id="rId6">
                  <a:extLst>
                    <a:ext uri="{A12FA001-AC4F-418D-AE19-62706E023703}">
                      <ahyp:hlinkClr xmlns:ahyp="http://schemas.microsoft.com/office/drawing/2018/hyperlinkcolor" xmlns="" val="tx"/>
                    </a:ext>
                  </a:extLst>
                </a:hlinkClick>
              </a:rPr>
              <a:t>OpenJaw</a:t>
            </a:r>
            <a:endParaRPr lang="en-US" sz="1600" dirty="0"/>
          </a:p>
        </p:txBody>
      </p:sp>
      <p:pic>
        <p:nvPicPr>
          <p:cNvPr id="8" name="Image 0" descr="https://external-media.api.pitch.com/provider/icons8/fluent-systems-regular/search-bar.svg"/>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110362" y="1434356"/>
            <a:ext cx="880433" cy="880433"/>
          </a:xfrm>
          <a:prstGeom prst="rect">
            <a:avLst/>
          </a:prstGeom>
        </p:spPr>
      </p:pic>
      <p:pic>
        <p:nvPicPr>
          <p:cNvPr id="9" name="Image 1" descr="https://external-media.api.pitch.com/provider/icons8/fluent-systems-regular/airport.svg"/>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942316" y="1790441"/>
            <a:ext cx="524432" cy="524432"/>
          </a:xfrm>
          <a:prstGeom prst="rect">
            <a:avLst/>
          </a:prstGeom>
        </p:spPr>
      </p:pic>
      <p:pic>
        <p:nvPicPr>
          <p:cNvPr id="10" name="Image 2" descr="https://external-media.api.pitch.com/provider/icons8/fluent-systems-regular/search-in-list.svg"/>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1309373" y="4591000"/>
            <a:ext cx="685800" cy="685800"/>
          </a:xfrm>
          <a:prstGeom prst="rect">
            <a:avLst/>
          </a:prstGeom>
        </p:spPr>
      </p:pic>
      <p:pic>
        <p:nvPicPr>
          <p:cNvPr id="11" name="Image 3" descr="https://external-media.api.pitch.com/provider/icons8/fluent-systems-regular/instagram-check-mark.svg"/>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946070" y="4752108"/>
            <a:ext cx="363857" cy="363857"/>
          </a:xfrm>
          <a:prstGeom prst="rect">
            <a:avLst/>
          </a:prstGeom>
        </p:spPr>
      </p:pic>
      <p:pic>
        <p:nvPicPr>
          <p:cNvPr id="12" name="Image 4" descr="https://external-media.api.pitch.com/provider/icons8/fluent-systems-regular/sunbathe.svg"/>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1280856" y="2541116"/>
            <a:ext cx="708355" cy="708355"/>
          </a:xfrm>
          <a:prstGeom prst="rect">
            <a:avLst/>
          </a:prstGeom>
        </p:spPr>
      </p:pic>
      <p:pic>
        <p:nvPicPr>
          <p:cNvPr id="13" name="Image 5" descr="https://external-media.api.pitch.com/provider/icons8/fluent-systems-regular/skyscrapers.svg"/>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1160989" y="3501338"/>
            <a:ext cx="829649" cy="829649"/>
          </a:xfrm>
          <a:prstGeom prst="rect">
            <a:avLst/>
          </a:prstGeom>
        </p:spPr>
      </p:pic>
      <p:sp>
        <p:nvSpPr>
          <p:cNvPr id="14" name="Text 5"/>
          <p:cNvSpPr/>
          <p:nvPr/>
        </p:nvSpPr>
        <p:spPr>
          <a:xfrm>
            <a:off x="2328930" y="5616931"/>
            <a:ext cx="9753600" cy="609600"/>
          </a:xfrm>
          <a:prstGeom prst="rect">
            <a:avLst/>
          </a:prstGeom>
          <a:noFill/>
          <a:ln/>
        </p:spPr>
        <p:txBody>
          <a:bodyPr wrap="square" lIns="0" tIns="0" rIns="0" bIns="0" rtlCol="0" anchor="t"/>
          <a:lstStyle/>
          <a:p>
            <a:pPr algn="ctr">
              <a:lnSpc>
                <a:spcPts val="1600"/>
              </a:lnSpc>
            </a:pPr>
            <a:r>
              <a:rPr lang="en-US" sz="1000" kern="0" spc="-16" dirty="0">
                <a:solidFill>
                  <a:srgbClr val="111111"/>
                </a:solidFill>
                <a:latin typeface="Work Sans Medium" pitchFamily="2" charset="77"/>
                <a:ea typeface="Inter" pitchFamily="34" charset="-122"/>
                <a:cs typeface="Inter" pitchFamily="34" charset="-120"/>
              </a:rPr>
              <a:t>New research from </a:t>
            </a:r>
            <a:r>
              <a:rPr lang="en-US" sz="1000" kern="0" spc="-16" dirty="0" err="1">
                <a:solidFill>
                  <a:srgbClr val="111111"/>
                </a:solidFill>
                <a:latin typeface="Work Sans Medium" pitchFamily="2" charset="77"/>
                <a:ea typeface="Inter" pitchFamily="34" charset="-122"/>
                <a:cs typeface="Inter" pitchFamily="34" charset="-120"/>
              </a:rPr>
              <a:t>Booking.com</a:t>
            </a:r>
            <a:r>
              <a:rPr lang="en-US" sz="1000" kern="0" spc="-16" dirty="0">
                <a:solidFill>
                  <a:srgbClr val="111111"/>
                </a:solidFill>
                <a:latin typeface="Work Sans Medium" pitchFamily="2" charset="77"/>
                <a:ea typeface="Inter" pitchFamily="34" charset="-122"/>
                <a:cs typeface="Inter" pitchFamily="34" charset="-120"/>
              </a:rPr>
              <a:t> reveals that 65% of Canadian </a:t>
            </a:r>
            <a:r>
              <a:rPr lang="en-US" sz="1000" kern="0" spc="-16" dirty="0" err="1">
                <a:solidFill>
                  <a:srgbClr val="111111"/>
                </a:solidFill>
                <a:latin typeface="Work Sans Medium" pitchFamily="2" charset="77"/>
                <a:ea typeface="Inter" pitchFamily="34" charset="-122"/>
                <a:cs typeface="Inter" pitchFamily="34" charset="-120"/>
              </a:rPr>
              <a:t>travellers</a:t>
            </a:r>
            <a:r>
              <a:rPr lang="en-US" sz="1000" kern="0" spc="-16" dirty="0">
                <a:solidFill>
                  <a:srgbClr val="111111"/>
                </a:solidFill>
                <a:latin typeface="Work Sans Medium" pitchFamily="2" charset="77"/>
                <a:ea typeface="Inter" pitchFamily="34" charset="-122"/>
                <a:cs typeface="Inter" pitchFamily="34" charset="-120"/>
              </a:rPr>
              <a:t> say they want to travel more sustainably over the coming 12 months and 70% confirm that travelling more sustainably is important to them.</a:t>
            </a:r>
            <a:endParaRPr lang="en-US" sz="1000" dirty="0">
              <a:latin typeface="Work Sans Medium" pitchFamily="2" charset="77"/>
            </a:endParaRPr>
          </a:p>
          <a:p>
            <a:pPr algn="ctr">
              <a:lnSpc>
                <a:spcPts val="1600"/>
              </a:lnSpc>
            </a:pPr>
            <a:r>
              <a:rPr lang="en-US" sz="1200" u="sng" kern="0" spc="-16" dirty="0">
                <a:solidFill>
                  <a:srgbClr val="F42424"/>
                </a:solidFill>
                <a:latin typeface="Inter" pitchFamily="34" charset="0"/>
                <a:ea typeface="Inter" pitchFamily="34" charset="-122"/>
                <a:cs typeface="Inter" pitchFamily="34" charset="-120"/>
                <a:hlinkClick r:id="rId19">
                  <a:extLst>
                    <a:ext uri="{A12FA001-AC4F-418D-AE19-62706E023703}">
                      <ahyp:hlinkClr xmlns:ahyp="http://schemas.microsoft.com/office/drawing/2018/hyperlinkcolor" xmlns="" val="tx"/>
                    </a:ext>
                  </a:extLst>
                </a:hlinkClick>
              </a:rPr>
              <a:t>Travelpress </a:t>
            </a:r>
            <a:endParaRPr lang="en-US" sz="1600" dirty="0"/>
          </a:p>
        </p:txBody>
      </p:sp>
      <p:pic>
        <p:nvPicPr>
          <p:cNvPr id="15" name="Image 6" descr="https://external-media.api.pitch.com/provider/icons8/fluent-systems-regular/green-earth.svg"/>
          <p:cNvPicPr>
            <a:picLocks noChangeAspect="1"/>
          </p:cNvPicPr>
          <p:nvPr/>
        </p:nvPicPr>
        <p:blipFill>
          <a:blip r:embed="rId20">
            <a:extLst>
              <a:ext uri="{96DAC541-7B7A-43D3-8B79-37D633B846F1}">
                <asvg:svgBlip xmlns:asvg="http://schemas.microsoft.com/office/drawing/2016/SVG/main" xmlns="" r:embed="rId21"/>
              </a:ext>
            </a:extLst>
          </a:blip>
          <a:srcRect/>
          <a:stretch/>
        </p:blipFill>
        <p:spPr>
          <a:xfrm>
            <a:off x="1227127" y="5534997"/>
            <a:ext cx="685800" cy="685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0E85-4BCE-CCCF-E62E-BFF28FD3DB13}"/>
              </a:ext>
            </a:extLst>
          </p:cNvPr>
          <p:cNvSpPr txBox="1">
            <a:spLocks/>
          </p:cNvSpPr>
          <p:nvPr/>
        </p:nvSpPr>
        <p:spPr>
          <a:xfrm>
            <a:off x="1273289" y="1828065"/>
            <a:ext cx="3283235" cy="31585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2400" dirty="0">
                <a:latin typeface="Work Sans Regular Roman" pitchFamily="2" charset="0"/>
                <a:sym typeface="Helvetica" pitchFamily="2" charset="0"/>
              </a:rPr>
              <a:t>Total Impressions:</a:t>
            </a:r>
          </a:p>
          <a:p>
            <a:pPr algn="ctr"/>
            <a:r>
              <a:rPr lang="en-CA" sz="2800" b="1" kern="1200" dirty="0">
                <a:solidFill>
                  <a:schemeClr val="tx1"/>
                </a:solidFill>
                <a:latin typeface="Work Sans Bold Roman" pitchFamily="2" charset="0"/>
                <a:ea typeface="+mj-ea"/>
                <a:cs typeface="+mj-cs"/>
              </a:rPr>
              <a:t>47,963,392</a:t>
            </a:r>
            <a:r>
              <a:rPr lang="en-CA" sz="2400" b="1" dirty="0">
                <a:latin typeface="Work Sans Bold Roman" pitchFamily="2" charset="0"/>
                <a:sym typeface="Helvetica" pitchFamily="2" charset="0"/>
              </a:rPr>
              <a:t/>
            </a:r>
            <a:br>
              <a:rPr lang="en-CA" sz="2400" b="1" dirty="0">
                <a:latin typeface="Work Sans Bold Roman" pitchFamily="2" charset="0"/>
                <a:sym typeface="Helvetica" pitchFamily="2" charset="0"/>
              </a:rPr>
            </a:br>
            <a:r>
              <a:rPr lang="en-CA" sz="2400" dirty="0">
                <a:latin typeface="Work Sans Regular Roman" pitchFamily="2" charset="0"/>
                <a:sym typeface="Helvetica" pitchFamily="2" charset="0"/>
              </a:rPr>
              <a:t/>
            </a:r>
            <a:br>
              <a:rPr lang="en-CA" sz="2400" dirty="0">
                <a:latin typeface="Work Sans Regular Roman" pitchFamily="2" charset="0"/>
                <a:sym typeface="Helvetica" pitchFamily="2" charset="0"/>
              </a:rPr>
            </a:br>
            <a:r>
              <a:rPr lang="en-CA" sz="2400" dirty="0">
                <a:latin typeface="Work Sans Regular Roman" pitchFamily="2" charset="0"/>
                <a:sym typeface="Helvetica" pitchFamily="2" charset="0"/>
              </a:rPr>
              <a:t>Total Ad Value: </a:t>
            </a:r>
            <a:r>
              <a:rPr lang="en-CA" sz="2800" b="1" dirty="0">
                <a:latin typeface="Work Sans Bold Roman" pitchFamily="2" charset="0"/>
                <a:sym typeface="Helvetica" pitchFamily="2" charset="0"/>
              </a:rPr>
              <a:t>$</a:t>
            </a:r>
            <a:r>
              <a:rPr lang="en-CA" sz="2800" b="1" i="0" u="none" strike="noStrike" dirty="0">
                <a:solidFill>
                  <a:srgbClr val="000000"/>
                </a:solidFill>
                <a:effectLst/>
                <a:latin typeface="Calibri" panose="020F0502020204030204" pitchFamily="34" charset="0"/>
              </a:rPr>
              <a:t>1,017,861</a:t>
            </a:r>
            <a:endParaRPr lang="en-CA" sz="2800" b="1" dirty="0">
              <a:latin typeface="Work Sans Bold Roman" pitchFamily="2" charset="0"/>
              <a:sym typeface="Helvetica" pitchFamily="2" charset="0"/>
            </a:endParaRPr>
          </a:p>
          <a:p>
            <a:pPr algn="ctr"/>
            <a:endParaRPr lang="en-CA" sz="2400" b="1" dirty="0">
              <a:latin typeface="Work Sans Bold Roman" pitchFamily="2" charset="0"/>
              <a:sym typeface="Helvetica" pitchFamily="2" charset="0"/>
            </a:endParaRPr>
          </a:p>
          <a:p>
            <a:pPr algn="ctr"/>
            <a:r>
              <a:rPr lang="en-CA" sz="2400" dirty="0">
                <a:latin typeface="Work Sans Regular Roman" pitchFamily="2" charset="0"/>
                <a:sym typeface="Helvetica" pitchFamily="2" charset="0"/>
              </a:rPr>
              <a:t>Total Articles Generated:</a:t>
            </a:r>
          </a:p>
          <a:p>
            <a:pPr algn="ctr"/>
            <a:r>
              <a:rPr lang="en-CA" sz="2800" b="1" dirty="0">
                <a:latin typeface="Work Sans Bold Roman" pitchFamily="2" charset="0"/>
                <a:sym typeface="Helvetica" pitchFamily="2" charset="0"/>
              </a:rPr>
              <a:t>106</a:t>
            </a:r>
          </a:p>
          <a:p>
            <a:pPr algn="ctr"/>
            <a:endParaRPr lang="en-CA" sz="3100" b="1" dirty="0">
              <a:latin typeface="Work Sans Bold Roman" pitchFamily="2" charset="0"/>
              <a:sym typeface="Helvetica" pitchFamily="2" charset="0"/>
            </a:endParaRPr>
          </a:p>
        </p:txBody>
      </p:sp>
      <p:sp>
        <p:nvSpPr>
          <p:cNvPr id="6" name="TextBox 5">
            <a:extLst>
              <a:ext uri="{FF2B5EF4-FFF2-40B4-BE49-F238E27FC236}">
                <a16:creationId xmlns:a16="http://schemas.microsoft.com/office/drawing/2014/main" id="{EDFBDE85-1F0F-5D60-6BA1-908FD9808444}"/>
              </a:ext>
            </a:extLst>
          </p:cNvPr>
          <p:cNvSpPr txBox="1"/>
          <p:nvPr/>
        </p:nvSpPr>
        <p:spPr>
          <a:xfrm>
            <a:off x="1934765" y="0"/>
            <a:ext cx="8322469" cy="769441"/>
          </a:xfrm>
          <a:prstGeom prst="rect">
            <a:avLst/>
          </a:prstGeom>
          <a:noFill/>
        </p:spPr>
        <p:txBody>
          <a:bodyPr wrap="square">
            <a:spAutoFit/>
          </a:bodyPr>
          <a:lstStyle/>
          <a:p>
            <a:pPr algn="ctr"/>
            <a:r>
              <a:rPr lang="en-CA" sz="4400" b="1" dirty="0">
                <a:solidFill>
                  <a:srgbClr val="002060"/>
                </a:solidFill>
                <a:latin typeface="Playfair Display Bold Roman" pitchFamily="2" charset="0"/>
                <a:sym typeface="Helvetica" pitchFamily="2" charset="0"/>
              </a:rPr>
              <a:t>Earned Media: July-June 2023 </a:t>
            </a:r>
            <a:endParaRPr lang="en-CA" sz="4400" dirty="0"/>
          </a:p>
        </p:txBody>
      </p:sp>
      <p:sp>
        <p:nvSpPr>
          <p:cNvPr id="8" name="Title 1">
            <a:extLst>
              <a:ext uri="{FF2B5EF4-FFF2-40B4-BE49-F238E27FC236}">
                <a16:creationId xmlns:a16="http://schemas.microsoft.com/office/drawing/2014/main" id="{7E5A9D83-F7A2-A625-6FF9-AAFC9700FB0D}"/>
              </a:ext>
            </a:extLst>
          </p:cNvPr>
          <p:cNvSpPr txBox="1">
            <a:spLocks/>
          </p:cNvSpPr>
          <p:nvPr/>
        </p:nvSpPr>
        <p:spPr>
          <a:xfrm>
            <a:off x="5829941" y="1798543"/>
            <a:ext cx="6238832" cy="38552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2000" u="sng" dirty="0">
                <a:latin typeface="Work Sans Regular Roman" pitchFamily="2" charset="0"/>
                <a:sym typeface="Helvetica" pitchFamily="2" charset="0"/>
              </a:rPr>
              <a:t>Top-Tier Media Coverage Includes: </a:t>
            </a:r>
          </a:p>
          <a:p>
            <a:pPr marL="1714500" lvl="3" indent="-342900" algn="ctr">
              <a:buFont typeface="Arial" panose="020B0604020202020204" pitchFamily="34" charset="0"/>
              <a:buChar char="•"/>
            </a:pPr>
            <a:r>
              <a:rPr lang="en-CA" sz="100" b="1" dirty="0">
                <a:latin typeface="WORK SANS SEMIBOLD ROMAN" pitchFamily="2" charset="77"/>
                <a:ea typeface="+mn-ea"/>
                <a:cs typeface="+mn-cs"/>
                <a:sym typeface="Helvetica" pitchFamily="2" charset="0"/>
              </a:rPr>
              <a:t>The Globe &amp; Mail</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The Globe &amp; Mail</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Vancouver Sun</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Calgary Herald</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Edmonton Journal</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Toronto Sun</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Ottawa Citizen</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The Calgary Sun</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Le Devoir</a:t>
            </a:r>
          </a:p>
          <a:p>
            <a:pPr marL="2171700" lvl="4" indent="-342900">
              <a:buFont typeface="Arial" panose="020B0604020202020204" pitchFamily="34" charset="0"/>
              <a:buChar char="•"/>
            </a:pPr>
            <a:r>
              <a:rPr lang="en-CA" sz="2500" b="1" dirty="0">
                <a:latin typeface="WORK SANS SEMIBOLD ROMAN" pitchFamily="2" charset="77"/>
                <a:sym typeface="Helvetica" pitchFamily="2" charset="0"/>
              </a:rPr>
              <a:t>Daily Hive</a:t>
            </a:r>
          </a:p>
          <a:p>
            <a:pPr lvl="5" algn="just"/>
            <a:endParaRPr lang="en-CA" sz="2400" b="1" dirty="0">
              <a:latin typeface="WORK SANS SEMIBOLD ROMAN" pitchFamily="2" charset="77"/>
              <a:sym typeface="Helvetica" pitchFamily="2" charset="0"/>
            </a:endParaRPr>
          </a:p>
        </p:txBody>
      </p:sp>
      <p:pic>
        <p:nvPicPr>
          <p:cNvPr id="9" name="Picture 8">
            <a:extLst>
              <a:ext uri="{FF2B5EF4-FFF2-40B4-BE49-F238E27FC236}">
                <a16:creationId xmlns:a16="http://schemas.microsoft.com/office/drawing/2014/main" id="{D51675C6-7ED3-8BE3-A674-CD80E7CB96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779" y="6168819"/>
            <a:ext cx="1479015" cy="573474"/>
          </a:xfrm>
          <a:prstGeom prst="rect">
            <a:avLst/>
          </a:prstGeom>
        </p:spPr>
      </p:pic>
      <p:pic>
        <p:nvPicPr>
          <p:cNvPr id="10" name="Picture 2" descr="See the source image">
            <a:extLst>
              <a:ext uri="{FF2B5EF4-FFF2-40B4-BE49-F238E27FC236}">
                <a16:creationId xmlns:a16="http://schemas.microsoft.com/office/drawing/2014/main" id="{4D0008A8-47C6-CBCB-93CC-00D151D4C51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882919" y="6280546"/>
            <a:ext cx="1185862" cy="43843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3BD0521-86F3-4F6E-699F-78B9365AD3AE}"/>
              </a:ext>
            </a:extLst>
          </p:cNvPr>
          <p:cNvCxnSpPr>
            <a:cxnSpLocks/>
          </p:cNvCxnSpPr>
          <p:nvPr/>
        </p:nvCxnSpPr>
        <p:spPr>
          <a:xfrm>
            <a:off x="5896060" y="1459832"/>
            <a:ext cx="0" cy="39487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610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DB8685-A967-BF4C-4FD7-1E1769CA432D}"/>
              </a:ext>
            </a:extLst>
          </p:cNvPr>
          <p:cNvSpPr txBox="1">
            <a:spLocks/>
          </p:cNvSpPr>
          <p:nvPr/>
        </p:nvSpPr>
        <p:spPr>
          <a:xfrm>
            <a:off x="109489" y="85724"/>
            <a:ext cx="5347290" cy="6927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400" b="1" dirty="0">
                <a:latin typeface="Work Sans Bold Roman" pitchFamily="2" charset="0"/>
                <a:sym typeface="Helvetica" pitchFamily="2" charset="0"/>
              </a:rPr>
              <a:t>IPW 2023 | Best US Travel Destination Article by Debbie Olsen  </a:t>
            </a:r>
          </a:p>
        </p:txBody>
      </p:sp>
      <p:cxnSp>
        <p:nvCxnSpPr>
          <p:cNvPr id="10" name="Straight Connector 9">
            <a:extLst>
              <a:ext uri="{FF2B5EF4-FFF2-40B4-BE49-F238E27FC236}">
                <a16:creationId xmlns:a16="http://schemas.microsoft.com/office/drawing/2014/main" id="{4B79F076-68EA-6590-E610-29C351F4446B}"/>
              </a:ext>
            </a:extLst>
          </p:cNvPr>
          <p:cNvCxnSpPr>
            <a:cxnSpLocks/>
          </p:cNvCxnSpPr>
          <p:nvPr/>
        </p:nvCxnSpPr>
        <p:spPr>
          <a:xfrm>
            <a:off x="4445417" y="1075018"/>
            <a:ext cx="0" cy="5057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newspaper with a person standing in front of a canyon&#10;&#10;Description automatically generated with low confidence">
            <a:extLst>
              <a:ext uri="{FF2B5EF4-FFF2-40B4-BE49-F238E27FC236}">
                <a16:creationId xmlns:a16="http://schemas.microsoft.com/office/drawing/2014/main" id="{6419BDDA-2AB3-70C1-A171-B8F2DD013215}"/>
              </a:ext>
            </a:extLst>
          </p:cNvPr>
          <p:cNvPicPr>
            <a:picLocks noChangeAspect="1"/>
          </p:cNvPicPr>
          <p:nvPr/>
        </p:nvPicPr>
        <p:blipFill rotWithShape="1">
          <a:blip r:embed="rId2"/>
          <a:srcRect t="4198" b="3865"/>
          <a:stretch/>
        </p:blipFill>
        <p:spPr>
          <a:xfrm>
            <a:off x="853682" y="778437"/>
            <a:ext cx="3144754" cy="5921937"/>
          </a:xfrm>
          <a:prstGeom prst="rect">
            <a:avLst/>
          </a:prstGeom>
          <a:ln>
            <a:solidFill>
              <a:schemeClr val="tx1"/>
            </a:solidFill>
          </a:ln>
        </p:spPr>
      </p:pic>
      <p:sp>
        <p:nvSpPr>
          <p:cNvPr id="15" name="Title 1">
            <a:extLst>
              <a:ext uri="{FF2B5EF4-FFF2-40B4-BE49-F238E27FC236}">
                <a16:creationId xmlns:a16="http://schemas.microsoft.com/office/drawing/2014/main" id="{41502C5F-DDB6-2B0B-A431-A9A3C41F727F}"/>
              </a:ext>
            </a:extLst>
          </p:cNvPr>
          <p:cNvSpPr txBox="1">
            <a:spLocks/>
          </p:cNvSpPr>
          <p:nvPr/>
        </p:nvSpPr>
        <p:spPr>
          <a:xfrm>
            <a:off x="5853113" y="107388"/>
            <a:ext cx="5570483" cy="6927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1600" b="1" dirty="0">
                <a:latin typeface="Work Sans Bold Roman" pitchFamily="2" charset="0"/>
                <a:sym typeface="Helvetica" pitchFamily="2" charset="0"/>
              </a:rPr>
              <a:t>Top Earned Media Articles | FY ‘22 –’23</a:t>
            </a:r>
          </a:p>
        </p:txBody>
      </p:sp>
      <p:pic>
        <p:nvPicPr>
          <p:cNvPr id="17" name="Picture 16" descr="A picture containing text, newspaper, news, publication&#10;&#10;Description automatically generated">
            <a:extLst>
              <a:ext uri="{FF2B5EF4-FFF2-40B4-BE49-F238E27FC236}">
                <a16:creationId xmlns:a16="http://schemas.microsoft.com/office/drawing/2014/main" id="{7CDF7093-F598-4191-C323-BE72E031E3BC}"/>
              </a:ext>
            </a:extLst>
          </p:cNvPr>
          <p:cNvPicPr>
            <a:picLocks noChangeAspect="1"/>
          </p:cNvPicPr>
          <p:nvPr/>
        </p:nvPicPr>
        <p:blipFill rotWithShape="1">
          <a:blip r:embed="rId3"/>
          <a:srcRect t="7293" b="6169"/>
          <a:stretch/>
        </p:blipFill>
        <p:spPr>
          <a:xfrm>
            <a:off x="5366949" y="3754645"/>
            <a:ext cx="2548458" cy="2854045"/>
          </a:xfrm>
          <a:prstGeom prst="rect">
            <a:avLst/>
          </a:prstGeom>
          <a:ln>
            <a:solidFill>
              <a:schemeClr val="tx1"/>
            </a:solidFill>
          </a:ln>
        </p:spPr>
      </p:pic>
      <p:pic>
        <p:nvPicPr>
          <p:cNvPr id="21" name="Picture 20" descr="A picture containing text, newspaper, screenshot, brochure&#10;&#10;Description automatically generated">
            <a:extLst>
              <a:ext uri="{FF2B5EF4-FFF2-40B4-BE49-F238E27FC236}">
                <a16:creationId xmlns:a16="http://schemas.microsoft.com/office/drawing/2014/main" id="{DD5B833B-C19B-0BF1-038E-994913DC2F4C}"/>
              </a:ext>
            </a:extLst>
          </p:cNvPr>
          <p:cNvPicPr>
            <a:picLocks noChangeAspect="1"/>
          </p:cNvPicPr>
          <p:nvPr/>
        </p:nvPicPr>
        <p:blipFill rotWithShape="1">
          <a:blip r:embed="rId4"/>
          <a:srcRect t="5151" b="49274"/>
          <a:stretch/>
        </p:blipFill>
        <p:spPr>
          <a:xfrm>
            <a:off x="5132451" y="749859"/>
            <a:ext cx="3057330" cy="2854046"/>
          </a:xfrm>
          <a:prstGeom prst="rect">
            <a:avLst/>
          </a:prstGeom>
          <a:ln>
            <a:solidFill>
              <a:schemeClr val="tx1"/>
            </a:solidFill>
          </a:ln>
        </p:spPr>
      </p:pic>
      <p:pic>
        <p:nvPicPr>
          <p:cNvPr id="23" name="Picture 22" descr="A person and person riding horses in a newspaper&#10;&#10;Description automatically generated with medium confidence">
            <a:extLst>
              <a:ext uri="{FF2B5EF4-FFF2-40B4-BE49-F238E27FC236}">
                <a16:creationId xmlns:a16="http://schemas.microsoft.com/office/drawing/2014/main" id="{9051BBE0-B73D-2C2C-B331-858069411931}"/>
              </a:ext>
            </a:extLst>
          </p:cNvPr>
          <p:cNvPicPr>
            <a:picLocks noChangeAspect="1"/>
          </p:cNvPicPr>
          <p:nvPr/>
        </p:nvPicPr>
        <p:blipFill>
          <a:blip r:embed="rId5"/>
          <a:stretch>
            <a:fillRect/>
          </a:stretch>
        </p:blipFill>
        <p:spPr>
          <a:xfrm>
            <a:off x="8555581" y="3846329"/>
            <a:ext cx="3151641" cy="2854045"/>
          </a:xfrm>
          <a:prstGeom prst="rect">
            <a:avLst/>
          </a:prstGeom>
          <a:ln>
            <a:solidFill>
              <a:schemeClr val="tx1"/>
            </a:solidFill>
          </a:ln>
        </p:spPr>
      </p:pic>
      <p:pic>
        <p:nvPicPr>
          <p:cNvPr id="25" name="Picture 24" descr="A picture containing text, newspaper, screenshot, publication&#10;&#10;Description automatically generated">
            <a:extLst>
              <a:ext uri="{FF2B5EF4-FFF2-40B4-BE49-F238E27FC236}">
                <a16:creationId xmlns:a16="http://schemas.microsoft.com/office/drawing/2014/main" id="{CB9FBEDD-CE7C-D4EE-B67F-89DE0E3274C2}"/>
              </a:ext>
            </a:extLst>
          </p:cNvPr>
          <p:cNvPicPr>
            <a:picLocks noChangeAspect="1"/>
          </p:cNvPicPr>
          <p:nvPr/>
        </p:nvPicPr>
        <p:blipFill rotWithShape="1">
          <a:blip r:embed="rId6"/>
          <a:srcRect l="9692" t="5833" r="36616" b="37708"/>
          <a:stretch/>
        </p:blipFill>
        <p:spPr>
          <a:xfrm>
            <a:off x="8876814" y="453744"/>
            <a:ext cx="2425729" cy="3300901"/>
          </a:xfrm>
          <a:prstGeom prst="rect">
            <a:avLst/>
          </a:prstGeom>
          <a:ln>
            <a:solidFill>
              <a:schemeClr val="tx1"/>
            </a:solidFill>
          </a:ln>
        </p:spPr>
      </p:pic>
      <p:sp>
        <p:nvSpPr>
          <p:cNvPr id="26" name="TextBox 25">
            <a:extLst>
              <a:ext uri="{FF2B5EF4-FFF2-40B4-BE49-F238E27FC236}">
                <a16:creationId xmlns:a16="http://schemas.microsoft.com/office/drawing/2014/main" id="{27D22E0D-EE12-AAB6-5D07-0B9882A3CFF2}"/>
              </a:ext>
            </a:extLst>
          </p:cNvPr>
          <p:cNvSpPr txBox="1"/>
          <p:nvPr/>
        </p:nvSpPr>
        <p:spPr>
          <a:xfrm>
            <a:off x="1504508" y="5409518"/>
            <a:ext cx="1905136" cy="1169551"/>
          </a:xfrm>
          <a:prstGeom prst="rect">
            <a:avLst/>
          </a:prstGeom>
          <a:solidFill>
            <a:srgbClr val="ED7D31"/>
          </a:solidFill>
        </p:spPr>
        <p:txBody>
          <a:bodyPr wrap="square" rtlCol="0">
            <a:spAutoFit/>
          </a:bodyPr>
          <a:lstStyle/>
          <a:p>
            <a:pPr algn="ctr"/>
            <a:r>
              <a:rPr lang="en-US" sz="1400" b="1" dirty="0"/>
              <a:t>Calgary Herald &amp; Vancouver Sun (Print) + Syndicated across 22 Postmedia Publications</a:t>
            </a:r>
          </a:p>
        </p:txBody>
      </p:sp>
      <p:sp>
        <p:nvSpPr>
          <p:cNvPr id="27" name="TextBox 26">
            <a:extLst>
              <a:ext uri="{FF2B5EF4-FFF2-40B4-BE49-F238E27FC236}">
                <a16:creationId xmlns:a16="http://schemas.microsoft.com/office/drawing/2014/main" id="{EDE79BE4-E568-7596-68AA-86DD74EDAC98}"/>
              </a:ext>
            </a:extLst>
          </p:cNvPr>
          <p:cNvSpPr txBox="1"/>
          <p:nvPr/>
        </p:nvSpPr>
        <p:spPr>
          <a:xfrm>
            <a:off x="5853113" y="6238964"/>
            <a:ext cx="1541813" cy="307777"/>
          </a:xfrm>
          <a:prstGeom prst="rect">
            <a:avLst/>
          </a:prstGeom>
          <a:solidFill>
            <a:srgbClr val="ED7D31"/>
          </a:solidFill>
        </p:spPr>
        <p:txBody>
          <a:bodyPr wrap="square" rtlCol="0">
            <a:spAutoFit/>
          </a:bodyPr>
          <a:lstStyle/>
          <a:p>
            <a:pPr algn="ctr"/>
            <a:r>
              <a:rPr lang="en-US" sz="1400" b="1" dirty="0"/>
              <a:t>The Toronto Sun</a:t>
            </a:r>
          </a:p>
        </p:txBody>
      </p:sp>
      <p:sp>
        <p:nvSpPr>
          <p:cNvPr id="28" name="TextBox 27">
            <a:extLst>
              <a:ext uri="{FF2B5EF4-FFF2-40B4-BE49-F238E27FC236}">
                <a16:creationId xmlns:a16="http://schemas.microsoft.com/office/drawing/2014/main" id="{DEF33777-F5C5-5BA7-E0B6-CBDE2BEA6524}"/>
              </a:ext>
            </a:extLst>
          </p:cNvPr>
          <p:cNvSpPr txBox="1"/>
          <p:nvPr/>
        </p:nvSpPr>
        <p:spPr>
          <a:xfrm>
            <a:off x="5867401" y="3293014"/>
            <a:ext cx="1442704" cy="261610"/>
          </a:xfrm>
          <a:prstGeom prst="rect">
            <a:avLst/>
          </a:prstGeom>
          <a:solidFill>
            <a:srgbClr val="ED7D31"/>
          </a:solidFill>
        </p:spPr>
        <p:txBody>
          <a:bodyPr wrap="square" rtlCol="0">
            <a:spAutoFit/>
          </a:bodyPr>
          <a:lstStyle/>
          <a:p>
            <a:pPr algn="ctr"/>
            <a:r>
              <a:rPr lang="en-US" sz="1100" b="1" dirty="0"/>
              <a:t>Vancouver Sun</a:t>
            </a:r>
          </a:p>
        </p:txBody>
      </p:sp>
      <p:sp>
        <p:nvSpPr>
          <p:cNvPr id="29" name="TextBox 28">
            <a:extLst>
              <a:ext uri="{FF2B5EF4-FFF2-40B4-BE49-F238E27FC236}">
                <a16:creationId xmlns:a16="http://schemas.microsoft.com/office/drawing/2014/main" id="{453FDD59-9AB2-C031-654D-FC96AFE5EEE8}"/>
              </a:ext>
            </a:extLst>
          </p:cNvPr>
          <p:cNvSpPr txBox="1"/>
          <p:nvPr/>
        </p:nvSpPr>
        <p:spPr>
          <a:xfrm>
            <a:off x="9323796" y="3452395"/>
            <a:ext cx="1455300" cy="261610"/>
          </a:xfrm>
          <a:prstGeom prst="rect">
            <a:avLst/>
          </a:prstGeom>
          <a:solidFill>
            <a:srgbClr val="ED7D31"/>
          </a:solidFill>
        </p:spPr>
        <p:txBody>
          <a:bodyPr wrap="square" rtlCol="0">
            <a:spAutoFit/>
          </a:bodyPr>
          <a:lstStyle/>
          <a:p>
            <a:pPr algn="ctr"/>
            <a:r>
              <a:rPr lang="en-US" sz="1100" b="1" dirty="0"/>
              <a:t>Le Devoir | Quebec</a:t>
            </a:r>
          </a:p>
        </p:txBody>
      </p:sp>
      <p:sp>
        <p:nvSpPr>
          <p:cNvPr id="30" name="TextBox 29">
            <a:extLst>
              <a:ext uri="{FF2B5EF4-FFF2-40B4-BE49-F238E27FC236}">
                <a16:creationId xmlns:a16="http://schemas.microsoft.com/office/drawing/2014/main" id="{88DC381D-F285-1A54-5902-7BEDA8364054}"/>
              </a:ext>
            </a:extLst>
          </p:cNvPr>
          <p:cNvSpPr txBox="1"/>
          <p:nvPr/>
        </p:nvSpPr>
        <p:spPr>
          <a:xfrm>
            <a:off x="9575282" y="6089300"/>
            <a:ext cx="1509172" cy="553998"/>
          </a:xfrm>
          <a:prstGeom prst="rect">
            <a:avLst/>
          </a:prstGeom>
          <a:solidFill>
            <a:srgbClr val="ED7D31"/>
          </a:solidFill>
        </p:spPr>
        <p:txBody>
          <a:bodyPr wrap="square" rtlCol="0">
            <a:spAutoFit/>
          </a:bodyPr>
          <a:lstStyle/>
          <a:p>
            <a:pPr algn="ctr"/>
            <a:r>
              <a:rPr lang="en-US" sz="1000" b="1" dirty="0"/>
              <a:t>Calgary Herald (Print) + Syndicated Across 6 Postmedia Publications </a:t>
            </a:r>
          </a:p>
        </p:txBody>
      </p:sp>
    </p:spTree>
    <p:extLst>
      <p:ext uri="{BB962C8B-B14F-4D97-AF65-F5344CB8AC3E}">
        <p14:creationId xmlns:p14="http://schemas.microsoft.com/office/powerpoint/2010/main" val="1704485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7F4C4F-4270-131C-BFD6-61FF78814956}"/>
              </a:ext>
            </a:extLst>
          </p:cNvPr>
          <p:cNvSpPr>
            <a:spLocks noGrp="1"/>
          </p:cNvSpPr>
          <p:nvPr>
            <p:ph type="title"/>
          </p:nvPr>
        </p:nvSpPr>
        <p:spPr>
          <a:xfrm>
            <a:off x="0" y="-83353"/>
            <a:ext cx="10515600" cy="1325563"/>
          </a:xfrm>
        </p:spPr>
        <p:txBody>
          <a:bodyPr/>
          <a:lstStyle/>
          <a:p>
            <a:r>
              <a:rPr lang="en-CA" b="1" dirty="0">
                <a:solidFill>
                  <a:srgbClr val="002060"/>
                </a:solidFill>
                <a:latin typeface="Work Sans Bold Roman"/>
              </a:rPr>
              <a:t>Canadian Trade Results</a:t>
            </a:r>
          </a:p>
        </p:txBody>
      </p:sp>
      <p:sp>
        <p:nvSpPr>
          <p:cNvPr id="7" name="Content Placeholder 6">
            <a:extLst>
              <a:ext uri="{FF2B5EF4-FFF2-40B4-BE49-F238E27FC236}">
                <a16:creationId xmlns:a16="http://schemas.microsoft.com/office/drawing/2014/main" id="{7D011021-ECF9-14E4-A2BB-3B299CFC6ABE}"/>
              </a:ext>
            </a:extLst>
          </p:cNvPr>
          <p:cNvSpPr>
            <a:spLocks noGrp="1"/>
          </p:cNvSpPr>
          <p:nvPr>
            <p:ph idx="1"/>
          </p:nvPr>
        </p:nvSpPr>
        <p:spPr>
          <a:xfrm>
            <a:off x="353114" y="1278384"/>
            <a:ext cx="7975637" cy="4424238"/>
          </a:xfrm>
        </p:spPr>
        <p:txBody>
          <a:bodyPr>
            <a:noAutofit/>
          </a:bodyPr>
          <a:lstStyle/>
          <a:p>
            <a:pPr marL="72000" algn="l" rtl="0" fontAlgn="base">
              <a:spcBef>
                <a:spcPts val="0"/>
              </a:spcBef>
            </a:pPr>
            <a:r>
              <a:rPr lang="en-US" sz="1400" b="1" i="1" u="none" strike="noStrike" dirty="0">
                <a:effectLst/>
                <a:latin typeface="Work Sans Bold Roman"/>
              </a:rPr>
              <a:t>Key Performance Indicators: </a:t>
            </a:r>
            <a:r>
              <a:rPr lang="en-US" sz="1400" b="1" i="1" dirty="0">
                <a:effectLst/>
                <a:latin typeface="Work Sans Bold Roman"/>
              </a:rPr>
              <a:t>​</a:t>
            </a:r>
            <a:endParaRPr lang="en-US" sz="1400" b="1" i="1" dirty="0">
              <a:latin typeface="Work Sans Bold Roman"/>
            </a:endParaRPr>
          </a:p>
          <a:p>
            <a:pPr marL="0" indent="0" algn="l" rtl="0" fontAlgn="base">
              <a:spcBef>
                <a:spcPts val="0"/>
              </a:spcBef>
              <a:buNone/>
            </a:pPr>
            <a:r>
              <a:rPr lang="en-US" sz="1400" i="0" u="none" strike="noStrike" dirty="0">
                <a:effectLst/>
                <a:latin typeface="Work Sans Bold Roman"/>
              </a:rPr>
              <a:t>       </a:t>
            </a:r>
            <a:r>
              <a:rPr lang="en-US" sz="1200" i="0" u="none" strike="noStrike" dirty="0">
                <a:effectLst/>
                <a:latin typeface="Work Sans Bold Roman"/>
              </a:rPr>
              <a:t>Trade Leads, Sales calls, Trainings &amp; Webinars</a:t>
            </a:r>
            <a:r>
              <a:rPr lang="en-US" sz="1200" i="0" dirty="0">
                <a:effectLst/>
                <a:latin typeface="Work Sans Bold Roman"/>
              </a:rPr>
              <a:t>​. </a:t>
            </a:r>
          </a:p>
          <a:p>
            <a:pPr lvl="1" fontAlgn="base">
              <a:spcBef>
                <a:spcPts val="0"/>
              </a:spcBef>
            </a:pPr>
            <a:r>
              <a:rPr lang="en-US" sz="1200" i="1" dirty="0">
                <a:effectLst/>
                <a:latin typeface="Work Sans Bold Roman"/>
              </a:rPr>
              <a:t>Sales calls​ : Completed 73 sales calls as </a:t>
            </a:r>
            <a:r>
              <a:rPr lang="en-US" sz="1200" i="1" dirty="0">
                <a:latin typeface="Work Sans Bold Roman"/>
              </a:rPr>
              <a:t>we are still facing a </a:t>
            </a:r>
            <a:r>
              <a:rPr lang="en-US" sz="1200" i="1" dirty="0">
                <a:effectLst/>
                <a:latin typeface="Work Sans Bold Roman"/>
              </a:rPr>
              <a:t>post-pandemic </a:t>
            </a:r>
            <a:r>
              <a:rPr lang="en-US" sz="1200" i="1" dirty="0">
                <a:latin typeface="Work Sans Bold Roman"/>
              </a:rPr>
              <a:t>recovery and constant economic inflation rates. </a:t>
            </a:r>
          </a:p>
          <a:p>
            <a:pPr lvl="1" fontAlgn="base">
              <a:spcBef>
                <a:spcPts val="0"/>
              </a:spcBef>
            </a:pPr>
            <a:endParaRPr lang="en-US" sz="1200" i="1" dirty="0">
              <a:latin typeface="Work Sans Bold Roman"/>
            </a:endParaRPr>
          </a:p>
          <a:p>
            <a:pPr marL="457200" lvl="1" indent="0" algn="ctr" fontAlgn="base">
              <a:spcBef>
                <a:spcPts val="0"/>
              </a:spcBef>
              <a:buNone/>
            </a:pPr>
            <a:r>
              <a:rPr lang="en-US" sz="1400" b="1" i="1" u="sng" dirty="0">
                <a:latin typeface="Work Sans Bold Roman"/>
              </a:rPr>
              <a:t>GOAL KPIs</a:t>
            </a:r>
            <a:r>
              <a:rPr lang="en-US" sz="1400" b="1" i="1" u="sng" strike="noStrike" dirty="0">
                <a:effectLst/>
                <a:latin typeface="Work Sans Bold Roman"/>
              </a:rPr>
              <a:t>: 365  </a:t>
            </a:r>
            <a:r>
              <a:rPr lang="en-US" sz="1400" i="0" u="sng" dirty="0">
                <a:effectLst/>
                <a:latin typeface="Work Sans Bold Roman"/>
              </a:rPr>
              <a:t>​</a:t>
            </a:r>
            <a:r>
              <a:rPr lang="en-US" sz="1400" u="sng" dirty="0">
                <a:latin typeface="Work Sans Bold Roman"/>
              </a:rPr>
              <a:t>/</a:t>
            </a:r>
            <a:r>
              <a:rPr lang="en-US" sz="1400" b="1" i="1" u="sng" dirty="0">
                <a:effectLst/>
                <a:latin typeface="Work Sans Bold Roman"/>
              </a:rPr>
              <a:t>Achieved</a:t>
            </a:r>
            <a:r>
              <a:rPr lang="en-US" sz="1400" b="1" i="1" u="sng">
                <a:effectLst/>
                <a:latin typeface="Work Sans Bold Roman"/>
              </a:rPr>
              <a:t>: 399</a:t>
            </a:r>
            <a:endParaRPr lang="en-US" sz="1400" i="1" dirty="0">
              <a:effectLst/>
              <a:latin typeface="Work Sans Bold Roman"/>
            </a:endParaRPr>
          </a:p>
          <a:p>
            <a:r>
              <a:rPr lang="en-US" sz="1400" b="1" i="1" u="none" strike="noStrike" dirty="0">
                <a:effectLst/>
                <a:latin typeface="Work Sans Bold Roman"/>
              </a:rPr>
              <a:t>Events &amp; Trainings </a:t>
            </a:r>
            <a:r>
              <a:rPr lang="en-US" sz="1400" b="1" i="0" dirty="0">
                <a:effectLst/>
                <a:latin typeface="Work Sans Bold Roman"/>
              </a:rPr>
              <a:t>​</a:t>
            </a:r>
            <a:r>
              <a:rPr lang="en-US" sz="1400" i="0" dirty="0">
                <a:effectLst/>
                <a:latin typeface="Work Sans Bold Roman"/>
              </a:rPr>
              <a:t/>
            </a:r>
            <a:br>
              <a:rPr lang="en-US" sz="1400" i="0" dirty="0">
                <a:effectLst/>
                <a:latin typeface="Work Sans Bold Roman"/>
              </a:rPr>
            </a:br>
            <a:r>
              <a:rPr lang="en-US" sz="1200" i="0" u="none" strike="noStrike" dirty="0">
                <a:effectLst/>
                <a:latin typeface="Work Sans Bold Roman"/>
              </a:rPr>
              <a:t>We were successful in capturing the attention of an audience flooded with information by hosting 15 virtual trainings. We connected with agents from top-producing travel agencies, nationally and in both English and French. (ex: AMA,</a:t>
            </a:r>
            <a:r>
              <a:rPr lang="en-US" sz="1200" dirty="0">
                <a:latin typeface="Work Sans Bold Roman"/>
              </a:rPr>
              <a:t> Group Voyages Quebec, CAA Quebec, Autentik USA, Travel Only, Toundra Voyage</a:t>
            </a:r>
            <a:r>
              <a:rPr lang="en-US" sz="1200" i="0" u="none" strike="noStrike" dirty="0">
                <a:effectLst/>
                <a:latin typeface="Work Sans Bold Roman"/>
              </a:rPr>
              <a:t>) </a:t>
            </a:r>
          </a:p>
          <a:p>
            <a:pPr marL="0" indent="0" algn="ctr">
              <a:spcBef>
                <a:spcPts val="0"/>
              </a:spcBef>
              <a:buNone/>
            </a:pPr>
            <a:r>
              <a:rPr lang="en-US" sz="1400" b="1" i="1" u="sng" dirty="0">
                <a:latin typeface="Work Sans Bold Roman"/>
              </a:rPr>
              <a:t>W</a:t>
            </a:r>
            <a:r>
              <a:rPr lang="en-US" sz="1400" b="1" i="1" u="sng" dirty="0">
                <a:effectLst/>
                <a:latin typeface="Work Sans Bold Roman"/>
              </a:rPr>
              <a:t>ebinars reached a total of 313 agents.</a:t>
            </a:r>
          </a:p>
          <a:p>
            <a:pPr marL="0" indent="0" algn="ctr">
              <a:spcBef>
                <a:spcPts val="0"/>
              </a:spcBef>
              <a:buNone/>
            </a:pPr>
            <a:endParaRPr lang="en-US" sz="1400" b="1" i="1" u="sng" dirty="0">
              <a:latin typeface="Work Sans Bold Roman"/>
            </a:endParaRPr>
          </a:p>
          <a:p>
            <a:pPr>
              <a:spcBef>
                <a:spcPts val="0"/>
              </a:spcBef>
            </a:pPr>
            <a:r>
              <a:rPr lang="en-US" sz="1400" b="1" i="1" dirty="0">
                <a:effectLst/>
                <a:latin typeface="Work Sans Bold Roman"/>
              </a:rPr>
              <a:t>Canadian Trade Activities: </a:t>
            </a:r>
          </a:p>
          <a:p>
            <a:pPr lvl="1">
              <a:spcBef>
                <a:spcPts val="0"/>
              </a:spcBef>
            </a:pPr>
            <a:r>
              <a:rPr lang="en-US" sz="1200" dirty="0">
                <a:effectLst/>
                <a:latin typeface="Work Sans Bold Roman"/>
              </a:rPr>
              <a:t>Newsletters: 12 English newsletters sent to </a:t>
            </a:r>
            <a:r>
              <a:rPr lang="en-US" sz="1200" b="1" i="1" dirty="0">
                <a:effectLst/>
                <a:latin typeface="Work Sans Bold Roman"/>
              </a:rPr>
              <a:t>28,963 agents nationally</a:t>
            </a:r>
            <a:r>
              <a:rPr lang="en-US" sz="1200" dirty="0">
                <a:effectLst/>
                <a:latin typeface="Work Sans Bold Roman"/>
              </a:rPr>
              <a:t>.</a:t>
            </a:r>
          </a:p>
          <a:p>
            <a:pPr marL="0" indent="0" algn="ctr">
              <a:spcBef>
                <a:spcPts val="0"/>
              </a:spcBef>
              <a:buNone/>
            </a:pPr>
            <a:endParaRPr lang="en-US" sz="1600" b="1" i="1" u="sng" dirty="0">
              <a:effectLst/>
              <a:latin typeface="Work Sans Bold Roman"/>
            </a:endParaRPr>
          </a:p>
          <a:p>
            <a:pPr marL="0" indent="0">
              <a:spcBef>
                <a:spcPts val="0"/>
              </a:spcBef>
              <a:buNone/>
            </a:pPr>
            <a:endParaRPr lang="en-US" sz="1600" dirty="0">
              <a:effectLst/>
              <a:latin typeface="Work Sans Bold Roman"/>
            </a:endParaRPr>
          </a:p>
        </p:txBody>
      </p:sp>
      <p:pic>
        <p:nvPicPr>
          <p:cNvPr id="9" name="Picture 8">
            <a:extLst>
              <a:ext uri="{FF2B5EF4-FFF2-40B4-BE49-F238E27FC236}">
                <a16:creationId xmlns:a16="http://schemas.microsoft.com/office/drawing/2014/main" id="{3916F975-C485-722D-4FBD-CA117E6C1F43}"/>
              </a:ext>
            </a:extLst>
          </p:cNvPr>
          <p:cNvPicPr>
            <a:picLocks noChangeAspect="1"/>
          </p:cNvPicPr>
          <p:nvPr/>
        </p:nvPicPr>
        <p:blipFill>
          <a:blip r:embed="rId2"/>
          <a:stretch>
            <a:fillRect/>
          </a:stretch>
        </p:blipFill>
        <p:spPr>
          <a:xfrm>
            <a:off x="10171302" y="5030745"/>
            <a:ext cx="1467962" cy="1561661"/>
          </a:xfrm>
          <a:prstGeom prst="rect">
            <a:avLst/>
          </a:prstGeom>
        </p:spPr>
      </p:pic>
      <p:pic>
        <p:nvPicPr>
          <p:cNvPr id="10" name="Picture 9">
            <a:extLst>
              <a:ext uri="{FF2B5EF4-FFF2-40B4-BE49-F238E27FC236}">
                <a16:creationId xmlns:a16="http://schemas.microsoft.com/office/drawing/2014/main" id="{887F138E-DC13-0EC7-2694-0759A84241AA}"/>
              </a:ext>
            </a:extLst>
          </p:cNvPr>
          <p:cNvPicPr>
            <a:picLocks noChangeAspect="1"/>
          </p:cNvPicPr>
          <p:nvPr/>
        </p:nvPicPr>
        <p:blipFill>
          <a:blip r:embed="rId3"/>
          <a:stretch>
            <a:fillRect/>
          </a:stretch>
        </p:blipFill>
        <p:spPr>
          <a:xfrm>
            <a:off x="10074238" y="1662476"/>
            <a:ext cx="1667512" cy="3176442"/>
          </a:xfrm>
          <a:prstGeom prst="rect">
            <a:avLst/>
          </a:prstGeom>
        </p:spPr>
      </p:pic>
      <p:pic>
        <p:nvPicPr>
          <p:cNvPr id="14" name="Picture 13">
            <a:extLst>
              <a:ext uri="{FF2B5EF4-FFF2-40B4-BE49-F238E27FC236}">
                <a16:creationId xmlns:a16="http://schemas.microsoft.com/office/drawing/2014/main" id="{BC7A52A1-1273-3003-8F94-A960E1ED69FB}"/>
              </a:ext>
            </a:extLst>
          </p:cNvPr>
          <p:cNvPicPr>
            <a:picLocks noChangeAspect="1"/>
          </p:cNvPicPr>
          <p:nvPr/>
        </p:nvPicPr>
        <p:blipFill>
          <a:blip r:embed="rId4"/>
          <a:stretch>
            <a:fillRect/>
          </a:stretch>
        </p:blipFill>
        <p:spPr>
          <a:xfrm>
            <a:off x="1117658" y="4686562"/>
            <a:ext cx="3060125" cy="1969432"/>
          </a:xfrm>
          <a:prstGeom prst="rect">
            <a:avLst/>
          </a:prstGeom>
        </p:spPr>
      </p:pic>
      <p:pic>
        <p:nvPicPr>
          <p:cNvPr id="15" name="Picture 14">
            <a:extLst>
              <a:ext uri="{FF2B5EF4-FFF2-40B4-BE49-F238E27FC236}">
                <a16:creationId xmlns:a16="http://schemas.microsoft.com/office/drawing/2014/main" id="{5D4BB806-C14F-005C-2ECC-F5929E97E0BE}"/>
              </a:ext>
            </a:extLst>
          </p:cNvPr>
          <p:cNvPicPr>
            <a:picLocks noChangeAspect="1"/>
          </p:cNvPicPr>
          <p:nvPr/>
        </p:nvPicPr>
        <p:blipFill>
          <a:blip r:embed="rId5"/>
          <a:stretch>
            <a:fillRect/>
          </a:stretch>
        </p:blipFill>
        <p:spPr>
          <a:xfrm>
            <a:off x="4381989" y="4617199"/>
            <a:ext cx="2874419" cy="1924834"/>
          </a:xfrm>
          <a:prstGeom prst="rect">
            <a:avLst/>
          </a:prstGeom>
        </p:spPr>
      </p:pic>
      <p:pic>
        <p:nvPicPr>
          <p:cNvPr id="11" name="Picture 10">
            <a:extLst>
              <a:ext uri="{FF2B5EF4-FFF2-40B4-BE49-F238E27FC236}">
                <a16:creationId xmlns:a16="http://schemas.microsoft.com/office/drawing/2014/main" id="{FFB1053B-0224-5739-37C5-2EC7CC0E1BE2}"/>
              </a:ext>
            </a:extLst>
          </p:cNvPr>
          <p:cNvPicPr>
            <a:picLocks noChangeAspect="1"/>
          </p:cNvPicPr>
          <p:nvPr/>
        </p:nvPicPr>
        <p:blipFill>
          <a:blip r:embed="rId6"/>
          <a:stretch>
            <a:fillRect/>
          </a:stretch>
        </p:blipFill>
        <p:spPr>
          <a:xfrm>
            <a:off x="8432822" y="4683265"/>
            <a:ext cx="1743901" cy="2038715"/>
          </a:xfrm>
          <a:prstGeom prst="rect">
            <a:avLst/>
          </a:prstGeom>
        </p:spPr>
      </p:pic>
      <p:pic>
        <p:nvPicPr>
          <p:cNvPr id="8" name="Picture 7">
            <a:extLst>
              <a:ext uri="{FF2B5EF4-FFF2-40B4-BE49-F238E27FC236}">
                <a16:creationId xmlns:a16="http://schemas.microsoft.com/office/drawing/2014/main" id="{0094D73D-F6A6-3399-3B8B-1C64FE626C3E}"/>
              </a:ext>
            </a:extLst>
          </p:cNvPr>
          <p:cNvPicPr>
            <a:picLocks noChangeAspect="1"/>
          </p:cNvPicPr>
          <p:nvPr/>
        </p:nvPicPr>
        <p:blipFill>
          <a:blip r:embed="rId7"/>
          <a:stretch>
            <a:fillRect/>
          </a:stretch>
        </p:blipFill>
        <p:spPr>
          <a:xfrm>
            <a:off x="8485538" y="1470649"/>
            <a:ext cx="1638467" cy="3176442"/>
          </a:xfrm>
          <a:prstGeom prst="rect">
            <a:avLst/>
          </a:prstGeom>
        </p:spPr>
      </p:pic>
    </p:spTree>
    <p:extLst>
      <p:ext uri="{BB962C8B-B14F-4D97-AF65-F5344CB8AC3E}">
        <p14:creationId xmlns:p14="http://schemas.microsoft.com/office/powerpoint/2010/main" val="78162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C63567-9A18-430B-817B-152D609F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425021-2606-6EEB-B40D-EE14FBEC74E4}"/>
              </a:ext>
            </a:extLst>
          </p:cNvPr>
          <p:cNvSpPr>
            <a:spLocks noGrp="1"/>
          </p:cNvSpPr>
          <p:nvPr>
            <p:ph type="title"/>
          </p:nvPr>
        </p:nvSpPr>
        <p:spPr>
          <a:xfrm>
            <a:off x="6460910" y="-51278"/>
            <a:ext cx="5418715" cy="1662878"/>
          </a:xfrm>
        </p:spPr>
        <p:txBody>
          <a:bodyPr>
            <a:normAutofit/>
          </a:bodyPr>
          <a:lstStyle/>
          <a:p>
            <a:pPr algn="ctr"/>
            <a:r>
              <a:rPr lang="en-CA" sz="4000" b="1" dirty="0">
                <a:solidFill>
                  <a:srgbClr val="002060"/>
                </a:solidFill>
                <a:latin typeface="Work Sans Bold Roman"/>
              </a:rPr>
              <a:t>Canadian Trade Results</a:t>
            </a:r>
          </a:p>
        </p:txBody>
      </p:sp>
      <p:pic>
        <p:nvPicPr>
          <p:cNvPr id="8" name="Picture 7">
            <a:extLst>
              <a:ext uri="{FF2B5EF4-FFF2-40B4-BE49-F238E27FC236}">
                <a16:creationId xmlns:a16="http://schemas.microsoft.com/office/drawing/2014/main" id="{D8877DCA-9939-4A1B-9A81-877E14DBB673}"/>
              </a:ext>
            </a:extLst>
          </p:cNvPr>
          <p:cNvPicPr>
            <a:picLocks noChangeAspect="1"/>
          </p:cNvPicPr>
          <p:nvPr/>
        </p:nvPicPr>
        <p:blipFill rotWithShape="1">
          <a:blip r:embed="rId2"/>
          <a:srcRect t="2279" r="-3" b="-3"/>
          <a:stretch/>
        </p:blipFill>
        <p:spPr>
          <a:xfrm>
            <a:off x="20" y="10"/>
            <a:ext cx="3003103" cy="3912881"/>
          </a:xfrm>
          <a:prstGeom prst="rect">
            <a:avLst/>
          </a:prstGeom>
        </p:spPr>
      </p:pic>
      <p:pic>
        <p:nvPicPr>
          <p:cNvPr id="4" name="Picture 10" descr="A group of people posing for a photo&#10;&#10;Description automatically generated">
            <a:extLst>
              <a:ext uri="{FF2B5EF4-FFF2-40B4-BE49-F238E27FC236}">
                <a16:creationId xmlns:a16="http://schemas.microsoft.com/office/drawing/2014/main" id="{9CDFDC0B-8812-2550-E437-DA3EA294CF3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5946" b="-5"/>
          <a:stretch/>
        </p:blipFill>
        <p:spPr bwMode="auto">
          <a:xfrm>
            <a:off x="3180257" y="10"/>
            <a:ext cx="3016307" cy="22233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Website&#10;&#10;Description automatically generated">
            <a:extLst>
              <a:ext uri="{FF2B5EF4-FFF2-40B4-BE49-F238E27FC236}">
                <a16:creationId xmlns:a16="http://schemas.microsoft.com/office/drawing/2014/main" id="{095AC94A-E6CD-0F9A-74EB-205040AB4D5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7496" r="-4" b="-4"/>
          <a:stretch/>
        </p:blipFill>
        <p:spPr bwMode="auto">
          <a:xfrm>
            <a:off x="-1" y="4079988"/>
            <a:ext cx="3003123" cy="2778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C191503-B044-A6DA-0898-9645004FF4F5}"/>
              </a:ext>
            </a:extLst>
          </p:cNvPr>
          <p:cNvPicPr>
            <a:picLocks noChangeAspect="1"/>
          </p:cNvPicPr>
          <p:nvPr/>
        </p:nvPicPr>
        <p:blipFill rotWithShape="1">
          <a:blip r:embed="rId5"/>
          <a:srcRect l="11154" r="5560" b="-3"/>
          <a:stretch/>
        </p:blipFill>
        <p:spPr>
          <a:xfrm>
            <a:off x="3180256" y="2395057"/>
            <a:ext cx="3016307" cy="2055326"/>
          </a:xfrm>
          <a:prstGeom prst="rect">
            <a:avLst/>
          </a:prstGeom>
        </p:spPr>
      </p:pic>
      <p:pic>
        <p:nvPicPr>
          <p:cNvPr id="7" name="Picture 6">
            <a:extLst>
              <a:ext uri="{FF2B5EF4-FFF2-40B4-BE49-F238E27FC236}">
                <a16:creationId xmlns:a16="http://schemas.microsoft.com/office/drawing/2014/main" id="{D8F0BCF3-75DF-2034-1C1D-16A569E50868}"/>
              </a:ext>
            </a:extLst>
          </p:cNvPr>
          <p:cNvPicPr>
            <a:picLocks noChangeAspect="1"/>
          </p:cNvPicPr>
          <p:nvPr/>
        </p:nvPicPr>
        <p:blipFill rotWithShape="1">
          <a:blip r:embed="rId6"/>
          <a:srcRect r="3" b="1482"/>
          <a:stretch/>
        </p:blipFill>
        <p:spPr>
          <a:xfrm>
            <a:off x="3180257" y="4629236"/>
            <a:ext cx="3016307" cy="2228765"/>
          </a:xfrm>
          <a:prstGeom prst="rect">
            <a:avLst/>
          </a:prstGeom>
        </p:spPr>
      </p:pic>
      <p:sp>
        <p:nvSpPr>
          <p:cNvPr id="3" name="Content Placeholder 2">
            <a:extLst>
              <a:ext uri="{FF2B5EF4-FFF2-40B4-BE49-F238E27FC236}">
                <a16:creationId xmlns:a16="http://schemas.microsoft.com/office/drawing/2014/main" id="{D44F99FE-A6FD-EADC-19AE-24DA03088944}"/>
              </a:ext>
            </a:extLst>
          </p:cNvPr>
          <p:cNvSpPr>
            <a:spLocks noGrp="1"/>
          </p:cNvSpPr>
          <p:nvPr>
            <p:ph idx="1"/>
          </p:nvPr>
        </p:nvSpPr>
        <p:spPr>
          <a:xfrm>
            <a:off x="6357802" y="1560321"/>
            <a:ext cx="5624932" cy="4863063"/>
          </a:xfrm>
        </p:spPr>
        <p:txBody>
          <a:bodyPr>
            <a:noAutofit/>
          </a:bodyPr>
          <a:lstStyle/>
          <a:p>
            <a:pPr marL="0" indent="0">
              <a:spcBef>
                <a:spcPts val="0"/>
              </a:spcBef>
              <a:buNone/>
            </a:pPr>
            <a:r>
              <a:rPr lang="en-US" sz="1600" b="1" i="1" dirty="0">
                <a:effectLst/>
                <a:latin typeface="Work Sans Bold Roman"/>
              </a:rPr>
              <a:t>Trade Shows &amp; Activations </a:t>
            </a:r>
          </a:p>
          <a:p>
            <a:pPr marL="0" indent="0">
              <a:spcBef>
                <a:spcPts val="0"/>
              </a:spcBef>
              <a:buNone/>
            </a:pPr>
            <a:endParaRPr lang="en-US" sz="1600" b="1" i="1" dirty="0">
              <a:effectLst/>
              <a:latin typeface="Work Sans Black" pitchFamily="2" charset="77"/>
            </a:endParaRPr>
          </a:p>
          <a:p>
            <a:pPr lvl="1">
              <a:spcBef>
                <a:spcPts val="0"/>
              </a:spcBef>
            </a:pPr>
            <a:r>
              <a:rPr lang="en-US" sz="1400" i="1" dirty="0">
                <a:effectLst/>
                <a:latin typeface="Work Sans Black" pitchFamily="2" charset="77"/>
              </a:rPr>
              <a:t>CAA Manitoba B2B/B2C </a:t>
            </a:r>
            <a:r>
              <a:rPr lang="en-US" sz="1400" b="1" i="1" dirty="0">
                <a:effectLst/>
                <a:latin typeface="Work Sans Black" pitchFamily="2" charset="77"/>
              </a:rPr>
              <a:t>event </a:t>
            </a:r>
            <a:r>
              <a:rPr lang="en-US" sz="1400" dirty="0">
                <a:effectLst/>
                <a:latin typeface="Work Sans Medium" pitchFamily="2" charset="77"/>
              </a:rPr>
              <a:t>– </a:t>
            </a:r>
            <a:r>
              <a:rPr lang="en-US" sz="1400" b="1" i="1" dirty="0">
                <a:effectLst/>
                <a:latin typeface="Work Sans Black" pitchFamily="2" charset="77"/>
              </a:rPr>
              <a:t>Successfully completed on September 17</a:t>
            </a:r>
            <a:r>
              <a:rPr lang="en-US" sz="1400" b="1" i="1" baseline="30000" dirty="0">
                <a:effectLst/>
                <a:latin typeface="Work Sans Black" pitchFamily="2" charset="77"/>
              </a:rPr>
              <a:t>th</a:t>
            </a:r>
            <a:r>
              <a:rPr lang="en-US" sz="1400" b="1" i="1" dirty="0">
                <a:effectLst/>
                <a:latin typeface="Work Sans Black" pitchFamily="2" charset="77"/>
              </a:rPr>
              <a:t>,2023</a:t>
            </a:r>
            <a:r>
              <a:rPr lang="en-US" sz="1400" b="1" i="1" baseline="30000" dirty="0">
                <a:effectLst/>
                <a:latin typeface="Work Sans Black" pitchFamily="2" charset="77"/>
              </a:rPr>
              <a:t> </a:t>
            </a:r>
            <a:endParaRPr lang="en-US" sz="1400" dirty="0">
              <a:latin typeface="Work Sans Medium" pitchFamily="2" charset="77"/>
            </a:endParaRPr>
          </a:p>
          <a:p>
            <a:pPr lvl="2">
              <a:spcBef>
                <a:spcPts val="0"/>
              </a:spcBef>
            </a:pPr>
            <a:r>
              <a:rPr lang="en-US" sz="1400" dirty="0">
                <a:latin typeface="Work Sans Medium" pitchFamily="2" charset="77"/>
              </a:rPr>
              <a:t>1200 consumers attended the event &amp; AOT attendance included a 20-minute presentation.</a:t>
            </a:r>
          </a:p>
          <a:p>
            <a:pPr lvl="2">
              <a:spcBef>
                <a:spcPts val="0"/>
              </a:spcBef>
            </a:pPr>
            <a:r>
              <a:rPr lang="en-US" sz="1400" dirty="0">
                <a:latin typeface="Work Sans Medium" pitchFamily="2" charset="77"/>
              </a:rPr>
              <a:t>Our presentation had the highest attendance amongst the 5 others, with over 40 consumers attending, as well as 11 CAA Manitoba reservations staff </a:t>
            </a:r>
            <a:endParaRPr lang="en-US" sz="1400" baseline="30000" dirty="0">
              <a:effectLst/>
              <a:latin typeface="Work Sans Medium" pitchFamily="2" charset="77"/>
            </a:endParaRPr>
          </a:p>
          <a:p>
            <a:pPr marL="72000" lvl="1">
              <a:spcBef>
                <a:spcPts val="0"/>
              </a:spcBef>
            </a:pPr>
            <a:endParaRPr lang="en-US" sz="1400" baseline="30000" dirty="0">
              <a:effectLst/>
              <a:latin typeface="Work Sans Medium" pitchFamily="2" charset="77"/>
            </a:endParaRPr>
          </a:p>
          <a:p>
            <a:pPr marL="529200" lvl="2">
              <a:spcBef>
                <a:spcPts val="0"/>
              </a:spcBef>
            </a:pPr>
            <a:r>
              <a:rPr lang="en-US" sz="1500" b="1" i="1" dirty="0">
                <a:latin typeface="Work Sans Black" pitchFamily="2" charset="77"/>
              </a:rPr>
              <a:t> Vancouver Mission –  Successfully c</a:t>
            </a:r>
            <a:r>
              <a:rPr lang="en-US" sz="1500" b="1" i="1" dirty="0">
                <a:effectLst/>
                <a:latin typeface="Work Sans Black" pitchFamily="2" charset="77"/>
              </a:rPr>
              <a:t>ompleted on October 18 &amp; 19, 2022 </a:t>
            </a:r>
            <a:endParaRPr lang="en-US" sz="1500" b="1" i="1" dirty="0">
              <a:latin typeface="Work Sans Black" pitchFamily="2" charset="77"/>
            </a:endParaRPr>
          </a:p>
          <a:p>
            <a:pPr marL="1043550" lvl="3" indent="-285750">
              <a:spcBef>
                <a:spcPts val="0"/>
              </a:spcBef>
            </a:pPr>
            <a:r>
              <a:rPr lang="en-US" sz="1400" dirty="0">
                <a:effectLst/>
                <a:latin typeface="Work Sans Medium" pitchFamily="2" charset="77"/>
              </a:rPr>
              <a:t>56 travel agents and airline representatives attended the event. </a:t>
            </a:r>
            <a:r>
              <a:rPr lang="en-US" sz="1400" b="0" i="1" u="sng" dirty="0">
                <a:effectLst/>
                <a:latin typeface="Work Sans Black" pitchFamily="2" charset="77"/>
              </a:rPr>
              <a:t>More lift for Arizona sun-seekers, with new gateways opening-up</a:t>
            </a:r>
          </a:p>
          <a:p>
            <a:pPr marL="457200" lvl="1" indent="0">
              <a:spcBef>
                <a:spcPts val="0"/>
              </a:spcBef>
              <a:buNone/>
            </a:pPr>
            <a:endParaRPr lang="en-US" sz="1400" b="1" i="1" dirty="0">
              <a:latin typeface="Work Sans Black" pitchFamily="2" charset="77"/>
            </a:endParaRPr>
          </a:p>
          <a:p>
            <a:pPr lvl="1">
              <a:spcBef>
                <a:spcPts val="0"/>
              </a:spcBef>
            </a:pPr>
            <a:r>
              <a:rPr lang="en-US" sz="1500" b="1" i="1" dirty="0">
                <a:latin typeface="Work Sans Black" pitchFamily="2" charset="77"/>
              </a:rPr>
              <a:t>AMA  Marketing Campaign </a:t>
            </a:r>
            <a:r>
              <a:rPr lang="en-US" sz="1400" dirty="0">
                <a:latin typeface="Work Sans Medium" pitchFamily="2" charset="77"/>
              </a:rPr>
              <a:t>–Targeting the right audience, using the right tools to increase conversion. (Tools Included dedicated articles, email, social media). </a:t>
            </a:r>
          </a:p>
          <a:p>
            <a:pPr marL="457200" lvl="1" indent="0">
              <a:spcBef>
                <a:spcPts val="0"/>
              </a:spcBef>
              <a:buNone/>
            </a:pPr>
            <a:r>
              <a:rPr lang="en-US" sz="1500" b="1" i="1" dirty="0">
                <a:latin typeface="Work Sans Black" pitchFamily="2" charset="77"/>
              </a:rPr>
              <a:t>FAM Southern Arizona </a:t>
            </a:r>
            <a:r>
              <a:rPr lang="en-US" sz="1400" i="1" dirty="0">
                <a:latin typeface="Work Sans Black" pitchFamily="2" charset="77"/>
              </a:rPr>
              <a:t>(Tucson, Benson Bisbee, Mesa)</a:t>
            </a:r>
          </a:p>
          <a:p>
            <a:pPr marL="0" indent="0">
              <a:spcBef>
                <a:spcPts val="0"/>
              </a:spcBef>
              <a:buNone/>
            </a:pPr>
            <a:endParaRPr lang="en-US" sz="1400" i="1" dirty="0">
              <a:latin typeface="Work Sans Bold Roman"/>
            </a:endParaRPr>
          </a:p>
          <a:p>
            <a:pPr marL="0" indent="0">
              <a:buNone/>
            </a:pPr>
            <a:endParaRPr lang="en-CA" sz="1400" dirty="0"/>
          </a:p>
        </p:txBody>
      </p:sp>
    </p:spTree>
    <p:extLst>
      <p:ext uri="{BB962C8B-B14F-4D97-AF65-F5344CB8AC3E}">
        <p14:creationId xmlns:p14="http://schemas.microsoft.com/office/powerpoint/2010/main" val="941985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16176</TotalTime>
  <Words>1177</Words>
  <Application>Microsoft Office PowerPoint</Application>
  <PresentationFormat>Widescreen</PresentationFormat>
  <Paragraphs>87</Paragraphs>
  <Slides>10</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Arial</vt:lpstr>
      <vt:lpstr>Big Shoulders Display</vt:lpstr>
      <vt:lpstr>Calibri</vt:lpstr>
      <vt:lpstr>Calibri Light</vt:lpstr>
      <vt:lpstr>Helvetica</vt:lpstr>
      <vt:lpstr>Inter</vt:lpstr>
      <vt:lpstr>Playfair Display Bold Roman</vt:lpstr>
      <vt:lpstr>Work Sans Black</vt:lpstr>
      <vt:lpstr>Work Sans Bold Roman</vt:lpstr>
      <vt:lpstr>Work Sans Medium</vt:lpstr>
      <vt:lpstr>Work Sans Regular Roman</vt:lpstr>
      <vt:lpstr>WORK SANS SEMIBOLD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Canadian Trade Results</vt:lpstr>
      <vt:lpstr>Canadian Trade 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Ashton Marcus</dc:creator>
  <cp:lastModifiedBy>Marjorie Magnusson</cp:lastModifiedBy>
  <cp:revision>328</cp:revision>
  <dcterms:created xsi:type="dcterms:W3CDTF">2022-05-16T16:42:15Z</dcterms:created>
  <dcterms:modified xsi:type="dcterms:W3CDTF">2023-10-03T18:48:42Z</dcterms:modified>
</cp:coreProperties>
</file>