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A689C5-9C4C-4770-AE7D-13970CCB3B08}">
  <a:tblStyle styleId="{97A689C5-9C4C-4770-AE7D-13970CCB3B0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4"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26d757cd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26d757cd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26d757cde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26d757cde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3a7693518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3a7693518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3a7693518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3a7693518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3a769351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3a7693518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02814d70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202814d70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202814d70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202814d70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202814d70d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g1202814d70d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202814d70d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g1202814d70d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202814d70d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1202814d70d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02814d70d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g1202814d70d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202814d70d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g1202814d70d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202814d70d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1202814d70d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2322171" y="2047337"/>
            <a:ext cx="4499657" cy="7048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100"/>
              <a:buNone/>
              <a:defRPr sz="4500" b="1" i="0">
                <a:solidFill>
                  <a:srgbClr val="44536A"/>
                </a:solidFill>
                <a:latin typeface="Calibri"/>
                <a:ea typeface="Calibri"/>
                <a:cs typeface="Calibri"/>
                <a:sym typeface="Calibri"/>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3" name="Google Shape;53;p13"/>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100"/>
              <a:buNone/>
              <a:defRPr sz="1100">
                <a:solidFill>
                  <a:srgbClr val="888888"/>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4" name="Google Shape;54;p13"/>
          <p:cNvSpPr txBox="1">
            <a:spLocks noGrp="1"/>
          </p:cNvSpPr>
          <p:nvPr>
            <p:ph type="dt" idx="10"/>
          </p:nvPr>
        </p:nvSpPr>
        <p:spPr>
          <a:xfrm>
            <a:off x="457200" y="4783455"/>
            <a:ext cx="2103120" cy="25717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100"/>
              <a:buNone/>
              <a:defRPr sz="1100">
                <a:solidFill>
                  <a:srgbClr val="888888"/>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583680" y="4783455"/>
            <a:ext cx="2103120" cy="257175"/>
          </a:xfrm>
          <a:prstGeom prst="rect">
            <a:avLst/>
          </a:prstGeom>
          <a:noFill/>
          <a:ln>
            <a:noFill/>
          </a:ln>
        </p:spPr>
        <p:txBody>
          <a:bodyPr spcFirstLastPara="1" wrap="square" lIns="0" tIns="0" rIns="0" bIns="0" anchor="t" anchorCtr="0">
            <a:spAutoFit/>
          </a:bodyPr>
          <a:lstStyle>
            <a:lvl1pPr marL="0" lvl="0" indent="0" algn="r">
              <a:spcBef>
                <a:spcPts val="0"/>
              </a:spcBef>
              <a:buNone/>
              <a:defRPr sz="1100">
                <a:solidFill>
                  <a:srgbClr val="888888"/>
                </a:solidFill>
              </a:defRPr>
            </a:lvl1pPr>
            <a:lvl2pPr marL="0" lvl="1" indent="0" algn="r">
              <a:spcBef>
                <a:spcPts val="0"/>
              </a:spcBef>
              <a:buNone/>
              <a:defRPr sz="1100">
                <a:solidFill>
                  <a:srgbClr val="888888"/>
                </a:solidFill>
              </a:defRPr>
            </a:lvl2pPr>
            <a:lvl3pPr marL="0" lvl="2" indent="0" algn="r">
              <a:spcBef>
                <a:spcPts val="0"/>
              </a:spcBef>
              <a:buNone/>
              <a:defRPr sz="1100">
                <a:solidFill>
                  <a:srgbClr val="888888"/>
                </a:solidFill>
              </a:defRPr>
            </a:lvl3pPr>
            <a:lvl4pPr marL="0" lvl="3" indent="0" algn="r">
              <a:spcBef>
                <a:spcPts val="0"/>
              </a:spcBef>
              <a:buNone/>
              <a:defRPr sz="1100">
                <a:solidFill>
                  <a:srgbClr val="888888"/>
                </a:solidFill>
              </a:defRPr>
            </a:lvl4pPr>
            <a:lvl5pPr marL="0" lvl="4" indent="0" algn="r">
              <a:spcBef>
                <a:spcPts val="0"/>
              </a:spcBef>
              <a:buNone/>
              <a:defRPr sz="1100">
                <a:solidFill>
                  <a:srgbClr val="888888"/>
                </a:solidFill>
              </a:defRPr>
            </a:lvl5pPr>
            <a:lvl6pPr marL="0" lvl="5" indent="0" algn="r">
              <a:spcBef>
                <a:spcPts val="0"/>
              </a:spcBef>
              <a:buNone/>
              <a:defRPr sz="1100">
                <a:solidFill>
                  <a:srgbClr val="888888"/>
                </a:solidFill>
              </a:defRPr>
            </a:lvl6pPr>
            <a:lvl7pPr marL="0" lvl="6" indent="0" algn="r">
              <a:spcBef>
                <a:spcPts val="0"/>
              </a:spcBef>
              <a:buNone/>
              <a:defRPr sz="1100">
                <a:solidFill>
                  <a:srgbClr val="888888"/>
                </a:solidFill>
              </a:defRPr>
            </a:lvl7pPr>
            <a:lvl8pPr marL="0" lvl="7" indent="0" algn="r">
              <a:spcBef>
                <a:spcPts val="0"/>
              </a:spcBef>
              <a:buNone/>
              <a:defRPr sz="1100">
                <a:solidFill>
                  <a:srgbClr val="888888"/>
                </a:solidFill>
              </a:defRPr>
            </a:lvl8pPr>
            <a:lvl9pPr marL="0" lvl="8" indent="0" algn="r">
              <a:spcBef>
                <a:spcPts val="0"/>
              </a:spcBef>
              <a:buNone/>
              <a:defRPr sz="1100">
                <a:solidFill>
                  <a:srgbClr val="888888"/>
                </a:solidFill>
              </a:defRPr>
            </a:lvl9pPr>
          </a:lstStyle>
          <a:p>
            <a:pPr marL="0" lvl="0" indent="0" algn="r" rtl="0">
              <a:spcBef>
                <a:spcPts val="0"/>
              </a:spcBef>
              <a:spcAft>
                <a:spcPts val="0"/>
              </a:spcAft>
              <a:buNone/>
            </a:pPr>
            <a:fld id="{00000000-1234-1234-1234-123412341234}" type="slidenum">
              <a:rPr lang="en"/>
              <a:t>‹#›</a:t>
            </a:fld>
            <a:endParaRPr sz="1400" b="0" i="0" u="none" strike="noStrike" cap="none">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2322171" y="2047337"/>
            <a:ext cx="4499657" cy="7048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100"/>
              <a:buNone/>
              <a:defRPr sz="4500" b="1" i="0">
                <a:solidFill>
                  <a:srgbClr val="44536A"/>
                </a:solidFill>
                <a:latin typeface="Calibri"/>
                <a:ea typeface="Calibri"/>
                <a:cs typeface="Calibri"/>
                <a:sym typeface="Calibri"/>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8" name="Google Shape;58;p14"/>
          <p:cNvSpPr txBox="1">
            <a:spLocks noGrp="1"/>
          </p:cNvSpPr>
          <p:nvPr>
            <p:ph type="body" idx="1"/>
          </p:nvPr>
        </p:nvSpPr>
        <p:spPr>
          <a:xfrm>
            <a:off x="482917" y="2162935"/>
            <a:ext cx="4289108" cy="1965484"/>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100"/>
              <a:buNone/>
              <a:defRPr sz="1100" b="0" i="0">
                <a:solidFill>
                  <a:schemeClr val="dk1"/>
                </a:solidFill>
              </a:defRPr>
            </a:lvl1pPr>
            <a:lvl2pPr marL="914400" lvl="1" indent="-228600" algn="l">
              <a:spcBef>
                <a:spcPts val="1200"/>
              </a:spcBef>
              <a:spcAft>
                <a:spcPts val="0"/>
              </a:spcAft>
              <a:buSzPts val="1100"/>
              <a:buNone/>
              <a:defRPr sz="1100"/>
            </a:lvl2pPr>
            <a:lvl3pPr marL="1371600" lvl="2" indent="-228600" algn="l">
              <a:spcBef>
                <a:spcPts val="1200"/>
              </a:spcBef>
              <a:spcAft>
                <a:spcPts val="0"/>
              </a:spcAft>
              <a:buSzPts val="1100"/>
              <a:buNone/>
              <a:defRPr sz="1100"/>
            </a:lvl3pPr>
            <a:lvl4pPr marL="1828800" lvl="3" indent="-228600" algn="l">
              <a:spcBef>
                <a:spcPts val="1200"/>
              </a:spcBef>
              <a:spcAft>
                <a:spcPts val="0"/>
              </a:spcAft>
              <a:buSzPts val="1100"/>
              <a:buNone/>
              <a:defRPr sz="1100"/>
            </a:lvl4pPr>
            <a:lvl5pPr marL="2286000" lvl="4" indent="-228600" algn="l">
              <a:spcBef>
                <a:spcPts val="1200"/>
              </a:spcBef>
              <a:spcAft>
                <a:spcPts val="0"/>
              </a:spcAft>
              <a:buSzPts val="1100"/>
              <a:buNone/>
              <a:defRPr sz="1100"/>
            </a:lvl5pPr>
            <a:lvl6pPr marL="2743200" lvl="5" indent="-228600" algn="l">
              <a:spcBef>
                <a:spcPts val="1200"/>
              </a:spcBef>
              <a:spcAft>
                <a:spcPts val="0"/>
              </a:spcAft>
              <a:buSzPts val="1100"/>
              <a:buNone/>
              <a:defRPr sz="1100"/>
            </a:lvl6pPr>
            <a:lvl7pPr marL="3200400" lvl="6" indent="-228600" algn="l">
              <a:spcBef>
                <a:spcPts val="1200"/>
              </a:spcBef>
              <a:spcAft>
                <a:spcPts val="0"/>
              </a:spcAft>
              <a:buSzPts val="1100"/>
              <a:buNone/>
              <a:defRPr sz="1100"/>
            </a:lvl7pPr>
            <a:lvl8pPr marL="3657600" lvl="7" indent="-228600" algn="l">
              <a:spcBef>
                <a:spcPts val="1200"/>
              </a:spcBef>
              <a:spcAft>
                <a:spcPts val="0"/>
              </a:spcAft>
              <a:buSzPts val="1100"/>
              <a:buNone/>
              <a:defRPr sz="1100"/>
            </a:lvl8pPr>
            <a:lvl9pPr marL="4114800" lvl="8" indent="-228600" algn="l">
              <a:spcBef>
                <a:spcPts val="1200"/>
              </a:spcBef>
              <a:spcAft>
                <a:spcPts val="1200"/>
              </a:spcAft>
              <a:buSzPts val="1100"/>
              <a:buNone/>
              <a:defRPr sz="1100"/>
            </a:lvl9pPr>
          </a:lstStyle>
          <a:p>
            <a:endParaRPr/>
          </a:p>
        </p:txBody>
      </p:sp>
      <p:sp>
        <p:nvSpPr>
          <p:cNvPr id="59" name="Google Shape;59;p14"/>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100"/>
              <a:buNone/>
              <a:defRPr sz="1100">
                <a:solidFill>
                  <a:srgbClr val="888888"/>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0" name="Google Shape;60;p14"/>
          <p:cNvSpPr txBox="1">
            <a:spLocks noGrp="1"/>
          </p:cNvSpPr>
          <p:nvPr>
            <p:ph type="dt" idx="10"/>
          </p:nvPr>
        </p:nvSpPr>
        <p:spPr>
          <a:xfrm>
            <a:off x="457200" y="4783455"/>
            <a:ext cx="2103120" cy="25717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100"/>
              <a:buNone/>
              <a:defRPr sz="1100">
                <a:solidFill>
                  <a:srgbClr val="888888"/>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1" name="Google Shape;61;p14"/>
          <p:cNvSpPr txBox="1">
            <a:spLocks noGrp="1"/>
          </p:cNvSpPr>
          <p:nvPr>
            <p:ph type="sldNum" idx="12"/>
          </p:nvPr>
        </p:nvSpPr>
        <p:spPr>
          <a:xfrm>
            <a:off x="6583680" y="4783455"/>
            <a:ext cx="2103120" cy="257175"/>
          </a:xfrm>
          <a:prstGeom prst="rect">
            <a:avLst/>
          </a:prstGeom>
          <a:noFill/>
          <a:ln>
            <a:noFill/>
          </a:ln>
        </p:spPr>
        <p:txBody>
          <a:bodyPr spcFirstLastPara="1" wrap="square" lIns="0" tIns="0" rIns="0" bIns="0" anchor="t" anchorCtr="0">
            <a:spAutoFit/>
          </a:bodyPr>
          <a:lstStyle>
            <a:lvl1pPr marL="0" lvl="0" indent="0" algn="r">
              <a:spcBef>
                <a:spcPts val="0"/>
              </a:spcBef>
              <a:buNone/>
              <a:defRPr sz="1100">
                <a:solidFill>
                  <a:srgbClr val="888888"/>
                </a:solidFill>
              </a:defRPr>
            </a:lvl1pPr>
            <a:lvl2pPr marL="0" lvl="1" indent="0" algn="r">
              <a:spcBef>
                <a:spcPts val="0"/>
              </a:spcBef>
              <a:buNone/>
              <a:defRPr sz="1100">
                <a:solidFill>
                  <a:srgbClr val="888888"/>
                </a:solidFill>
              </a:defRPr>
            </a:lvl2pPr>
            <a:lvl3pPr marL="0" lvl="2" indent="0" algn="r">
              <a:spcBef>
                <a:spcPts val="0"/>
              </a:spcBef>
              <a:buNone/>
              <a:defRPr sz="1100">
                <a:solidFill>
                  <a:srgbClr val="888888"/>
                </a:solidFill>
              </a:defRPr>
            </a:lvl3pPr>
            <a:lvl4pPr marL="0" lvl="3" indent="0" algn="r">
              <a:spcBef>
                <a:spcPts val="0"/>
              </a:spcBef>
              <a:buNone/>
              <a:defRPr sz="1100">
                <a:solidFill>
                  <a:srgbClr val="888888"/>
                </a:solidFill>
              </a:defRPr>
            </a:lvl4pPr>
            <a:lvl5pPr marL="0" lvl="4" indent="0" algn="r">
              <a:spcBef>
                <a:spcPts val="0"/>
              </a:spcBef>
              <a:buNone/>
              <a:defRPr sz="1100">
                <a:solidFill>
                  <a:srgbClr val="888888"/>
                </a:solidFill>
              </a:defRPr>
            </a:lvl5pPr>
            <a:lvl6pPr marL="0" lvl="5" indent="0" algn="r">
              <a:spcBef>
                <a:spcPts val="0"/>
              </a:spcBef>
              <a:buNone/>
              <a:defRPr sz="1100">
                <a:solidFill>
                  <a:srgbClr val="888888"/>
                </a:solidFill>
              </a:defRPr>
            </a:lvl6pPr>
            <a:lvl7pPr marL="0" lvl="6" indent="0" algn="r">
              <a:spcBef>
                <a:spcPts val="0"/>
              </a:spcBef>
              <a:buNone/>
              <a:defRPr sz="1100">
                <a:solidFill>
                  <a:srgbClr val="888888"/>
                </a:solidFill>
              </a:defRPr>
            </a:lvl7pPr>
            <a:lvl8pPr marL="0" lvl="7" indent="0" algn="r">
              <a:spcBef>
                <a:spcPts val="0"/>
              </a:spcBef>
              <a:buNone/>
              <a:defRPr sz="1100">
                <a:solidFill>
                  <a:srgbClr val="888888"/>
                </a:solidFill>
              </a:defRPr>
            </a:lvl8pPr>
            <a:lvl9pPr marL="0" lvl="8" indent="0" algn="r">
              <a:spcBef>
                <a:spcPts val="0"/>
              </a:spcBef>
              <a:buNone/>
              <a:defRPr sz="1100">
                <a:solidFill>
                  <a:srgbClr val="888888"/>
                </a:solidFill>
              </a:defRPr>
            </a:lvl9pPr>
          </a:lstStyle>
          <a:p>
            <a:pPr marL="0" lvl="0" indent="0" algn="r" rtl="0">
              <a:spcBef>
                <a:spcPts val="0"/>
              </a:spcBef>
              <a:spcAft>
                <a:spcPts val="0"/>
              </a:spcAft>
              <a:buNone/>
            </a:pPr>
            <a:fld id="{00000000-1234-1234-1234-123412341234}" type="slidenum">
              <a:rPr lang="en"/>
              <a:t>‹#›</a:t>
            </a:fld>
            <a:endParaRPr sz="1400" b="0" i="0" u="none" strike="noStrike" cap="none">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0" name="Google Shape;20;p4"/>
          <p:cNvPicPr preferRelativeResize="0"/>
          <p:nvPr/>
        </p:nvPicPr>
        <p:blipFill>
          <a:blip r:embed="rId2">
            <a:alphaModFix/>
          </a:blip>
          <a:stretch>
            <a:fillRect/>
          </a:stretch>
        </p:blipFill>
        <p:spPr>
          <a:xfrm>
            <a:off x="7654879" y="4363650"/>
            <a:ext cx="1177421" cy="393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0" y="0"/>
            <a:ext cx="9148562"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p:nvPr/>
        </p:nvSpPr>
        <p:spPr>
          <a:xfrm>
            <a:off x="1533600" y="1710550"/>
            <a:ext cx="6287700" cy="1108200"/>
          </a:xfrm>
          <a:prstGeom prst="rect">
            <a:avLst/>
          </a:prstGeom>
          <a:noFill/>
          <a:ln>
            <a:noFill/>
          </a:ln>
        </p:spPr>
        <p:txBody>
          <a:bodyPr spcFirstLastPara="1" wrap="square" lIns="91425" tIns="91425" rIns="91425" bIns="91425" anchor="t" anchorCtr="0">
            <a:spAutoFit/>
          </a:bodyPr>
          <a:lstStyle/>
          <a:p>
            <a:pPr marL="13334" lvl="0" indent="0" algn="l" rtl="0">
              <a:spcBef>
                <a:spcPts val="0"/>
              </a:spcBef>
              <a:spcAft>
                <a:spcPts val="0"/>
              </a:spcAft>
              <a:buNone/>
            </a:pPr>
            <a:r>
              <a:rPr lang="en" sz="6000" b="1">
                <a:solidFill>
                  <a:srgbClr val="44536A"/>
                </a:solidFill>
                <a:latin typeface="Calibri"/>
                <a:ea typeface="Calibri"/>
                <a:cs typeface="Calibri"/>
                <a:sym typeface="Calibri"/>
              </a:rPr>
              <a:t>PUBLIC RELATIONS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a:xfrm>
            <a:off x="311700" y="173675"/>
            <a:ext cx="8520600" cy="572700"/>
          </a:xfrm>
          <a:prstGeom prst="rect">
            <a:avLst/>
          </a:prstGeom>
        </p:spPr>
        <p:txBody>
          <a:bodyPr spcFirstLastPara="1" wrap="square" lIns="91425" tIns="91425" rIns="91425" bIns="91425" anchor="t" anchorCtr="0">
            <a:noAutofit/>
          </a:bodyPr>
          <a:lstStyle/>
          <a:p>
            <a:pPr marL="12700" marR="5080" lvl="0" indent="-635" algn="l" rtl="0">
              <a:lnSpc>
                <a:spcPct val="108000"/>
              </a:lnSpc>
              <a:spcBef>
                <a:spcPts val="0"/>
              </a:spcBef>
              <a:spcAft>
                <a:spcPts val="0"/>
              </a:spcAft>
              <a:buClr>
                <a:schemeClr val="dk1"/>
              </a:buClr>
              <a:buSzPts val="990"/>
              <a:buFont typeface="Arial"/>
              <a:buNone/>
            </a:pPr>
            <a:r>
              <a:rPr lang="en" sz="2900" b="1">
                <a:solidFill>
                  <a:srgbClr val="44536A"/>
                </a:solidFill>
                <a:latin typeface="Calibri"/>
                <a:ea typeface="Calibri"/>
                <a:cs typeface="Calibri"/>
                <a:sym typeface="Calibri"/>
              </a:rPr>
              <a:t>Public Relations - Overview (1 July 2021 - 1 July  2022)</a:t>
            </a:r>
            <a:endParaRPr sz="1820" b="1">
              <a:latin typeface="Calibri"/>
              <a:ea typeface="Calibri"/>
              <a:cs typeface="Calibri"/>
              <a:sym typeface="Calibri"/>
            </a:endParaRPr>
          </a:p>
        </p:txBody>
      </p:sp>
      <p:sp>
        <p:nvSpPr>
          <p:cNvPr id="137" name="Google Shape;137;p25"/>
          <p:cNvSpPr txBox="1"/>
          <p:nvPr/>
        </p:nvSpPr>
        <p:spPr>
          <a:xfrm>
            <a:off x="813050" y="839375"/>
            <a:ext cx="3657600" cy="1636800"/>
          </a:xfrm>
          <a:prstGeom prst="rect">
            <a:avLst/>
          </a:prstGeom>
          <a:solidFill>
            <a:srgbClr val="E7E6E6"/>
          </a:solidFill>
          <a:ln>
            <a:noFill/>
          </a:ln>
        </p:spPr>
        <p:txBody>
          <a:bodyPr spcFirstLastPara="1" wrap="square" lIns="0" tIns="75550" rIns="0" bIns="0" anchor="t" anchorCtr="0">
            <a:noAutofit/>
          </a:bodyPr>
          <a:lstStyle/>
          <a:p>
            <a:pPr marL="90170" marR="0" lvl="0" indent="0" algn="l" rtl="0">
              <a:lnSpc>
                <a:spcPct val="100000"/>
              </a:lnSpc>
              <a:spcBef>
                <a:spcPts val="0"/>
              </a:spcBef>
              <a:spcAft>
                <a:spcPts val="0"/>
              </a:spcAft>
              <a:buNone/>
            </a:pPr>
            <a:endParaRPr sz="1900" b="0" i="0" u="none" strike="noStrike" cap="none">
              <a:solidFill>
                <a:srgbClr val="000000"/>
              </a:solidFill>
              <a:latin typeface="Calibri"/>
              <a:ea typeface="Calibri"/>
              <a:cs typeface="Calibri"/>
              <a:sym typeface="Calibri"/>
            </a:endParaRPr>
          </a:p>
          <a:p>
            <a:pPr marL="90170" marR="0" lvl="0" indent="0" algn="ctr" rtl="0">
              <a:lnSpc>
                <a:spcPct val="100000"/>
              </a:lnSpc>
              <a:spcBef>
                <a:spcPts val="595"/>
              </a:spcBef>
              <a:spcAft>
                <a:spcPts val="0"/>
              </a:spcAft>
              <a:buNone/>
            </a:pPr>
            <a:r>
              <a:rPr lang="en" sz="1900" b="0" i="0" u="none" strike="noStrike" cap="none">
                <a:solidFill>
                  <a:srgbClr val="000000"/>
                </a:solidFill>
                <a:latin typeface="Calibri"/>
                <a:ea typeface="Calibri"/>
                <a:cs typeface="Calibri"/>
                <a:sym typeface="Calibri"/>
              </a:rPr>
              <a:t>    Total number of media hosted:</a:t>
            </a:r>
            <a:br>
              <a:rPr lang="en" sz="1900" b="0" i="0" u="none" strike="noStrike" cap="none">
                <a:solidFill>
                  <a:srgbClr val="000000"/>
                </a:solidFill>
                <a:latin typeface="Calibri"/>
                <a:ea typeface="Calibri"/>
                <a:cs typeface="Calibri"/>
                <a:sym typeface="Calibri"/>
              </a:rPr>
            </a:br>
            <a:r>
              <a:rPr lang="en" sz="1900" b="0" i="0" u="none" strike="noStrike" cap="none">
                <a:solidFill>
                  <a:srgbClr val="000000"/>
                </a:solidFill>
                <a:latin typeface="Calibri"/>
                <a:ea typeface="Calibri"/>
                <a:cs typeface="Calibri"/>
                <a:sym typeface="Calibri"/>
              </a:rPr>
              <a:t> </a:t>
            </a:r>
            <a:r>
              <a:rPr lang="en" sz="1900" b="1">
                <a:latin typeface="Calibri"/>
                <a:ea typeface="Calibri"/>
                <a:cs typeface="Calibri"/>
                <a:sym typeface="Calibri"/>
              </a:rPr>
              <a:t/>
            </a:r>
            <a:br>
              <a:rPr lang="en" sz="1900" b="1">
                <a:latin typeface="Calibri"/>
                <a:ea typeface="Calibri"/>
                <a:cs typeface="Calibri"/>
                <a:sym typeface="Calibri"/>
              </a:rPr>
            </a:br>
            <a:r>
              <a:rPr lang="en" sz="1900" b="1" i="0" u="none" strike="noStrike" cap="none">
                <a:solidFill>
                  <a:srgbClr val="000000"/>
                </a:solidFill>
                <a:latin typeface="Calibri"/>
                <a:ea typeface="Calibri"/>
                <a:cs typeface="Calibri"/>
                <a:sym typeface="Calibri"/>
              </a:rPr>
              <a:t>6</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50"/>
              </a:spcBef>
              <a:spcAft>
                <a:spcPts val="0"/>
              </a:spcAft>
              <a:buNone/>
            </a:pPr>
            <a:endParaRPr sz="1850" b="0" i="0" u="none" strike="noStrike" cap="none">
              <a:solidFill>
                <a:srgbClr val="000000"/>
              </a:solidFill>
              <a:latin typeface="Calibri"/>
              <a:ea typeface="Calibri"/>
              <a:cs typeface="Calibri"/>
              <a:sym typeface="Calibri"/>
            </a:endParaRPr>
          </a:p>
        </p:txBody>
      </p:sp>
      <p:sp>
        <p:nvSpPr>
          <p:cNvPr id="138" name="Google Shape;138;p25"/>
          <p:cNvSpPr txBox="1"/>
          <p:nvPr/>
        </p:nvSpPr>
        <p:spPr>
          <a:xfrm>
            <a:off x="813050" y="2579400"/>
            <a:ext cx="3657600" cy="1767600"/>
          </a:xfrm>
          <a:prstGeom prst="rect">
            <a:avLst/>
          </a:prstGeom>
          <a:solidFill>
            <a:srgbClr val="5B9BD4"/>
          </a:solidFill>
          <a:ln>
            <a:noFill/>
          </a:ln>
        </p:spPr>
        <p:txBody>
          <a:bodyPr spcFirstLastPara="1" wrap="square" lIns="0" tIns="5075" rIns="0" bIns="0" anchor="t" anchorCtr="0">
            <a:spAutoFit/>
          </a:bodyPr>
          <a:lstStyle/>
          <a:p>
            <a:pPr marL="0" marR="0" lvl="0" indent="0" algn="l" rtl="0">
              <a:lnSpc>
                <a:spcPct val="100000"/>
              </a:lnSpc>
              <a:spcBef>
                <a:spcPts val="0"/>
              </a:spcBef>
              <a:spcAft>
                <a:spcPts val="0"/>
              </a:spcAft>
              <a:buNone/>
            </a:pPr>
            <a:endParaRPr sz="2050" b="0" i="0" u="none" strike="noStrike" cap="none">
              <a:solidFill>
                <a:srgbClr val="000000"/>
              </a:solidFill>
              <a:latin typeface="Times New Roman"/>
              <a:ea typeface="Times New Roman"/>
              <a:cs typeface="Times New Roman"/>
              <a:sym typeface="Times New Roman"/>
            </a:endParaRPr>
          </a:p>
          <a:p>
            <a:pPr marL="1037589" marR="0" lvl="0" indent="0" algn="l" rtl="0">
              <a:lnSpc>
                <a:spcPct val="100000"/>
              </a:lnSpc>
              <a:spcBef>
                <a:spcPts val="0"/>
              </a:spcBef>
              <a:spcAft>
                <a:spcPts val="0"/>
              </a:spcAft>
              <a:buNone/>
            </a:pPr>
            <a:r>
              <a:rPr lang="en" sz="1900" b="0" i="0" u="none" strike="noStrike" cap="none">
                <a:solidFill>
                  <a:srgbClr val="000000"/>
                </a:solidFill>
                <a:latin typeface="Calibri"/>
                <a:ea typeface="Calibri"/>
                <a:cs typeface="Calibri"/>
                <a:sym typeface="Calibri"/>
              </a:rPr>
              <a:t>Total circulation:</a:t>
            </a:r>
            <a:br>
              <a:rPr lang="en" sz="1900" b="0" i="0" u="none" strike="noStrike" cap="none">
                <a:solidFill>
                  <a:srgbClr val="000000"/>
                </a:solidFill>
                <a:latin typeface="Calibri"/>
                <a:ea typeface="Calibri"/>
                <a:cs typeface="Calibri"/>
                <a:sym typeface="Calibri"/>
              </a:rPr>
            </a:br>
            <a:endParaRPr sz="1900" b="0" i="0" u="none" strike="noStrike" cap="none">
              <a:solidFill>
                <a:srgbClr val="000000"/>
              </a:solidFill>
              <a:latin typeface="Calibri"/>
              <a:ea typeface="Calibri"/>
              <a:cs typeface="Calibri"/>
              <a:sym typeface="Calibri"/>
            </a:endParaRPr>
          </a:p>
          <a:p>
            <a:pPr marL="1141095" marR="0" lvl="0" indent="0" algn="l" rtl="0">
              <a:lnSpc>
                <a:spcPct val="200000"/>
              </a:lnSpc>
              <a:spcBef>
                <a:spcPts val="0"/>
              </a:spcBef>
              <a:spcAft>
                <a:spcPts val="0"/>
              </a:spcAft>
              <a:buNone/>
            </a:pPr>
            <a:r>
              <a:rPr lang="en" sz="1900" b="1" i="0" u="none" strike="noStrike" cap="none">
                <a:solidFill>
                  <a:srgbClr val="000000"/>
                </a:solidFill>
                <a:latin typeface="Calibri"/>
                <a:ea typeface="Calibri"/>
                <a:cs typeface="Calibri"/>
                <a:sym typeface="Calibri"/>
              </a:rPr>
              <a:t>2,318,744,104</a:t>
            </a:r>
            <a:endParaRPr sz="1800" b="1" i="0" u="none" strike="noStrike" cap="none">
              <a:solidFill>
                <a:srgbClr val="000000"/>
              </a:solidFill>
              <a:highlight>
                <a:srgbClr val="FFFF00"/>
              </a:highlight>
              <a:latin typeface="Calibri"/>
              <a:ea typeface="Calibri"/>
              <a:cs typeface="Calibri"/>
              <a:sym typeface="Calibri"/>
            </a:endParaRPr>
          </a:p>
          <a:p>
            <a:pPr marL="1141095" marR="0" lvl="0" indent="0" algn="l" rtl="0">
              <a:spcBef>
                <a:spcPts val="0"/>
              </a:spcBef>
              <a:spcAft>
                <a:spcPts val="0"/>
              </a:spcAft>
              <a:buNone/>
            </a:pPr>
            <a:endParaRPr sz="1800" b="1" i="0" u="none" strike="noStrike" cap="none">
              <a:solidFill>
                <a:srgbClr val="000000"/>
              </a:solidFill>
              <a:highlight>
                <a:srgbClr val="FFFF00"/>
              </a:highlight>
              <a:latin typeface="Calibri"/>
              <a:ea typeface="Calibri"/>
              <a:cs typeface="Calibri"/>
              <a:sym typeface="Calibri"/>
            </a:endParaRPr>
          </a:p>
        </p:txBody>
      </p:sp>
      <p:sp>
        <p:nvSpPr>
          <p:cNvPr id="139" name="Google Shape;139;p25"/>
          <p:cNvSpPr txBox="1"/>
          <p:nvPr/>
        </p:nvSpPr>
        <p:spPr>
          <a:xfrm>
            <a:off x="4707000" y="2571750"/>
            <a:ext cx="3657600" cy="1782900"/>
          </a:xfrm>
          <a:prstGeom prst="rect">
            <a:avLst/>
          </a:prstGeom>
          <a:solidFill>
            <a:srgbClr val="A4A4A4"/>
          </a:solidFill>
          <a:ln>
            <a:noFill/>
          </a:ln>
        </p:spPr>
        <p:txBody>
          <a:bodyPr spcFirstLastPara="1" wrap="square" lIns="0" tIns="5075" rIns="0" bIns="0" anchor="t" anchorCtr="0">
            <a:noAutofit/>
          </a:bodyPr>
          <a:lstStyle/>
          <a:p>
            <a:pPr marL="0" marR="0" lvl="0" indent="0" algn="l" rtl="0">
              <a:lnSpc>
                <a:spcPct val="100000"/>
              </a:lnSpc>
              <a:spcBef>
                <a:spcPts val="0"/>
              </a:spcBef>
              <a:spcAft>
                <a:spcPts val="0"/>
              </a:spcAft>
              <a:buNone/>
            </a:pPr>
            <a:endParaRPr sz="20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900">
                <a:latin typeface="Calibri"/>
                <a:ea typeface="Calibri"/>
                <a:cs typeface="Calibri"/>
                <a:sym typeface="Calibri"/>
              </a:rPr>
              <a:t>         </a:t>
            </a:r>
            <a:r>
              <a:rPr lang="en" sz="1900" b="0" i="0" u="none" strike="noStrike" cap="none">
                <a:solidFill>
                  <a:srgbClr val="000000"/>
                </a:solidFill>
                <a:latin typeface="Calibri"/>
                <a:ea typeface="Calibri"/>
                <a:cs typeface="Calibri"/>
                <a:sym typeface="Calibri"/>
              </a:rPr>
              <a:t>Total </a:t>
            </a:r>
            <a:r>
              <a:rPr lang="en" sz="1900">
                <a:latin typeface="Calibri"/>
                <a:ea typeface="Calibri"/>
                <a:cs typeface="Calibri"/>
                <a:sym typeface="Calibri"/>
              </a:rPr>
              <a:t>number of pieces</a:t>
            </a:r>
            <a:r>
              <a:rPr lang="en" sz="1900" b="0" i="0" u="none" strike="noStrike" cap="none">
                <a:solidFill>
                  <a:srgbClr val="000000"/>
                </a:solidFill>
                <a:latin typeface="Calibri"/>
                <a:ea typeface="Calibri"/>
                <a:cs typeface="Calibri"/>
                <a:sym typeface="Calibri"/>
              </a:rPr>
              <a:t>:</a:t>
            </a:r>
            <a:br>
              <a:rPr lang="en" sz="1900" b="0" i="0" u="none" strike="noStrike" cap="none">
                <a:solidFill>
                  <a:srgbClr val="000000"/>
                </a:solidFill>
                <a:latin typeface="Calibri"/>
                <a:ea typeface="Calibri"/>
                <a:cs typeface="Calibri"/>
                <a:sym typeface="Calibri"/>
              </a:rPr>
            </a:br>
            <a:endParaRPr sz="1900" b="0" i="0" u="none" strike="noStrike" cap="none">
              <a:solidFill>
                <a:srgbClr val="000000"/>
              </a:solidFill>
              <a:latin typeface="Calibri"/>
              <a:ea typeface="Calibri"/>
              <a:cs typeface="Calibri"/>
              <a:sym typeface="Calibri"/>
            </a:endParaRPr>
          </a:p>
          <a:p>
            <a:pPr marL="1141095" marR="0" lvl="0" indent="0" algn="l" rtl="0">
              <a:lnSpc>
                <a:spcPct val="200000"/>
              </a:lnSpc>
              <a:spcBef>
                <a:spcPts val="0"/>
              </a:spcBef>
              <a:spcAft>
                <a:spcPts val="0"/>
              </a:spcAft>
              <a:buNone/>
            </a:pPr>
            <a:r>
              <a:rPr lang="en" sz="1900" b="1">
                <a:latin typeface="Calibri"/>
                <a:ea typeface="Calibri"/>
                <a:cs typeface="Calibri"/>
                <a:sym typeface="Calibri"/>
              </a:rPr>
              <a:t>         88</a:t>
            </a:r>
            <a:endParaRPr sz="1900" b="1">
              <a:latin typeface="Calibri"/>
              <a:ea typeface="Calibri"/>
              <a:cs typeface="Calibri"/>
              <a:sym typeface="Calibri"/>
            </a:endParaRPr>
          </a:p>
          <a:p>
            <a:pPr marL="0" marR="0" lvl="0" indent="0" algn="l" rtl="0">
              <a:lnSpc>
                <a:spcPct val="200000"/>
              </a:lnSpc>
              <a:spcBef>
                <a:spcPts val="0"/>
              </a:spcBef>
              <a:spcAft>
                <a:spcPts val="0"/>
              </a:spcAft>
              <a:buNone/>
            </a:pPr>
            <a:endParaRPr sz="1900" b="1">
              <a:latin typeface="Calibri"/>
              <a:ea typeface="Calibri"/>
              <a:cs typeface="Calibri"/>
              <a:sym typeface="Calibri"/>
            </a:endParaRPr>
          </a:p>
        </p:txBody>
      </p:sp>
      <p:sp>
        <p:nvSpPr>
          <p:cNvPr id="140" name="Google Shape;140;p25"/>
          <p:cNvSpPr txBox="1"/>
          <p:nvPr/>
        </p:nvSpPr>
        <p:spPr>
          <a:xfrm>
            <a:off x="4707000" y="840663"/>
            <a:ext cx="3657600" cy="1636800"/>
          </a:xfrm>
          <a:prstGeom prst="rect">
            <a:avLst/>
          </a:prstGeom>
          <a:solidFill>
            <a:srgbClr val="44536A"/>
          </a:solidFill>
          <a:ln>
            <a:noFill/>
          </a:ln>
        </p:spPr>
        <p:txBody>
          <a:bodyPr spcFirstLastPara="1" wrap="square" lIns="0" tIns="5075" rIns="0" bIns="0" anchor="t" anchorCtr="0">
            <a:spAutoFit/>
          </a:bodyPr>
          <a:lstStyle/>
          <a:p>
            <a:pPr marL="0" marR="0" lvl="0" indent="0" algn="l" rtl="0">
              <a:lnSpc>
                <a:spcPct val="100000"/>
              </a:lnSpc>
              <a:spcBef>
                <a:spcPts val="0"/>
              </a:spcBef>
              <a:spcAft>
                <a:spcPts val="0"/>
              </a:spcAft>
              <a:buNone/>
            </a:pPr>
            <a:endParaRPr sz="20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900">
                <a:latin typeface="Calibri"/>
                <a:ea typeface="Calibri"/>
                <a:cs typeface="Calibri"/>
                <a:sym typeface="Calibri"/>
              </a:rPr>
              <a:t>              </a:t>
            </a:r>
            <a:r>
              <a:rPr lang="en" sz="1900" b="0" i="0" u="none" strike="noStrike" cap="none">
                <a:solidFill>
                  <a:schemeClr val="lt1"/>
                </a:solidFill>
                <a:latin typeface="Calibri"/>
                <a:ea typeface="Calibri"/>
                <a:cs typeface="Calibri"/>
                <a:sym typeface="Calibri"/>
              </a:rPr>
              <a:t>Total </a:t>
            </a:r>
            <a:r>
              <a:rPr lang="en" sz="1900">
                <a:solidFill>
                  <a:schemeClr val="lt1"/>
                </a:solidFill>
                <a:latin typeface="Calibri"/>
                <a:ea typeface="Calibri"/>
                <a:cs typeface="Calibri"/>
                <a:sym typeface="Calibri"/>
              </a:rPr>
              <a:t>coverage AVE</a:t>
            </a:r>
            <a:r>
              <a:rPr lang="en" sz="1900" b="0" i="0" u="none" strike="noStrike" cap="none">
                <a:solidFill>
                  <a:schemeClr val="lt1"/>
                </a:solidFill>
                <a:latin typeface="Calibri"/>
                <a:ea typeface="Calibri"/>
                <a:cs typeface="Calibri"/>
                <a:sym typeface="Calibri"/>
              </a:rPr>
              <a:t>:</a:t>
            </a:r>
            <a:br>
              <a:rPr lang="en" sz="1900" b="0" i="0" u="none" strike="noStrike" cap="none">
                <a:solidFill>
                  <a:schemeClr val="lt1"/>
                </a:solidFill>
                <a:latin typeface="Calibri"/>
                <a:ea typeface="Calibri"/>
                <a:cs typeface="Calibri"/>
                <a:sym typeface="Calibri"/>
              </a:rPr>
            </a:br>
            <a:endParaRPr sz="1900" b="0" i="0" u="none" strike="noStrike" cap="none">
              <a:solidFill>
                <a:schemeClr val="lt1"/>
              </a:solidFill>
              <a:latin typeface="Calibri"/>
              <a:ea typeface="Calibri"/>
              <a:cs typeface="Calibri"/>
              <a:sym typeface="Calibri"/>
            </a:endParaRPr>
          </a:p>
          <a:p>
            <a:pPr marL="1141095" marR="0" lvl="0" indent="0" algn="l" rtl="0">
              <a:lnSpc>
                <a:spcPct val="150000"/>
              </a:lnSpc>
              <a:spcBef>
                <a:spcPts val="0"/>
              </a:spcBef>
              <a:spcAft>
                <a:spcPts val="0"/>
              </a:spcAft>
              <a:buNone/>
            </a:pPr>
            <a:r>
              <a:rPr lang="en" sz="1900" b="1">
                <a:solidFill>
                  <a:schemeClr val="lt1"/>
                </a:solidFill>
                <a:latin typeface="Calibri"/>
                <a:ea typeface="Calibri"/>
                <a:cs typeface="Calibri"/>
                <a:sym typeface="Calibri"/>
              </a:rPr>
              <a:t>  $ 3,570,769</a:t>
            </a:r>
            <a:endParaRPr sz="1900" b="1">
              <a:solidFill>
                <a:schemeClr val="lt1"/>
              </a:solidFill>
              <a:latin typeface="Calibri"/>
              <a:ea typeface="Calibri"/>
              <a:cs typeface="Calibri"/>
              <a:sym typeface="Calibri"/>
            </a:endParaRPr>
          </a:p>
          <a:p>
            <a:pPr marL="1141095" marR="0" lvl="0" indent="0" algn="l" rtl="0">
              <a:lnSpc>
                <a:spcPct val="150000"/>
              </a:lnSpc>
              <a:spcBef>
                <a:spcPts val="0"/>
              </a:spcBef>
              <a:spcAft>
                <a:spcPts val="0"/>
              </a:spcAft>
              <a:buNone/>
            </a:pPr>
            <a:endParaRPr sz="1900" b="1">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12700" lvl="0" indent="0" algn="l" rtl="0">
              <a:spcBef>
                <a:spcPts val="0"/>
              </a:spcBef>
              <a:spcAft>
                <a:spcPts val="0"/>
              </a:spcAft>
              <a:buClr>
                <a:schemeClr val="dk1"/>
              </a:buClr>
              <a:buFont typeface="Arial"/>
              <a:buNone/>
            </a:pPr>
            <a:r>
              <a:rPr lang="en" sz="4000">
                <a:solidFill>
                  <a:srgbClr val="44536A"/>
                </a:solidFill>
                <a:latin typeface="Calibri"/>
                <a:ea typeface="Calibri"/>
                <a:cs typeface="Calibri"/>
                <a:sym typeface="Calibri"/>
              </a:rPr>
              <a:t>Coverage </a:t>
            </a:r>
            <a:r>
              <a:rPr lang="en" sz="4400">
                <a:solidFill>
                  <a:srgbClr val="44536A"/>
                </a:solidFill>
                <a:latin typeface="Calibri"/>
                <a:ea typeface="Calibri"/>
                <a:cs typeface="Calibri"/>
                <a:sym typeface="Calibri"/>
              </a:rPr>
              <a:t>Highlights</a:t>
            </a:r>
            <a:endParaRPr sz="4400" b="1">
              <a:solidFill>
                <a:srgbClr val="44536A"/>
              </a:solidFill>
              <a:latin typeface="Calibri"/>
              <a:ea typeface="Calibri"/>
              <a:cs typeface="Calibri"/>
              <a:sym typeface="Calibri"/>
            </a:endParaRPr>
          </a:p>
          <a:p>
            <a:pPr marL="0" lvl="0" indent="0" algn="l" rtl="0">
              <a:spcBef>
                <a:spcPts val="0"/>
              </a:spcBef>
              <a:spcAft>
                <a:spcPts val="0"/>
              </a:spcAft>
              <a:buNone/>
            </a:pPr>
            <a:endParaRPr/>
          </a:p>
        </p:txBody>
      </p:sp>
      <p:pic>
        <p:nvPicPr>
          <p:cNvPr id="146" name="Google Shape;146;p26" descr="A picture containing text, newspaper&#10;&#10;Description automatically generated"/>
          <p:cNvPicPr preferRelativeResize="0"/>
          <p:nvPr/>
        </p:nvPicPr>
        <p:blipFill rotWithShape="1">
          <a:blip r:embed="rId3">
            <a:alphaModFix/>
          </a:blip>
          <a:srcRect l="2796" r="2739"/>
          <a:stretch/>
        </p:blipFill>
        <p:spPr>
          <a:xfrm>
            <a:off x="0" y="1486425"/>
            <a:ext cx="4196584" cy="3200375"/>
          </a:xfrm>
          <a:prstGeom prst="rect">
            <a:avLst/>
          </a:prstGeom>
          <a:noFill/>
          <a:ln>
            <a:noFill/>
          </a:ln>
        </p:spPr>
      </p:pic>
      <p:pic>
        <p:nvPicPr>
          <p:cNvPr id="147" name="Google Shape;147;p26" descr="Graphical user interface, application&#10;&#10;Description automatically generated"/>
          <p:cNvPicPr preferRelativeResize="0"/>
          <p:nvPr/>
        </p:nvPicPr>
        <p:blipFill rotWithShape="1">
          <a:blip r:embed="rId4">
            <a:alphaModFix/>
          </a:blip>
          <a:srcRect/>
          <a:stretch/>
        </p:blipFill>
        <p:spPr>
          <a:xfrm>
            <a:off x="4427461" y="290717"/>
            <a:ext cx="2152976" cy="2413082"/>
          </a:xfrm>
          <a:prstGeom prst="rect">
            <a:avLst/>
          </a:prstGeom>
          <a:noFill/>
          <a:ln>
            <a:noFill/>
          </a:ln>
        </p:spPr>
      </p:pic>
      <p:pic>
        <p:nvPicPr>
          <p:cNvPr id="148" name="Google Shape;148;p26" descr="Graphical user interface&#10;&#10;Description automatically generated"/>
          <p:cNvPicPr preferRelativeResize="0"/>
          <p:nvPr/>
        </p:nvPicPr>
        <p:blipFill rotWithShape="1">
          <a:blip r:embed="rId5">
            <a:alphaModFix/>
          </a:blip>
          <a:srcRect/>
          <a:stretch/>
        </p:blipFill>
        <p:spPr>
          <a:xfrm>
            <a:off x="4472138" y="2789800"/>
            <a:ext cx="2063626" cy="2278224"/>
          </a:xfrm>
          <a:prstGeom prst="rect">
            <a:avLst/>
          </a:prstGeom>
          <a:noFill/>
          <a:ln>
            <a:noFill/>
          </a:ln>
        </p:spPr>
      </p:pic>
      <p:pic>
        <p:nvPicPr>
          <p:cNvPr id="149" name="Google Shape;149;p26"/>
          <p:cNvPicPr preferRelativeResize="0"/>
          <p:nvPr/>
        </p:nvPicPr>
        <p:blipFill>
          <a:blip r:embed="rId6">
            <a:alphaModFix/>
          </a:blip>
          <a:stretch>
            <a:fillRect/>
          </a:stretch>
        </p:blipFill>
        <p:spPr>
          <a:xfrm>
            <a:off x="6643400" y="942075"/>
            <a:ext cx="2405724" cy="3352050"/>
          </a:xfrm>
          <a:prstGeom prst="rect">
            <a:avLst/>
          </a:prstGeom>
          <a:noFill/>
          <a:ln>
            <a:noFill/>
          </a:ln>
        </p:spPr>
      </p:pic>
      <p:pic>
        <p:nvPicPr>
          <p:cNvPr id="150" name="Google Shape;150;p26"/>
          <p:cNvPicPr preferRelativeResize="0"/>
          <p:nvPr/>
        </p:nvPicPr>
        <p:blipFill>
          <a:blip r:embed="rId7">
            <a:alphaModFix/>
          </a:blip>
          <a:stretch>
            <a:fillRect/>
          </a:stretch>
        </p:blipFill>
        <p:spPr>
          <a:xfrm>
            <a:off x="6933227" y="517450"/>
            <a:ext cx="1994001" cy="233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12700" lvl="0" indent="0" algn="l" rtl="0">
              <a:spcBef>
                <a:spcPts val="0"/>
              </a:spcBef>
              <a:spcAft>
                <a:spcPts val="0"/>
              </a:spcAft>
              <a:buNone/>
            </a:pPr>
            <a:r>
              <a:rPr lang="en" sz="4000">
                <a:solidFill>
                  <a:srgbClr val="44536A"/>
                </a:solidFill>
                <a:latin typeface="Calibri"/>
                <a:ea typeface="Calibri"/>
                <a:cs typeface="Calibri"/>
                <a:sym typeface="Calibri"/>
              </a:rPr>
              <a:t>Coverage </a:t>
            </a:r>
            <a:r>
              <a:rPr lang="en" sz="4400">
                <a:solidFill>
                  <a:srgbClr val="44536A"/>
                </a:solidFill>
                <a:latin typeface="Calibri"/>
                <a:ea typeface="Calibri"/>
                <a:cs typeface="Calibri"/>
                <a:sym typeface="Calibri"/>
              </a:rPr>
              <a:t>Highlights</a:t>
            </a:r>
            <a:endParaRPr sz="4400" b="1">
              <a:solidFill>
                <a:srgbClr val="44536A"/>
              </a:solidFill>
              <a:latin typeface="Calibri"/>
              <a:ea typeface="Calibri"/>
              <a:cs typeface="Calibri"/>
              <a:sym typeface="Calibri"/>
            </a:endParaRPr>
          </a:p>
          <a:p>
            <a:pPr marL="0" lvl="0" indent="0" algn="l" rtl="0">
              <a:spcBef>
                <a:spcPts val="0"/>
              </a:spcBef>
              <a:spcAft>
                <a:spcPts val="0"/>
              </a:spcAft>
              <a:buNone/>
            </a:pPr>
            <a:endParaRPr/>
          </a:p>
        </p:txBody>
      </p:sp>
      <p:pic>
        <p:nvPicPr>
          <p:cNvPr id="156" name="Google Shape;156;p27" descr="A picture containing text, newspaper, different, screenshot&#10;&#10;Description automatically generated"/>
          <p:cNvPicPr preferRelativeResize="0"/>
          <p:nvPr/>
        </p:nvPicPr>
        <p:blipFill rotWithShape="1">
          <a:blip r:embed="rId3">
            <a:alphaModFix/>
          </a:blip>
          <a:srcRect l="9107" t="-1300" b="1300"/>
          <a:stretch/>
        </p:blipFill>
        <p:spPr>
          <a:xfrm>
            <a:off x="134750" y="1260075"/>
            <a:ext cx="2806400" cy="3632450"/>
          </a:xfrm>
          <a:prstGeom prst="rect">
            <a:avLst/>
          </a:prstGeom>
          <a:noFill/>
          <a:ln>
            <a:noFill/>
          </a:ln>
        </p:spPr>
      </p:pic>
      <p:pic>
        <p:nvPicPr>
          <p:cNvPr id="157" name="Google Shape;157;p27" descr="A picture containing text, valley, canyon&#10;&#10;Description automatically generated"/>
          <p:cNvPicPr preferRelativeResize="0"/>
          <p:nvPr/>
        </p:nvPicPr>
        <p:blipFill rotWithShape="1">
          <a:blip r:embed="rId4">
            <a:alphaModFix/>
          </a:blip>
          <a:srcRect/>
          <a:stretch/>
        </p:blipFill>
        <p:spPr>
          <a:xfrm>
            <a:off x="4844925" y="637050"/>
            <a:ext cx="2191550" cy="2028229"/>
          </a:xfrm>
          <a:prstGeom prst="rect">
            <a:avLst/>
          </a:prstGeom>
          <a:noFill/>
          <a:ln>
            <a:noFill/>
          </a:ln>
        </p:spPr>
      </p:pic>
      <p:pic>
        <p:nvPicPr>
          <p:cNvPr id="158" name="Google Shape;158;p27" descr="A picture containing text&#10;&#10;Description automatically generated"/>
          <p:cNvPicPr preferRelativeResize="0"/>
          <p:nvPr/>
        </p:nvPicPr>
        <p:blipFill rotWithShape="1">
          <a:blip r:embed="rId5">
            <a:alphaModFix/>
          </a:blip>
          <a:srcRect/>
          <a:stretch/>
        </p:blipFill>
        <p:spPr>
          <a:xfrm>
            <a:off x="6952450" y="1639799"/>
            <a:ext cx="2191549" cy="2421851"/>
          </a:xfrm>
          <a:prstGeom prst="rect">
            <a:avLst/>
          </a:prstGeom>
          <a:noFill/>
          <a:ln>
            <a:noFill/>
          </a:ln>
        </p:spPr>
      </p:pic>
      <p:pic>
        <p:nvPicPr>
          <p:cNvPr id="159" name="Google Shape;159;p27" descr="Graphical user interface&#10;&#10;Description automatically generated"/>
          <p:cNvPicPr preferRelativeResize="0"/>
          <p:nvPr/>
        </p:nvPicPr>
        <p:blipFill rotWithShape="1">
          <a:blip r:embed="rId6">
            <a:alphaModFix/>
          </a:blip>
          <a:srcRect/>
          <a:stretch/>
        </p:blipFill>
        <p:spPr>
          <a:xfrm>
            <a:off x="3031101" y="1235625"/>
            <a:ext cx="1780673" cy="3681351"/>
          </a:xfrm>
          <a:prstGeom prst="rect">
            <a:avLst/>
          </a:prstGeom>
          <a:noFill/>
          <a:ln>
            <a:noFill/>
          </a:ln>
        </p:spPr>
      </p:pic>
      <p:pic>
        <p:nvPicPr>
          <p:cNvPr id="160" name="Google Shape;160;p27" descr="Graphical user interface, website&#10;&#10;Description automatically generated"/>
          <p:cNvPicPr preferRelativeResize="0"/>
          <p:nvPr/>
        </p:nvPicPr>
        <p:blipFill rotWithShape="1">
          <a:blip r:embed="rId7">
            <a:alphaModFix/>
          </a:blip>
          <a:srcRect/>
          <a:stretch/>
        </p:blipFill>
        <p:spPr>
          <a:xfrm>
            <a:off x="4716050" y="2770550"/>
            <a:ext cx="2449300" cy="22667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311700" y="114700"/>
            <a:ext cx="8520600" cy="572700"/>
          </a:xfrm>
          <a:prstGeom prst="rect">
            <a:avLst/>
          </a:prstGeom>
        </p:spPr>
        <p:txBody>
          <a:bodyPr spcFirstLastPara="1" wrap="square" lIns="91425" tIns="91425" rIns="91425" bIns="91425" anchor="t" anchorCtr="0">
            <a:normAutofit fontScale="90000"/>
          </a:bodyPr>
          <a:lstStyle/>
          <a:p>
            <a:pPr marL="12700" lvl="0" indent="0" algn="l" rtl="0">
              <a:spcBef>
                <a:spcPts val="0"/>
              </a:spcBef>
              <a:spcAft>
                <a:spcPts val="0"/>
              </a:spcAft>
              <a:buClr>
                <a:schemeClr val="dk1"/>
              </a:buClr>
              <a:buFont typeface="Arial"/>
              <a:buNone/>
            </a:pPr>
            <a:r>
              <a:rPr lang="en" sz="4000" dirty="0">
                <a:solidFill>
                  <a:srgbClr val="44536A"/>
                </a:solidFill>
                <a:latin typeface="Calibri"/>
                <a:ea typeface="Calibri"/>
                <a:cs typeface="Calibri"/>
                <a:sym typeface="Calibri"/>
              </a:rPr>
              <a:t>Press Trip Overview</a:t>
            </a:r>
            <a:endParaRPr sz="4000" b="1" dirty="0">
              <a:solidFill>
                <a:srgbClr val="44536A"/>
              </a:solidFill>
              <a:latin typeface="Calibri"/>
              <a:ea typeface="Calibri"/>
              <a:cs typeface="Calibri"/>
              <a:sym typeface="Calibri"/>
            </a:endParaRPr>
          </a:p>
          <a:p>
            <a:pPr marL="0" lvl="0" indent="0" algn="l" rtl="0">
              <a:spcBef>
                <a:spcPts val="0"/>
              </a:spcBef>
              <a:spcAft>
                <a:spcPts val="0"/>
              </a:spcAft>
              <a:buNone/>
            </a:pPr>
            <a:endParaRPr dirty="0"/>
          </a:p>
        </p:txBody>
      </p:sp>
      <p:sp>
        <p:nvSpPr>
          <p:cNvPr id="166" name="Google Shape;166;p28"/>
          <p:cNvSpPr txBox="1"/>
          <p:nvPr/>
        </p:nvSpPr>
        <p:spPr>
          <a:xfrm>
            <a:off x="311700" y="766800"/>
            <a:ext cx="3192000" cy="2916814"/>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 sz="1400" b="0" i="0" u="none" strike="noStrike" cap="none" dirty="0">
                <a:solidFill>
                  <a:srgbClr val="000000"/>
                </a:solidFill>
                <a:latin typeface="Calibri"/>
                <a:ea typeface="Calibri"/>
                <a:cs typeface="Calibri"/>
                <a:sym typeface="Calibri"/>
              </a:rPr>
              <a:t>Individual visits:</a:t>
            </a:r>
            <a:br>
              <a:rPr lang="en" sz="1400" b="0" i="0" u="none" strike="noStrike" cap="none" dirty="0">
                <a:solidFill>
                  <a:srgbClr val="000000"/>
                </a:solidFill>
                <a:latin typeface="Calibri"/>
                <a:ea typeface="Calibri"/>
                <a:cs typeface="Calibri"/>
                <a:sym typeface="Calibri"/>
              </a:rPr>
            </a:br>
            <a:endParaRPr sz="1400" b="0" i="0" u="none" strike="noStrike" cap="none" dirty="0">
              <a:solidFill>
                <a:srgbClr val="000000"/>
              </a:solidFill>
              <a:latin typeface="Calibri"/>
              <a:ea typeface="Calibri"/>
              <a:cs typeface="Calibri"/>
              <a:sym typeface="Calibri"/>
            </a:endParaRPr>
          </a:p>
          <a:p>
            <a:pPr marL="298450" marR="0" lvl="0" indent="-285750" algn="l" rtl="0">
              <a:spcBef>
                <a:spcPts val="105"/>
              </a:spcBef>
              <a:spcAft>
                <a:spcPts val="0"/>
              </a:spcAft>
              <a:buClr>
                <a:srgbClr val="44536A"/>
              </a:buClr>
              <a:buSzPts val="1400"/>
              <a:buFont typeface="Arial"/>
              <a:buChar char="•"/>
            </a:pPr>
            <a:r>
              <a:rPr lang="en" sz="1400" b="1" i="0" u="none" strike="noStrike" cap="none" dirty="0">
                <a:solidFill>
                  <a:srgbClr val="44536A"/>
                </a:solidFill>
                <a:latin typeface="Calibri"/>
                <a:ea typeface="Calibri"/>
                <a:cs typeface="Calibri"/>
                <a:sym typeface="Calibri"/>
              </a:rPr>
              <a:t>Matt Collins </a:t>
            </a:r>
            <a:r>
              <a:rPr lang="en" sz="1400" b="0" i="0" u="none" strike="noStrike" cap="none" dirty="0">
                <a:solidFill>
                  <a:srgbClr val="000000"/>
                </a:solidFill>
                <a:latin typeface="Calibri"/>
                <a:ea typeface="Calibri"/>
                <a:cs typeface="Calibri"/>
                <a:sym typeface="Calibri"/>
              </a:rPr>
              <a:t>– </a:t>
            </a:r>
            <a:r>
              <a:rPr lang="en" sz="1400" b="0" i="1" u="none" strike="noStrike" cap="none" dirty="0">
                <a:solidFill>
                  <a:srgbClr val="000000"/>
                </a:solidFill>
                <a:latin typeface="Calibri"/>
                <a:ea typeface="Calibri"/>
                <a:cs typeface="Calibri"/>
                <a:sym typeface="Calibri"/>
              </a:rPr>
              <a:t>The Times</a:t>
            </a:r>
            <a:endParaRPr sz="1400" b="0" i="0" u="none" strike="noStrike" cap="none" dirty="0">
              <a:solidFill>
                <a:srgbClr val="000000"/>
              </a:solidFill>
              <a:latin typeface="Calibri"/>
              <a:ea typeface="Calibri"/>
              <a:cs typeface="Calibri"/>
              <a:sym typeface="Calibri"/>
            </a:endParaRPr>
          </a:p>
          <a:p>
            <a:pPr marL="12700" marR="0" lvl="0" indent="0" algn="l" rtl="0">
              <a:lnSpc>
                <a:spcPct val="100000"/>
              </a:lnSpc>
              <a:spcBef>
                <a:spcPts val="105"/>
              </a:spcBef>
              <a:spcAft>
                <a:spcPts val="0"/>
              </a:spcAft>
              <a:buNone/>
            </a:pPr>
            <a:endParaRPr sz="1400" b="0" i="0" u="none" strike="noStrike" cap="none" dirty="0">
              <a:solidFill>
                <a:srgbClr val="000000"/>
              </a:solidFill>
              <a:latin typeface="Calibri"/>
              <a:ea typeface="Calibri"/>
              <a:cs typeface="Calibri"/>
              <a:sym typeface="Calibri"/>
            </a:endParaRPr>
          </a:p>
          <a:p>
            <a:pPr marL="12700" marR="0" lvl="0" indent="0" algn="l" rtl="0">
              <a:lnSpc>
                <a:spcPct val="100000"/>
              </a:lnSpc>
              <a:spcBef>
                <a:spcPts val="105"/>
              </a:spcBef>
              <a:spcAft>
                <a:spcPts val="0"/>
              </a:spcAft>
              <a:buNone/>
            </a:pPr>
            <a:r>
              <a:rPr lang="en" sz="1400" b="0" i="0" u="none" strike="noStrike" cap="none" dirty="0">
                <a:solidFill>
                  <a:srgbClr val="000000"/>
                </a:solidFill>
                <a:latin typeface="Calibri"/>
                <a:ea typeface="Calibri"/>
                <a:cs typeface="Calibri"/>
                <a:sym typeface="Calibri"/>
              </a:rPr>
              <a:t>Group visits:</a:t>
            </a:r>
            <a:br>
              <a:rPr lang="en" sz="1400" b="0" i="0" u="none" strike="noStrike" cap="none" dirty="0">
                <a:solidFill>
                  <a:srgbClr val="000000"/>
                </a:solidFill>
                <a:latin typeface="Calibri"/>
                <a:ea typeface="Calibri"/>
                <a:cs typeface="Calibri"/>
                <a:sym typeface="Calibri"/>
              </a:rPr>
            </a:br>
            <a:endParaRPr sz="1400" b="0" i="0" u="none" strike="noStrike" cap="none" dirty="0">
              <a:solidFill>
                <a:srgbClr val="000000"/>
              </a:solidFill>
              <a:latin typeface="Calibri"/>
              <a:ea typeface="Calibri"/>
              <a:cs typeface="Calibri"/>
              <a:sym typeface="Calibri"/>
            </a:endParaRPr>
          </a:p>
          <a:p>
            <a:pPr marL="298450" marR="0" lvl="0" indent="-285750" algn="l" rtl="0">
              <a:spcBef>
                <a:spcPts val="105"/>
              </a:spcBef>
              <a:spcAft>
                <a:spcPts val="0"/>
              </a:spcAft>
              <a:buClr>
                <a:srgbClr val="44536A"/>
              </a:buClr>
              <a:buSzPts val="1400"/>
              <a:buFont typeface="Arial"/>
              <a:buChar char="•"/>
            </a:pPr>
            <a:r>
              <a:rPr lang="en" sz="1400" b="1" i="0" u="none" strike="noStrike" cap="none" dirty="0">
                <a:solidFill>
                  <a:srgbClr val="44536A"/>
                </a:solidFill>
                <a:latin typeface="Calibri"/>
                <a:ea typeface="Calibri"/>
                <a:cs typeface="Calibri"/>
                <a:sym typeface="Calibri"/>
              </a:rPr>
              <a:t>Hannah Ralph </a:t>
            </a:r>
            <a:r>
              <a:rPr lang="en" sz="1400" b="0" i="0" u="none" strike="noStrike" cap="none" dirty="0">
                <a:solidFill>
                  <a:srgbClr val="000000"/>
                </a:solidFill>
                <a:latin typeface="Calibri"/>
                <a:ea typeface="Calibri"/>
                <a:cs typeface="Calibri"/>
                <a:sym typeface="Calibri"/>
              </a:rPr>
              <a:t>– </a:t>
            </a:r>
            <a:r>
              <a:rPr lang="en" sz="1400" b="0" i="1" u="none" strike="noStrike" cap="none" dirty="0">
                <a:solidFill>
                  <a:srgbClr val="000000"/>
                </a:solidFill>
                <a:latin typeface="Calibri"/>
                <a:ea typeface="Calibri"/>
                <a:cs typeface="Calibri"/>
                <a:sym typeface="Calibri"/>
              </a:rPr>
              <a:t>BA Highlife</a:t>
            </a:r>
            <a:endParaRPr dirty="0"/>
          </a:p>
          <a:p>
            <a:pPr marL="298450" marR="0" lvl="0" indent="-285750" algn="l" rtl="0">
              <a:spcBef>
                <a:spcPts val="105"/>
              </a:spcBef>
              <a:spcAft>
                <a:spcPts val="0"/>
              </a:spcAft>
              <a:buClr>
                <a:srgbClr val="44536A"/>
              </a:buClr>
              <a:buSzPts val="1400"/>
              <a:buFont typeface="Arial"/>
              <a:buChar char="•"/>
            </a:pPr>
            <a:r>
              <a:rPr lang="en" sz="1400" b="1" i="0" u="none" strike="noStrike" cap="none" dirty="0">
                <a:solidFill>
                  <a:srgbClr val="44536A"/>
                </a:solidFill>
                <a:latin typeface="Calibri"/>
                <a:ea typeface="Calibri"/>
                <a:cs typeface="Calibri"/>
                <a:sym typeface="Calibri"/>
              </a:rPr>
              <a:t>Ross McCarthy </a:t>
            </a:r>
            <a:r>
              <a:rPr lang="en" sz="1400" b="0" i="0" u="none" strike="noStrike" cap="none" dirty="0">
                <a:solidFill>
                  <a:srgbClr val="000000"/>
                </a:solidFill>
                <a:latin typeface="Calibri"/>
                <a:ea typeface="Calibri"/>
                <a:cs typeface="Calibri"/>
                <a:sym typeface="Calibri"/>
              </a:rPr>
              <a:t>– </a:t>
            </a:r>
            <a:r>
              <a:rPr lang="en" sz="1400" b="0" i="1" u="none" strike="noStrike" cap="none" dirty="0">
                <a:solidFill>
                  <a:srgbClr val="000000"/>
                </a:solidFill>
                <a:latin typeface="Calibri"/>
                <a:ea typeface="Calibri"/>
                <a:cs typeface="Calibri"/>
                <a:sym typeface="Calibri"/>
              </a:rPr>
              <a:t>Reach PLC</a:t>
            </a:r>
            <a:endParaRPr dirty="0"/>
          </a:p>
          <a:p>
            <a:pPr marL="298450" marR="0" lvl="0" indent="-285750" algn="l" rtl="0">
              <a:spcBef>
                <a:spcPts val="105"/>
              </a:spcBef>
              <a:spcAft>
                <a:spcPts val="0"/>
              </a:spcAft>
              <a:buClr>
                <a:srgbClr val="44536A"/>
              </a:buClr>
              <a:buSzPts val="1400"/>
              <a:buFont typeface="Arial"/>
              <a:buChar char="•"/>
            </a:pPr>
            <a:r>
              <a:rPr lang="en" sz="1400" b="1" i="0" u="none" strike="noStrike" cap="none" dirty="0">
                <a:solidFill>
                  <a:srgbClr val="44536A"/>
                </a:solidFill>
                <a:latin typeface="Calibri"/>
                <a:ea typeface="Calibri"/>
                <a:cs typeface="Calibri"/>
                <a:sym typeface="Calibri"/>
              </a:rPr>
              <a:t>Lynne Kelleher </a:t>
            </a:r>
            <a:r>
              <a:rPr lang="en" sz="1400" b="0" i="0" u="none" strike="noStrike" cap="none" dirty="0">
                <a:solidFill>
                  <a:srgbClr val="000000"/>
                </a:solidFill>
                <a:latin typeface="Calibri"/>
                <a:ea typeface="Calibri"/>
                <a:cs typeface="Calibri"/>
                <a:sym typeface="Calibri"/>
              </a:rPr>
              <a:t>– </a:t>
            </a:r>
            <a:r>
              <a:rPr lang="en" sz="1400" b="0" i="1" u="none" strike="noStrike" cap="none" dirty="0">
                <a:solidFill>
                  <a:srgbClr val="000000"/>
                </a:solidFill>
                <a:latin typeface="Calibri"/>
                <a:ea typeface="Calibri"/>
                <a:cs typeface="Calibri"/>
                <a:sym typeface="Calibri"/>
              </a:rPr>
              <a:t>Sunday Independent (Ireland</a:t>
            </a:r>
            <a:r>
              <a:rPr lang="en" sz="1400" b="0" i="0" u="none" strike="noStrike" cap="none" dirty="0">
                <a:solidFill>
                  <a:srgbClr val="000000"/>
                </a:solidFill>
                <a:latin typeface="Calibri"/>
                <a:ea typeface="Calibri"/>
                <a:cs typeface="Calibri"/>
                <a:sym typeface="Calibri"/>
              </a:rPr>
              <a:t>)</a:t>
            </a:r>
            <a:endParaRPr dirty="0"/>
          </a:p>
          <a:p>
            <a:pPr marL="298450" marR="0" lvl="0" indent="-285750" algn="l" rtl="0">
              <a:spcBef>
                <a:spcPts val="105"/>
              </a:spcBef>
              <a:spcAft>
                <a:spcPts val="0"/>
              </a:spcAft>
              <a:buClr>
                <a:srgbClr val="44536A"/>
              </a:buClr>
              <a:buSzPts val="1400"/>
              <a:buFont typeface="Arial"/>
              <a:buChar char="•"/>
            </a:pPr>
            <a:r>
              <a:rPr lang="en" sz="1400" b="1" i="0" u="none" strike="noStrike" cap="none" dirty="0">
                <a:solidFill>
                  <a:srgbClr val="44536A"/>
                </a:solidFill>
                <a:latin typeface="Calibri"/>
                <a:ea typeface="Calibri"/>
                <a:cs typeface="Calibri"/>
                <a:sym typeface="Calibri"/>
              </a:rPr>
              <a:t>Nicola Tallant</a:t>
            </a:r>
            <a:r>
              <a:rPr lang="en" sz="1400" b="0" i="0" u="none" strike="noStrike" cap="none" dirty="0">
                <a:solidFill>
                  <a:srgbClr val="000000"/>
                </a:solidFill>
                <a:latin typeface="Calibri"/>
                <a:ea typeface="Calibri"/>
                <a:cs typeface="Calibri"/>
                <a:sym typeface="Calibri"/>
              </a:rPr>
              <a:t>– </a:t>
            </a:r>
            <a:r>
              <a:rPr lang="en" sz="1400" b="0" i="1" u="none" strike="noStrike" cap="none" dirty="0">
                <a:solidFill>
                  <a:srgbClr val="000000"/>
                </a:solidFill>
                <a:latin typeface="Calibri"/>
                <a:ea typeface="Calibri"/>
                <a:cs typeface="Calibri"/>
                <a:sym typeface="Calibri"/>
              </a:rPr>
              <a:t>Sunday World (Ireland)</a:t>
            </a:r>
            <a:endParaRPr dirty="0"/>
          </a:p>
          <a:p>
            <a:pPr marL="298450" marR="0" lvl="0" indent="-285750" algn="l" rtl="0">
              <a:spcBef>
                <a:spcPts val="105"/>
              </a:spcBef>
              <a:spcAft>
                <a:spcPts val="0"/>
              </a:spcAft>
              <a:buClr>
                <a:srgbClr val="44536A"/>
              </a:buClr>
              <a:buSzPts val="1400"/>
              <a:buFont typeface="Arial"/>
              <a:buChar char="•"/>
            </a:pPr>
            <a:r>
              <a:rPr lang="en" sz="1400" b="1" i="0" u="none" strike="noStrike" cap="none" dirty="0">
                <a:solidFill>
                  <a:srgbClr val="44536A"/>
                </a:solidFill>
                <a:latin typeface="Calibri"/>
                <a:ea typeface="Calibri"/>
                <a:cs typeface="Calibri"/>
                <a:sym typeface="Calibri"/>
              </a:rPr>
              <a:t>Emily Thompson </a:t>
            </a:r>
            <a:r>
              <a:rPr lang="en" sz="1400" b="0" i="0" u="none" strike="noStrike" cap="none" dirty="0">
                <a:solidFill>
                  <a:srgbClr val="000000"/>
                </a:solidFill>
                <a:latin typeface="Calibri"/>
                <a:ea typeface="Calibri"/>
                <a:cs typeface="Calibri"/>
                <a:sym typeface="Calibri"/>
              </a:rPr>
              <a:t>– </a:t>
            </a:r>
            <a:r>
              <a:rPr lang="en" sz="1400" b="0" i="1" u="none" strike="noStrike" cap="none" dirty="0">
                <a:solidFill>
                  <a:srgbClr val="000000"/>
                </a:solidFill>
                <a:latin typeface="Calibri"/>
                <a:ea typeface="Calibri"/>
                <a:cs typeface="Calibri"/>
                <a:sym typeface="Calibri"/>
              </a:rPr>
              <a:t>DOSE</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pic>
        <p:nvPicPr>
          <p:cNvPr id="167" name="Google Shape;167;p28" descr="Home | High Life Magazine"/>
          <p:cNvPicPr preferRelativeResize="0"/>
          <p:nvPr/>
        </p:nvPicPr>
        <p:blipFill rotWithShape="1">
          <a:blip r:embed="rId3">
            <a:alphaModFix/>
          </a:blip>
          <a:srcRect/>
          <a:stretch/>
        </p:blipFill>
        <p:spPr>
          <a:xfrm>
            <a:off x="7416339" y="-1"/>
            <a:ext cx="1640526" cy="1051201"/>
          </a:xfrm>
          <a:prstGeom prst="rect">
            <a:avLst/>
          </a:prstGeom>
          <a:noFill/>
          <a:ln>
            <a:noFill/>
          </a:ln>
        </p:spPr>
      </p:pic>
      <p:pic>
        <p:nvPicPr>
          <p:cNvPr id="168" name="Google Shape;168;p28" descr="Home"/>
          <p:cNvPicPr preferRelativeResize="0"/>
          <p:nvPr/>
        </p:nvPicPr>
        <p:blipFill rotWithShape="1">
          <a:blip r:embed="rId4">
            <a:alphaModFix/>
          </a:blip>
          <a:srcRect/>
          <a:stretch/>
        </p:blipFill>
        <p:spPr>
          <a:xfrm>
            <a:off x="7775138" y="1117351"/>
            <a:ext cx="1156062" cy="371300"/>
          </a:xfrm>
          <a:prstGeom prst="rect">
            <a:avLst/>
          </a:prstGeom>
          <a:noFill/>
          <a:ln>
            <a:noFill/>
          </a:ln>
        </p:spPr>
      </p:pic>
      <p:pic>
        <p:nvPicPr>
          <p:cNvPr id="169" name="Google Shape;169;p28" descr="It's beyond gorgeous&quot; - Sunday Independent (Ireland) - Ensemble  Correspondances"/>
          <p:cNvPicPr preferRelativeResize="0"/>
          <p:nvPr/>
        </p:nvPicPr>
        <p:blipFill rotWithShape="1">
          <a:blip r:embed="rId5">
            <a:alphaModFix/>
          </a:blip>
          <a:srcRect/>
          <a:stretch/>
        </p:blipFill>
        <p:spPr>
          <a:xfrm>
            <a:off x="6165299" y="1715458"/>
            <a:ext cx="2891574" cy="371297"/>
          </a:xfrm>
          <a:prstGeom prst="rect">
            <a:avLst/>
          </a:prstGeom>
          <a:noFill/>
          <a:ln>
            <a:noFill/>
          </a:ln>
        </p:spPr>
      </p:pic>
      <p:pic>
        <p:nvPicPr>
          <p:cNvPr id="170" name="Google Shape;170;p28" descr="Newsletters - SundayWorld.com"/>
          <p:cNvPicPr preferRelativeResize="0"/>
          <p:nvPr/>
        </p:nvPicPr>
        <p:blipFill rotWithShape="1">
          <a:blip r:embed="rId6">
            <a:alphaModFix/>
          </a:blip>
          <a:srcRect/>
          <a:stretch/>
        </p:blipFill>
        <p:spPr>
          <a:xfrm>
            <a:off x="7538159" y="2115772"/>
            <a:ext cx="1396892" cy="833864"/>
          </a:xfrm>
          <a:prstGeom prst="rect">
            <a:avLst/>
          </a:prstGeom>
          <a:noFill/>
          <a:ln>
            <a:noFill/>
          </a:ln>
        </p:spPr>
      </p:pic>
      <p:pic>
        <p:nvPicPr>
          <p:cNvPr id="171" name="Google Shape;171;p28" descr="A picture containing icon&#10;&#10;Description automatically generated"/>
          <p:cNvPicPr preferRelativeResize="0"/>
          <p:nvPr/>
        </p:nvPicPr>
        <p:blipFill rotWithShape="1">
          <a:blip r:embed="rId7">
            <a:alphaModFix/>
          </a:blip>
          <a:srcRect/>
          <a:stretch/>
        </p:blipFill>
        <p:spPr>
          <a:xfrm>
            <a:off x="7685527" y="3576757"/>
            <a:ext cx="1335299" cy="705568"/>
          </a:xfrm>
          <a:prstGeom prst="rect">
            <a:avLst/>
          </a:prstGeom>
          <a:noFill/>
          <a:ln>
            <a:noFill/>
          </a:ln>
        </p:spPr>
      </p:pic>
      <p:pic>
        <p:nvPicPr>
          <p:cNvPr id="172" name="Google Shape;172;p28"/>
          <p:cNvPicPr preferRelativeResize="0"/>
          <p:nvPr/>
        </p:nvPicPr>
        <p:blipFill>
          <a:blip r:embed="rId8">
            <a:alphaModFix/>
          </a:blip>
          <a:stretch>
            <a:fillRect/>
          </a:stretch>
        </p:blipFill>
        <p:spPr>
          <a:xfrm>
            <a:off x="6666049" y="3222850"/>
            <a:ext cx="2354775" cy="276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p:nvPr/>
        </p:nvSpPr>
        <p:spPr>
          <a:xfrm>
            <a:off x="1226100" y="2344400"/>
            <a:ext cx="7076400" cy="1738907"/>
          </a:xfrm>
          <a:prstGeom prst="rect">
            <a:avLst/>
          </a:prstGeom>
          <a:noFill/>
          <a:ln>
            <a:noFill/>
          </a:ln>
        </p:spPr>
        <p:txBody>
          <a:bodyPr spcFirstLastPara="1" wrap="square" lIns="91425" tIns="91425" rIns="91425" bIns="91425" anchor="t" anchorCtr="0">
            <a:spAutoFit/>
          </a:bodyPr>
          <a:lstStyle/>
          <a:p>
            <a:pPr marL="12700" lvl="0" indent="0" algn="ctr" rtl="0">
              <a:spcBef>
                <a:spcPts val="0"/>
              </a:spcBef>
              <a:spcAft>
                <a:spcPts val="0"/>
              </a:spcAft>
              <a:buNone/>
            </a:pPr>
            <a:r>
              <a:rPr lang="en" sz="2900" dirty="0">
                <a:solidFill>
                  <a:schemeClr val="dk2"/>
                </a:solidFill>
                <a:latin typeface="Calibri"/>
                <a:ea typeface="Calibri"/>
                <a:cs typeface="Calibri"/>
                <a:sym typeface="Calibri"/>
              </a:rPr>
              <a:t>Visitation Numbers</a:t>
            </a:r>
            <a:r>
              <a:rPr lang="en" sz="2900" dirty="0" smtClean="0">
                <a:solidFill>
                  <a:schemeClr val="dk2"/>
                </a:solidFill>
                <a:latin typeface="Calibri"/>
                <a:ea typeface="Calibri"/>
                <a:cs typeface="Calibri"/>
                <a:sym typeface="Calibri"/>
              </a:rPr>
              <a:t>: 27,900</a:t>
            </a:r>
            <a:endParaRPr sz="2900" dirty="0">
              <a:solidFill>
                <a:schemeClr val="dk2"/>
              </a:solidFill>
              <a:latin typeface="Calibri"/>
              <a:ea typeface="Calibri"/>
              <a:cs typeface="Calibri"/>
              <a:sym typeface="Calibri"/>
            </a:endParaRPr>
          </a:p>
          <a:p>
            <a:pPr marL="12700" lvl="0" indent="0" algn="ctr" rtl="0">
              <a:spcBef>
                <a:spcPts val="0"/>
              </a:spcBef>
              <a:spcAft>
                <a:spcPts val="0"/>
              </a:spcAft>
              <a:buNone/>
            </a:pPr>
            <a:endParaRPr sz="2900" dirty="0">
              <a:solidFill>
                <a:schemeClr val="dk2"/>
              </a:solidFill>
              <a:latin typeface="Calibri"/>
              <a:ea typeface="Calibri"/>
              <a:cs typeface="Calibri"/>
              <a:sym typeface="Calibri"/>
            </a:endParaRPr>
          </a:p>
          <a:p>
            <a:pPr marL="12700" lvl="0" indent="0" algn="ctr" rtl="0">
              <a:spcBef>
                <a:spcPts val="0"/>
              </a:spcBef>
              <a:spcAft>
                <a:spcPts val="0"/>
              </a:spcAft>
              <a:buNone/>
            </a:pPr>
            <a:r>
              <a:rPr lang="en" sz="2900" dirty="0">
                <a:solidFill>
                  <a:schemeClr val="dk2"/>
                </a:solidFill>
                <a:latin typeface="Calibri"/>
                <a:ea typeface="Calibri"/>
                <a:cs typeface="Calibri"/>
                <a:sym typeface="Calibri"/>
              </a:rPr>
              <a:t>Spending</a:t>
            </a:r>
            <a:r>
              <a:rPr lang="en" sz="2900" dirty="0" smtClean="0">
                <a:solidFill>
                  <a:schemeClr val="dk2"/>
                </a:solidFill>
                <a:latin typeface="Calibri"/>
                <a:ea typeface="Calibri"/>
                <a:cs typeface="Calibri"/>
                <a:sym typeface="Calibri"/>
              </a:rPr>
              <a:t>: $24.8 Million</a:t>
            </a:r>
            <a:endParaRPr sz="2900" dirty="0">
              <a:solidFill>
                <a:schemeClr val="dk2"/>
              </a:solidFill>
              <a:latin typeface="Calibri"/>
              <a:ea typeface="Calibri"/>
              <a:cs typeface="Calibri"/>
              <a:sym typeface="Calibri"/>
            </a:endParaRPr>
          </a:p>
          <a:p>
            <a:pPr marL="12700" lvl="0" indent="0" algn="l" rtl="0">
              <a:spcBef>
                <a:spcPts val="0"/>
              </a:spcBef>
              <a:spcAft>
                <a:spcPts val="0"/>
              </a:spcAft>
              <a:buClr>
                <a:schemeClr val="dk1"/>
              </a:buClr>
              <a:buFont typeface="Arial"/>
              <a:buNone/>
            </a:pPr>
            <a:endParaRPr dirty="0">
              <a:solidFill>
                <a:schemeClr val="dk2"/>
              </a:solidFill>
              <a:latin typeface="Calibri"/>
              <a:ea typeface="Calibri"/>
              <a:cs typeface="Calibri"/>
              <a:sym typeface="Calibri"/>
            </a:endParaRPr>
          </a:p>
        </p:txBody>
      </p:sp>
      <p:sp>
        <p:nvSpPr>
          <p:cNvPr id="72" name="Google Shape;72;p16"/>
          <p:cNvSpPr txBox="1"/>
          <p:nvPr/>
        </p:nvSpPr>
        <p:spPr>
          <a:xfrm>
            <a:off x="1226100" y="1083625"/>
            <a:ext cx="7076400" cy="923400"/>
          </a:xfrm>
          <a:prstGeom prst="rect">
            <a:avLst/>
          </a:prstGeom>
          <a:noFill/>
          <a:ln>
            <a:noFill/>
          </a:ln>
        </p:spPr>
        <p:txBody>
          <a:bodyPr spcFirstLastPara="1" wrap="square" lIns="91425" tIns="91425" rIns="91425" bIns="91425" anchor="t" anchorCtr="0">
            <a:spAutoFit/>
          </a:bodyPr>
          <a:lstStyle/>
          <a:p>
            <a:pPr marL="12700" lvl="0" indent="0" algn="l" rtl="0">
              <a:spcBef>
                <a:spcPts val="0"/>
              </a:spcBef>
              <a:spcAft>
                <a:spcPts val="0"/>
              </a:spcAft>
              <a:buNone/>
            </a:pPr>
            <a:r>
              <a:rPr lang="en" sz="4800" b="1">
                <a:solidFill>
                  <a:srgbClr val="44536A"/>
                </a:solidFill>
                <a:latin typeface="Calibri"/>
                <a:ea typeface="Calibri"/>
                <a:cs typeface="Calibri"/>
                <a:sym typeface="Calibri"/>
              </a:rPr>
              <a:t>United Kingdom &amp; Ireland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17"/>
          <p:cNvSpPr txBox="1"/>
          <p:nvPr/>
        </p:nvSpPr>
        <p:spPr>
          <a:xfrm>
            <a:off x="1756100" y="1790200"/>
            <a:ext cx="6047400" cy="923400"/>
          </a:xfrm>
          <a:prstGeom prst="rect">
            <a:avLst/>
          </a:prstGeom>
          <a:noFill/>
          <a:ln>
            <a:noFill/>
          </a:ln>
        </p:spPr>
        <p:txBody>
          <a:bodyPr spcFirstLastPara="1" wrap="square" lIns="91425" tIns="91425" rIns="91425" bIns="91425" anchor="t" anchorCtr="0">
            <a:spAutoFit/>
          </a:bodyPr>
          <a:lstStyle/>
          <a:p>
            <a:pPr marL="12700" lvl="0" indent="0" algn="l" rtl="0">
              <a:spcBef>
                <a:spcPts val="0"/>
              </a:spcBef>
              <a:spcAft>
                <a:spcPts val="0"/>
              </a:spcAft>
              <a:buNone/>
            </a:pPr>
            <a:r>
              <a:rPr lang="en" sz="4800" b="1">
                <a:solidFill>
                  <a:srgbClr val="44536A"/>
                </a:solidFill>
                <a:latin typeface="Calibri"/>
                <a:ea typeface="Calibri"/>
                <a:cs typeface="Calibri"/>
                <a:sym typeface="Calibri"/>
              </a:rPr>
              <a:t>Integrated Marketing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301830" y="184881"/>
            <a:ext cx="5486400" cy="476250"/>
          </a:xfrm>
          <a:prstGeom prst="rect">
            <a:avLst/>
          </a:prstGeom>
          <a:noFill/>
          <a:ln>
            <a:noFill/>
          </a:ln>
        </p:spPr>
        <p:txBody>
          <a:bodyPr spcFirstLastPara="1" wrap="square" lIns="0" tIns="9050" rIns="0" bIns="0" anchor="t" anchorCtr="0">
            <a:spAutoFit/>
          </a:bodyPr>
          <a:lstStyle/>
          <a:p>
            <a:pPr marL="12700" lvl="0" indent="0" algn="l" rtl="0">
              <a:lnSpc>
                <a:spcPct val="100000"/>
              </a:lnSpc>
              <a:spcBef>
                <a:spcPts val="0"/>
              </a:spcBef>
              <a:spcAft>
                <a:spcPts val="0"/>
              </a:spcAft>
              <a:buNone/>
            </a:pPr>
            <a:r>
              <a:rPr lang="en" sz="3000" b="0">
                <a:latin typeface="Calibri"/>
                <a:ea typeface="Calibri"/>
                <a:cs typeface="Calibri"/>
                <a:sym typeface="Calibri"/>
              </a:rPr>
              <a:t>Integrated Marketing: An Overview</a:t>
            </a:r>
            <a:endParaRPr sz="3000">
              <a:latin typeface="Calibri"/>
              <a:ea typeface="Calibri"/>
              <a:cs typeface="Calibri"/>
              <a:sym typeface="Calibri"/>
            </a:endParaRPr>
          </a:p>
        </p:txBody>
      </p:sp>
      <p:sp>
        <p:nvSpPr>
          <p:cNvPr id="83" name="Google Shape;83;p18"/>
          <p:cNvSpPr txBox="1"/>
          <p:nvPr/>
        </p:nvSpPr>
        <p:spPr>
          <a:xfrm>
            <a:off x="301825" y="1381500"/>
            <a:ext cx="2249100" cy="2380500"/>
          </a:xfrm>
          <a:prstGeom prst="rect">
            <a:avLst/>
          </a:prstGeom>
          <a:noFill/>
          <a:ln>
            <a:noFill/>
          </a:ln>
        </p:spPr>
        <p:txBody>
          <a:bodyPr spcFirstLastPara="1" wrap="square" lIns="0" tIns="10000" rIns="0" bIns="0" anchor="t" anchorCtr="0">
            <a:spAutoFit/>
          </a:bodyPr>
          <a:lstStyle/>
          <a:p>
            <a:pPr marL="12700" marR="0" lvl="0" indent="0" algn="l" rtl="0">
              <a:lnSpc>
                <a:spcPct val="100000"/>
              </a:lnSpc>
              <a:spcBef>
                <a:spcPts val="0"/>
              </a:spcBef>
              <a:spcAft>
                <a:spcPts val="0"/>
              </a:spcAft>
              <a:buNone/>
            </a:pPr>
            <a:r>
              <a:rPr lang="en" sz="1100" b="1" i="0" u="none" strike="noStrike" cap="none">
                <a:solidFill>
                  <a:srgbClr val="44536A"/>
                </a:solidFill>
                <a:latin typeface="Calibri"/>
                <a:ea typeface="Calibri"/>
                <a:cs typeface="Calibri"/>
                <a:sym typeface="Calibri"/>
              </a:rPr>
              <a:t>Trade Engagement</a:t>
            </a:r>
            <a:endParaRPr sz="11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100" i="0" u="none" strike="noStrike" cap="none">
              <a:solidFill>
                <a:schemeClr val="dk1"/>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Calibri"/>
              <a:buChar char="●"/>
            </a:pPr>
            <a:r>
              <a:rPr lang="en" sz="1100" i="0" u="none" strike="noStrike" cap="none">
                <a:solidFill>
                  <a:schemeClr val="dk1"/>
                </a:solidFill>
                <a:latin typeface="Calibri"/>
                <a:ea typeface="Calibri"/>
                <a:cs typeface="Calibri"/>
                <a:sym typeface="Calibri"/>
              </a:rPr>
              <a:t>Online Training Programme</a:t>
            </a:r>
            <a:endParaRPr sz="1100" i="0" u="none" strike="noStrike" cap="none">
              <a:solidFill>
                <a:schemeClr val="dk1"/>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Calibri"/>
              <a:buChar char="●"/>
            </a:pPr>
            <a:r>
              <a:rPr lang="en" sz="1100" i="0" u="none" strike="noStrike" cap="none">
                <a:solidFill>
                  <a:schemeClr val="dk1"/>
                </a:solidFill>
                <a:latin typeface="Calibri"/>
                <a:ea typeface="Calibri"/>
                <a:cs typeface="Calibri"/>
                <a:sym typeface="Calibri"/>
              </a:rPr>
              <a:t>Tour Operator Trainings</a:t>
            </a:r>
            <a:endParaRPr sz="1100" i="0" u="none" strike="noStrike" cap="none">
              <a:solidFill>
                <a:schemeClr val="dk1"/>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Calibri"/>
              <a:buChar char="●"/>
            </a:pPr>
            <a:r>
              <a:rPr lang="en" sz="1100" i="0" u="none" strike="noStrike" cap="none">
                <a:solidFill>
                  <a:schemeClr val="dk1"/>
                </a:solidFill>
                <a:latin typeface="Calibri"/>
                <a:ea typeface="Calibri"/>
                <a:cs typeface="Calibri"/>
                <a:sym typeface="Calibri"/>
              </a:rPr>
              <a:t>Newsletters</a:t>
            </a:r>
            <a:endParaRPr sz="110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11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100" b="1" i="0" u="none" strike="noStrike" cap="none">
                <a:solidFill>
                  <a:srgbClr val="44536A"/>
                </a:solidFill>
                <a:latin typeface="Calibri"/>
                <a:ea typeface="Calibri"/>
                <a:cs typeface="Calibri"/>
                <a:sym typeface="Calibri"/>
              </a:rPr>
              <a:t>Events</a:t>
            </a:r>
            <a:endParaRPr sz="1100" i="0" u="none" strike="noStrike" cap="none">
              <a:solidFill>
                <a:schemeClr val="dk1"/>
              </a:solidFill>
              <a:latin typeface="Calibri"/>
              <a:ea typeface="Calibri"/>
              <a:cs typeface="Calibri"/>
              <a:sym typeface="Calibri"/>
            </a:endParaRPr>
          </a:p>
          <a:p>
            <a:pPr marL="457200" marR="0" lvl="0" indent="-298450" algn="l" rtl="0">
              <a:lnSpc>
                <a:spcPct val="100000"/>
              </a:lnSpc>
              <a:spcBef>
                <a:spcPts val="0"/>
              </a:spcBef>
              <a:spcAft>
                <a:spcPts val="0"/>
              </a:spcAft>
              <a:buClr>
                <a:srgbClr val="202124"/>
              </a:buClr>
              <a:buSzPts val="1100"/>
              <a:buFont typeface="Calibri"/>
              <a:buChar char="●"/>
            </a:pPr>
            <a:r>
              <a:rPr lang="en" sz="1100">
                <a:solidFill>
                  <a:srgbClr val="202124"/>
                </a:solidFill>
                <a:highlight>
                  <a:srgbClr val="FFFFFF"/>
                </a:highlight>
                <a:latin typeface="Calibri"/>
                <a:ea typeface="Calibri"/>
                <a:cs typeface="Calibri"/>
                <a:sym typeface="Calibri"/>
              </a:rPr>
              <a:t>Travel Bulletin Luxury Holidays Showcase</a:t>
            </a:r>
            <a:endParaRPr sz="1100">
              <a:solidFill>
                <a:srgbClr val="202124"/>
              </a:solidFill>
              <a:highlight>
                <a:srgbClr val="FFFFFF"/>
              </a:highlight>
              <a:latin typeface="Calibri"/>
              <a:ea typeface="Calibri"/>
              <a:cs typeface="Calibri"/>
              <a:sym typeface="Calibri"/>
            </a:endParaRPr>
          </a:p>
          <a:p>
            <a:pPr marL="457200" lvl="0" indent="-298450" algn="l" rtl="0">
              <a:spcBef>
                <a:spcPts val="0"/>
              </a:spcBef>
              <a:spcAft>
                <a:spcPts val="0"/>
              </a:spcAft>
              <a:buClr>
                <a:srgbClr val="202124"/>
              </a:buClr>
              <a:buSzPts val="1100"/>
              <a:buFont typeface="Calibri"/>
              <a:buChar char="●"/>
            </a:pPr>
            <a:r>
              <a:rPr lang="en" sz="1100">
                <a:solidFill>
                  <a:schemeClr val="dk1"/>
                </a:solidFill>
                <a:latin typeface="Calibri"/>
                <a:ea typeface="Calibri"/>
                <a:cs typeface="Calibri"/>
                <a:sym typeface="Calibri"/>
              </a:rPr>
              <a:t>Sunrise Yoga Event</a:t>
            </a:r>
            <a:endParaRPr sz="11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100" b="1">
              <a:solidFill>
                <a:srgbClr val="44536A"/>
              </a:solidFill>
              <a:latin typeface="Calibri"/>
              <a:ea typeface="Calibri"/>
              <a:cs typeface="Calibri"/>
              <a:sym typeface="Calibri"/>
            </a:endParaRPr>
          </a:p>
          <a:p>
            <a:pPr marL="0" marR="0" lvl="0" indent="0" algn="l" rtl="0">
              <a:lnSpc>
                <a:spcPct val="100000"/>
              </a:lnSpc>
              <a:spcBef>
                <a:spcPts val="0"/>
              </a:spcBef>
              <a:spcAft>
                <a:spcPts val="0"/>
              </a:spcAft>
              <a:buNone/>
            </a:pPr>
            <a:r>
              <a:rPr lang="en" sz="1100" b="1" i="0" u="none" strike="noStrike" cap="none">
                <a:solidFill>
                  <a:srgbClr val="44536A"/>
                </a:solidFill>
                <a:latin typeface="Calibri"/>
                <a:ea typeface="Calibri"/>
                <a:cs typeface="Calibri"/>
                <a:sym typeface="Calibri"/>
              </a:rPr>
              <a:t>Consumer Promotions</a:t>
            </a:r>
            <a:endParaRPr sz="1100" i="0" u="none" strike="noStrike" cap="none">
              <a:solidFill>
                <a:schemeClr val="dk1"/>
              </a:solidFill>
              <a:latin typeface="Calibri"/>
              <a:ea typeface="Calibri"/>
              <a:cs typeface="Calibri"/>
              <a:sym typeface="Calibri"/>
            </a:endParaRPr>
          </a:p>
          <a:p>
            <a:pPr marL="457200" marR="0" lvl="0" indent="-298450" algn="l" rtl="0">
              <a:lnSpc>
                <a:spcPct val="100000"/>
              </a:lnSpc>
              <a:spcBef>
                <a:spcPts val="0"/>
              </a:spcBef>
              <a:spcAft>
                <a:spcPts val="0"/>
              </a:spcAft>
              <a:buClr>
                <a:srgbClr val="202124"/>
              </a:buClr>
              <a:buSzPts val="1100"/>
              <a:buFont typeface="Calibri"/>
              <a:buChar char="●"/>
            </a:pPr>
            <a:r>
              <a:rPr lang="en" sz="1100">
                <a:solidFill>
                  <a:srgbClr val="202124"/>
                </a:solidFill>
                <a:highlight>
                  <a:srgbClr val="FFFFFF"/>
                </a:highlight>
                <a:latin typeface="Calibri"/>
                <a:ea typeface="Calibri"/>
                <a:cs typeface="Calibri"/>
                <a:sym typeface="Calibri"/>
              </a:rPr>
              <a:t>Travel Counsellors Partnership</a:t>
            </a:r>
            <a:endParaRPr sz="110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1100" i="0" u="none" strike="noStrike" cap="none">
              <a:solidFill>
                <a:schemeClr val="dk1"/>
              </a:solidFill>
              <a:latin typeface="Calibri"/>
              <a:ea typeface="Calibri"/>
              <a:cs typeface="Calibri"/>
              <a:sym typeface="Calibri"/>
            </a:endParaRPr>
          </a:p>
        </p:txBody>
      </p:sp>
      <p:pic>
        <p:nvPicPr>
          <p:cNvPr id="84" name="Google Shape;84;p18"/>
          <p:cNvPicPr preferRelativeResize="0"/>
          <p:nvPr/>
        </p:nvPicPr>
        <p:blipFill rotWithShape="1">
          <a:blip r:embed="rId3">
            <a:alphaModFix/>
          </a:blip>
          <a:srcRect/>
          <a:stretch/>
        </p:blipFill>
        <p:spPr>
          <a:xfrm>
            <a:off x="3806190" y="1197864"/>
            <a:ext cx="5095493" cy="27946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346249" y="277891"/>
            <a:ext cx="4283393" cy="476250"/>
          </a:xfrm>
          <a:prstGeom prst="rect">
            <a:avLst/>
          </a:prstGeom>
          <a:noFill/>
          <a:ln>
            <a:noFill/>
          </a:ln>
        </p:spPr>
        <p:txBody>
          <a:bodyPr spcFirstLastPara="1" wrap="square" lIns="0" tIns="9050" rIns="0" bIns="0" anchor="t" anchorCtr="0">
            <a:spAutoFit/>
          </a:bodyPr>
          <a:lstStyle/>
          <a:p>
            <a:pPr marL="12700" lvl="0" indent="0" algn="l" rtl="0">
              <a:lnSpc>
                <a:spcPct val="100000"/>
              </a:lnSpc>
              <a:spcBef>
                <a:spcPts val="0"/>
              </a:spcBef>
              <a:spcAft>
                <a:spcPts val="0"/>
              </a:spcAft>
              <a:buNone/>
            </a:pPr>
            <a:r>
              <a:rPr lang="en" sz="3000" b="0">
                <a:latin typeface="Calibri"/>
                <a:ea typeface="Calibri"/>
                <a:cs typeface="Calibri"/>
                <a:sym typeface="Calibri"/>
              </a:rPr>
              <a:t>Online Training Programme</a:t>
            </a:r>
            <a:endParaRPr sz="3000">
              <a:latin typeface="Calibri"/>
              <a:ea typeface="Calibri"/>
              <a:cs typeface="Calibri"/>
              <a:sym typeface="Calibri"/>
            </a:endParaRPr>
          </a:p>
        </p:txBody>
      </p:sp>
      <p:sp>
        <p:nvSpPr>
          <p:cNvPr id="90" name="Google Shape;90;p19"/>
          <p:cNvSpPr txBox="1"/>
          <p:nvPr/>
        </p:nvSpPr>
        <p:spPr>
          <a:xfrm>
            <a:off x="383100" y="983895"/>
            <a:ext cx="7888200" cy="1584300"/>
          </a:xfrm>
          <a:prstGeom prst="rect">
            <a:avLst/>
          </a:prstGeom>
          <a:noFill/>
          <a:ln>
            <a:noFill/>
          </a:ln>
        </p:spPr>
        <p:txBody>
          <a:bodyPr spcFirstLastPara="1" wrap="square" lIns="0" tIns="9525" rIns="0" bIns="0" anchor="t" anchorCtr="0">
            <a:spAutoFit/>
          </a:bodyPr>
          <a:lstStyle/>
          <a:p>
            <a:pPr marL="12700" marR="0" lvl="0" indent="0" algn="l" rtl="0">
              <a:lnSpc>
                <a:spcPct val="114999"/>
              </a:lnSpc>
              <a:spcBef>
                <a:spcPts val="0"/>
              </a:spcBef>
              <a:spcAft>
                <a:spcPts val="0"/>
              </a:spcAft>
              <a:buNone/>
            </a:pPr>
            <a:r>
              <a:rPr lang="en" sz="1100" b="1" i="1" u="none" strike="noStrike" cap="none">
                <a:solidFill>
                  <a:srgbClr val="44536A"/>
                </a:solidFill>
                <a:latin typeface="Calibri"/>
                <a:ea typeface="Calibri"/>
                <a:cs typeface="Calibri"/>
                <a:sym typeface="Calibri"/>
              </a:rPr>
              <a:t>Arizona from A-Z</a:t>
            </a:r>
            <a:r>
              <a:rPr lang="en" sz="1100" b="0" i="0" u="none" strike="noStrike" cap="none">
                <a:solidFill>
                  <a:schemeClr val="dk1"/>
                </a:solidFill>
                <a:latin typeface="Calibri"/>
                <a:ea typeface="Calibri"/>
                <a:cs typeface="Calibri"/>
                <a:sym typeface="Calibri"/>
              </a:rPr>
              <a:t>. The  highly visual, bespoke programme was designed to highlight AOT’s key features and lesser known regions of the state. The programme also  features partners including Mesa City, Tucson, Flagstaff and Dos Cabezas Winery. </a:t>
            </a:r>
            <a:endParaRPr sz="1300" b="0" i="0" u="none" strike="noStrike" cap="none">
              <a:solidFill>
                <a:schemeClr val="dk1"/>
              </a:solidFill>
              <a:latin typeface="Calibri"/>
              <a:ea typeface="Calibri"/>
              <a:cs typeface="Calibri"/>
              <a:sym typeface="Calibri"/>
            </a:endParaRPr>
          </a:p>
          <a:p>
            <a:pPr marL="50800" marR="0" lvl="0" indent="0" algn="l" rtl="0">
              <a:lnSpc>
                <a:spcPct val="100000"/>
              </a:lnSpc>
              <a:spcBef>
                <a:spcPts val="0"/>
              </a:spcBef>
              <a:spcAft>
                <a:spcPts val="0"/>
              </a:spcAft>
              <a:buNone/>
            </a:pPr>
            <a:endParaRPr sz="11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100">
                <a:solidFill>
                  <a:srgbClr val="222222"/>
                </a:solidFill>
                <a:highlight>
                  <a:srgbClr val="FFFFFF"/>
                </a:highlight>
                <a:latin typeface="Calibri"/>
                <a:ea typeface="Calibri"/>
                <a:cs typeface="Calibri"/>
                <a:sym typeface="Calibri"/>
              </a:rPr>
              <a:t>We have created 155 Arizona Expert Ambassadors who are not more confident and motivated to selling Arizona, and this number is increasing by the day. </a:t>
            </a:r>
            <a:endParaRPr sz="1100" i="0" u="none" strike="noStrike" cap="none">
              <a:solidFill>
                <a:schemeClr val="dk1"/>
              </a:solidFill>
              <a:latin typeface="Calibri"/>
              <a:ea typeface="Calibri"/>
              <a:cs typeface="Calibri"/>
              <a:sym typeface="Calibri"/>
            </a:endParaRPr>
          </a:p>
          <a:p>
            <a:pPr marL="50800" marR="0" lvl="0" indent="0" algn="l" rtl="0">
              <a:lnSpc>
                <a:spcPct val="100000"/>
              </a:lnSpc>
              <a:spcBef>
                <a:spcPts val="0"/>
              </a:spcBef>
              <a:spcAft>
                <a:spcPts val="0"/>
              </a:spcAft>
              <a:buNone/>
            </a:pPr>
            <a:endParaRPr sz="1100">
              <a:solidFill>
                <a:schemeClr val="dk1"/>
              </a:solidFill>
              <a:latin typeface="Calibri"/>
              <a:ea typeface="Calibri"/>
              <a:cs typeface="Calibri"/>
              <a:sym typeface="Calibri"/>
            </a:endParaRPr>
          </a:p>
          <a:p>
            <a:pPr marL="50800" marR="0" lvl="0" indent="0" algn="l" rtl="0">
              <a:lnSpc>
                <a:spcPct val="100000"/>
              </a:lnSpc>
              <a:spcBef>
                <a:spcPts val="0"/>
              </a:spcBef>
              <a:spcAft>
                <a:spcPts val="0"/>
              </a:spcAft>
              <a:buNone/>
            </a:pPr>
            <a:endParaRPr sz="1100">
              <a:solidFill>
                <a:schemeClr val="dk1"/>
              </a:solidFill>
              <a:latin typeface="Calibri"/>
              <a:ea typeface="Calibri"/>
              <a:cs typeface="Calibri"/>
              <a:sym typeface="Calibri"/>
            </a:endParaRPr>
          </a:p>
          <a:p>
            <a:pPr marL="50800" marR="0" lvl="0" indent="0" algn="l" rtl="0">
              <a:lnSpc>
                <a:spcPct val="100000"/>
              </a:lnSpc>
              <a:spcBef>
                <a:spcPts val="0"/>
              </a:spcBef>
              <a:spcAft>
                <a:spcPts val="0"/>
              </a:spcAft>
              <a:buNone/>
            </a:pPr>
            <a:endParaRPr sz="1100">
              <a:solidFill>
                <a:schemeClr val="dk1"/>
              </a:solidFill>
              <a:latin typeface="Calibri"/>
              <a:ea typeface="Calibri"/>
              <a:cs typeface="Calibri"/>
              <a:sym typeface="Calibri"/>
            </a:endParaRPr>
          </a:p>
          <a:p>
            <a:pPr marL="50800" marR="0" lvl="0" indent="0" algn="l" rtl="0">
              <a:lnSpc>
                <a:spcPct val="100000"/>
              </a:lnSpc>
              <a:spcBef>
                <a:spcPts val="0"/>
              </a:spcBef>
              <a:spcAft>
                <a:spcPts val="0"/>
              </a:spcAft>
              <a:buNone/>
            </a:pPr>
            <a:endParaRPr sz="1100">
              <a:solidFill>
                <a:schemeClr val="dk1"/>
              </a:solidFill>
              <a:latin typeface="Calibri"/>
              <a:ea typeface="Calibri"/>
              <a:cs typeface="Calibri"/>
              <a:sym typeface="Calibri"/>
            </a:endParaRPr>
          </a:p>
        </p:txBody>
      </p:sp>
      <p:pic>
        <p:nvPicPr>
          <p:cNvPr id="91" name="Google Shape;91;p19"/>
          <p:cNvPicPr preferRelativeResize="0"/>
          <p:nvPr/>
        </p:nvPicPr>
        <p:blipFill rotWithShape="1">
          <a:blip r:embed="rId3">
            <a:alphaModFix/>
          </a:blip>
          <a:srcRect/>
          <a:stretch/>
        </p:blipFill>
        <p:spPr>
          <a:xfrm>
            <a:off x="286893" y="2439161"/>
            <a:ext cx="2732912" cy="1391030"/>
          </a:xfrm>
          <a:prstGeom prst="rect">
            <a:avLst/>
          </a:prstGeom>
          <a:noFill/>
          <a:ln>
            <a:noFill/>
          </a:ln>
        </p:spPr>
      </p:pic>
      <p:pic>
        <p:nvPicPr>
          <p:cNvPr id="92" name="Google Shape;92;p19"/>
          <p:cNvPicPr preferRelativeResize="0"/>
          <p:nvPr/>
        </p:nvPicPr>
        <p:blipFill rotWithShape="1">
          <a:blip r:embed="rId4">
            <a:alphaModFix/>
          </a:blip>
          <a:srcRect/>
          <a:stretch/>
        </p:blipFill>
        <p:spPr>
          <a:xfrm>
            <a:off x="6281928" y="2434590"/>
            <a:ext cx="2575177" cy="1389887"/>
          </a:xfrm>
          <a:prstGeom prst="rect">
            <a:avLst/>
          </a:prstGeom>
          <a:noFill/>
          <a:ln>
            <a:noFill/>
          </a:ln>
        </p:spPr>
      </p:pic>
      <p:pic>
        <p:nvPicPr>
          <p:cNvPr id="93" name="Google Shape;93;p19"/>
          <p:cNvPicPr preferRelativeResize="0"/>
          <p:nvPr/>
        </p:nvPicPr>
        <p:blipFill rotWithShape="1">
          <a:blip r:embed="rId5">
            <a:alphaModFix/>
          </a:blip>
          <a:srcRect/>
          <a:stretch/>
        </p:blipFill>
        <p:spPr>
          <a:xfrm>
            <a:off x="3160394" y="2439161"/>
            <a:ext cx="2963798" cy="13802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285290" y="120867"/>
            <a:ext cx="6285600" cy="956100"/>
          </a:xfrm>
          <a:prstGeom prst="rect">
            <a:avLst/>
          </a:prstGeom>
          <a:noFill/>
          <a:ln>
            <a:noFill/>
          </a:ln>
        </p:spPr>
        <p:txBody>
          <a:bodyPr spcFirstLastPara="1" wrap="square" lIns="0" tIns="116200" rIns="0" bIns="0" anchor="t" anchorCtr="0">
            <a:spAutoFit/>
          </a:bodyPr>
          <a:lstStyle/>
          <a:p>
            <a:pPr marL="12700" lvl="0" indent="0" algn="l" rtl="0">
              <a:lnSpc>
                <a:spcPct val="100000"/>
              </a:lnSpc>
              <a:spcBef>
                <a:spcPts val="0"/>
              </a:spcBef>
              <a:spcAft>
                <a:spcPts val="0"/>
              </a:spcAft>
              <a:buNone/>
            </a:pPr>
            <a:r>
              <a:rPr lang="en" sz="3000" b="0">
                <a:latin typeface="Calibri"/>
                <a:ea typeface="Calibri"/>
                <a:cs typeface="Calibri"/>
                <a:sym typeface="Calibri"/>
              </a:rPr>
              <a:t>Tour Operator Trainings</a:t>
            </a:r>
            <a:endParaRPr sz="3000" b="0"/>
          </a:p>
          <a:p>
            <a:pPr marL="25400" marR="0" lvl="0" indent="0" algn="l" rtl="0">
              <a:lnSpc>
                <a:spcPct val="114999"/>
              </a:lnSpc>
              <a:spcBef>
                <a:spcPts val="100"/>
              </a:spcBef>
              <a:spcAft>
                <a:spcPts val="0"/>
              </a:spcAft>
              <a:buNone/>
            </a:pPr>
            <a:r>
              <a:rPr lang="en" sz="1100" b="0">
                <a:solidFill>
                  <a:srgbClr val="000000"/>
                </a:solidFill>
                <a:latin typeface="Calibri"/>
                <a:ea typeface="Calibri"/>
                <a:cs typeface="Calibri"/>
                <a:sym typeface="Calibri"/>
              </a:rPr>
              <a:t>Hills Balfour also conducted trainings with individual Tour Operators (TO) throughout the year and also hosted AOT  run webinars open to agents from all companies. Please see information below on key trainings;</a:t>
            </a:r>
            <a:endParaRPr sz="1100">
              <a:latin typeface="Calibri"/>
              <a:ea typeface="Calibri"/>
              <a:cs typeface="Calibri"/>
              <a:sym typeface="Calibri"/>
            </a:endParaRPr>
          </a:p>
        </p:txBody>
      </p:sp>
      <p:sp>
        <p:nvSpPr>
          <p:cNvPr id="99" name="Google Shape;99;p20"/>
          <p:cNvSpPr txBox="1"/>
          <p:nvPr/>
        </p:nvSpPr>
        <p:spPr>
          <a:xfrm>
            <a:off x="305762" y="1250686"/>
            <a:ext cx="6298800" cy="2130300"/>
          </a:xfrm>
          <a:prstGeom prst="rect">
            <a:avLst/>
          </a:prstGeom>
          <a:noFill/>
          <a:ln>
            <a:noFill/>
          </a:ln>
        </p:spPr>
        <p:txBody>
          <a:bodyPr spcFirstLastPara="1" wrap="square" lIns="0" tIns="33350" rIns="0" bIns="0" anchor="t" anchorCtr="0">
            <a:spAutoFit/>
          </a:bodyPr>
          <a:lstStyle/>
          <a:p>
            <a:pPr marL="12700" marR="0" lvl="0" indent="0" algn="l" rtl="0">
              <a:lnSpc>
                <a:spcPct val="100000"/>
              </a:lnSpc>
              <a:spcBef>
                <a:spcPts val="0"/>
              </a:spcBef>
              <a:spcAft>
                <a:spcPts val="0"/>
              </a:spcAft>
              <a:buNone/>
            </a:pPr>
            <a:r>
              <a:rPr lang="en" sz="1100" b="1">
                <a:solidFill>
                  <a:srgbClr val="44536A"/>
                </a:solidFill>
                <a:highlight>
                  <a:srgbClr val="FFFFFF"/>
                </a:highlight>
                <a:latin typeface="Calibri"/>
                <a:ea typeface="Calibri"/>
                <a:cs typeface="Calibri"/>
                <a:sym typeface="Calibri"/>
              </a:rPr>
              <a:t>Travel Bulletin Luxury Holidays Showcase</a:t>
            </a:r>
            <a:r>
              <a:rPr lang="en" sz="1100">
                <a:solidFill>
                  <a:srgbClr val="44536A"/>
                </a:solidFill>
                <a:highlight>
                  <a:srgbClr val="FFFFFF"/>
                </a:highlight>
                <a:latin typeface="Calibri"/>
                <a:ea typeface="Calibri"/>
                <a:cs typeface="Calibri"/>
                <a:sym typeface="Calibri"/>
              </a:rPr>
              <a:t> </a:t>
            </a:r>
            <a:r>
              <a:rPr lang="en" sz="1100" b="1" i="0" u="none" strike="noStrike" cap="none">
                <a:solidFill>
                  <a:srgbClr val="44536A"/>
                </a:solidFill>
                <a:latin typeface="Calibri"/>
                <a:ea typeface="Calibri"/>
                <a:cs typeface="Calibri"/>
                <a:sym typeface="Calibri"/>
              </a:rPr>
              <a:t>– </a:t>
            </a:r>
            <a:r>
              <a:rPr lang="en" sz="1100" b="1">
                <a:solidFill>
                  <a:srgbClr val="44536A"/>
                </a:solidFill>
                <a:latin typeface="Calibri"/>
                <a:ea typeface="Calibri"/>
                <a:cs typeface="Calibri"/>
                <a:sym typeface="Calibri"/>
              </a:rPr>
              <a:t>5</a:t>
            </a:r>
            <a:r>
              <a:rPr lang="en" sz="1100" b="1" i="0" u="none" strike="noStrike" cap="none">
                <a:solidFill>
                  <a:srgbClr val="44536A"/>
                </a:solidFill>
                <a:latin typeface="Calibri"/>
                <a:ea typeface="Calibri"/>
                <a:cs typeface="Calibri"/>
                <a:sym typeface="Calibri"/>
              </a:rPr>
              <a:t>0 attendees</a:t>
            </a:r>
            <a:endParaRPr sz="1100" b="0" i="0" u="none" strike="noStrike" cap="none">
              <a:solidFill>
                <a:schemeClr val="dk1"/>
              </a:solidFill>
              <a:latin typeface="Calibri"/>
              <a:ea typeface="Calibri"/>
              <a:cs typeface="Calibri"/>
              <a:sym typeface="Calibri"/>
            </a:endParaRPr>
          </a:p>
          <a:p>
            <a:pPr marL="12700" marR="0" lvl="0" indent="0" algn="l" rtl="0">
              <a:lnSpc>
                <a:spcPct val="114999"/>
              </a:lnSpc>
              <a:spcBef>
                <a:spcPts val="0"/>
              </a:spcBef>
              <a:spcAft>
                <a:spcPts val="0"/>
              </a:spcAft>
              <a:buNone/>
            </a:pPr>
            <a:r>
              <a:rPr lang="en" sz="1100" b="0" i="0" u="none" strike="noStrike" cap="none">
                <a:solidFill>
                  <a:schemeClr val="dk1"/>
                </a:solidFill>
                <a:latin typeface="Calibri"/>
                <a:ea typeface="Calibri"/>
                <a:cs typeface="Calibri"/>
                <a:sym typeface="Calibri"/>
              </a:rPr>
              <a:t>Hills Balfour partnered with </a:t>
            </a:r>
            <a:r>
              <a:rPr lang="en" sz="1100">
                <a:solidFill>
                  <a:schemeClr val="dk1"/>
                </a:solidFill>
                <a:latin typeface="Calibri"/>
                <a:ea typeface="Calibri"/>
                <a:cs typeface="Calibri"/>
                <a:sym typeface="Calibri"/>
              </a:rPr>
              <a:t>Travel Bulletin,</a:t>
            </a:r>
            <a:r>
              <a:rPr lang="en" sz="1100" b="0" i="0" u="none" strike="noStrike" cap="none">
                <a:solidFill>
                  <a:schemeClr val="dk1"/>
                </a:solidFill>
                <a:latin typeface="Calibri"/>
                <a:ea typeface="Calibri"/>
                <a:cs typeface="Calibri"/>
                <a:sym typeface="Calibri"/>
              </a:rPr>
              <a:t> a key UK TO, to provide training for agents. Hills Balfour provided training  across the </a:t>
            </a:r>
            <a:r>
              <a:rPr lang="en" sz="1100">
                <a:solidFill>
                  <a:schemeClr val="dk1"/>
                </a:solidFill>
                <a:latin typeface="Calibri"/>
                <a:ea typeface="Calibri"/>
                <a:cs typeface="Calibri"/>
                <a:sym typeface="Calibri"/>
              </a:rPr>
              <a:t>luxury offerings in Arizona.</a:t>
            </a:r>
            <a:endParaRPr sz="1100">
              <a:solidFill>
                <a:schemeClr val="dk1"/>
              </a:solidFill>
              <a:latin typeface="Calibri"/>
              <a:ea typeface="Calibri"/>
              <a:cs typeface="Calibri"/>
              <a:sym typeface="Calibri"/>
            </a:endParaRPr>
          </a:p>
          <a:p>
            <a:pPr marL="12700" marR="0" lvl="0" indent="0" algn="l" rtl="0">
              <a:lnSpc>
                <a:spcPct val="114999"/>
              </a:lnSpc>
              <a:spcBef>
                <a:spcPts val="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 sz="1100" b="1">
                <a:solidFill>
                  <a:srgbClr val="44536A"/>
                </a:solidFill>
                <a:latin typeface="Calibri"/>
                <a:ea typeface="Calibri"/>
                <a:cs typeface="Calibri"/>
                <a:sym typeface="Calibri"/>
              </a:rPr>
              <a:t>ITC Travel Group </a:t>
            </a:r>
            <a:r>
              <a:rPr lang="en" sz="1100" b="1" i="0" u="none" strike="noStrike" cap="none">
                <a:solidFill>
                  <a:srgbClr val="44536A"/>
                </a:solidFill>
                <a:latin typeface="Calibri"/>
                <a:ea typeface="Calibri"/>
                <a:cs typeface="Calibri"/>
                <a:sym typeface="Calibri"/>
              </a:rPr>
              <a:t>– 7 attendees</a:t>
            </a:r>
            <a:endParaRPr sz="1100" b="0" i="0" u="none" strike="noStrike" cap="none">
              <a:solidFill>
                <a:schemeClr val="dk1"/>
              </a:solidFill>
              <a:latin typeface="Calibri"/>
              <a:ea typeface="Calibri"/>
              <a:cs typeface="Calibri"/>
              <a:sym typeface="Calibri"/>
            </a:endParaRPr>
          </a:p>
          <a:p>
            <a:pPr marL="12700" marR="0" lvl="0" indent="0" algn="l" rtl="0">
              <a:lnSpc>
                <a:spcPct val="114999"/>
              </a:lnSpc>
              <a:spcBef>
                <a:spcPts val="0"/>
              </a:spcBef>
              <a:spcAft>
                <a:spcPts val="0"/>
              </a:spcAft>
              <a:buNone/>
            </a:pPr>
            <a:r>
              <a:rPr lang="en" sz="1100" b="0" i="0" u="none" strike="noStrike" cap="none">
                <a:solidFill>
                  <a:schemeClr val="dk1"/>
                </a:solidFill>
                <a:latin typeface="Calibri"/>
                <a:ea typeface="Calibri"/>
                <a:cs typeface="Calibri"/>
                <a:sym typeface="Calibri"/>
              </a:rPr>
              <a:t>Hills Balfour partnered with </a:t>
            </a:r>
            <a:r>
              <a:rPr lang="en" sz="1100">
                <a:solidFill>
                  <a:schemeClr val="dk1"/>
                </a:solidFill>
                <a:latin typeface="Calibri"/>
                <a:ea typeface="Calibri"/>
                <a:cs typeface="Calibri"/>
                <a:sym typeface="Calibri"/>
              </a:rPr>
              <a:t>ITC Travel Group </a:t>
            </a:r>
            <a:r>
              <a:rPr lang="en" sz="1100" b="0" i="0" u="none" strike="noStrike" cap="none">
                <a:solidFill>
                  <a:schemeClr val="dk1"/>
                </a:solidFill>
                <a:latin typeface="Calibri"/>
                <a:ea typeface="Calibri"/>
                <a:cs typeface="Calibri"/>
                <a:sym typeface="Calibri"/>
              </a:rPr>
              <a:t> to provide training on Arizona to </a:t>
            </a:r>
            <a:r>
              <a:rPr lang="en" sz="1100">
                <a:solidFill>
                  <a:schemeClr val="dk1"/>
                </a:solidFill>
                <a:latin typeface="Calibri"/>
                <a:ea typeface="Calibri"/>
                <a:cs typeface="Calibri"/>
                <a:sym typeface="Calibri"/>
              </a:rPr>
              <a:t>their agents.</a:t>
            </a:r>
            <a:endParaRPr sz="1100">
              <a:solidFill>
                <a:schemeClr val="dk1"/>
              </a:solidFill>
              <a:latin typeface="Calibri"/>
              <a:ea typeface="Calibri"/>
              <a:cs typeface="Calibri"/>
              <a:sym typeface="Calibri"/>
            </a:endParaRPr>
          </a:p>
          <a:p>
            <a:pPr marL="12700" marR="0" lvl="0" indent="0" algn="l" rtl="0">
              <a:lnSpc>
                <a:spcPct val="114999"/>
              </a:lnSpc>
              <a:spcBef>
                <a:spcPts val="0"/>
              </a:spcBef>
              <a:spcAft>
                <a:spcPts val="0"/>
              </a:spcAft>
              <a:buNone/>
            </a:pPr>
            <a:endParaRPr sz="1100">
              <a:solidFill>
                <a:schemeClr val="dk1"/>
              </a:solidFill>
              <a:latin typeface="Calibri"/>
              <a:ea typeface="Calibri"/>
              <a:cs typeface="Calibri"/>
              <a:sym typeface="Calibri"/>
            </a:endParaRPr>
          </a:p>
          <a:p>
            <a:pPr marL="12700" marR="0" lvl="0" indent="0" algn="l" rtl="0">
              <a:lnSpc>
                <a:spcPct val="114999"/>
              </a:lnSpc>
              <a:spcBef>
                <a:spcPts val="0"/>
              </a:spcBef>
              <a:spcAft>
                <a:spcPts val="0"/>
              </a:spcAft>
              <a:buNone/>
            </a:pPr>
            <a:r>
              <a:rPr lang="en" sz="1100" b="1">
                <a:solidFill>
                  <a:srgbClr val="44536A"/>
                </a:solidFill>
                <a:latin typeface="Calibri"/>
                <a:ea typeface="Calibri"/>
                <a:cs typeface="Calibri"/>
                <a:sym typeface="Calibri"/>
              </a:rPr>
              <a:t>Sunrise Yoga Event - 11 attendees</a:t>
            </a:r>
            <a:endParaRPr sz="1100" b="1">
              <a:solidFill>
                <a:srgbClr val="44536A"/>
              </a:solidFill>
              <a:latin typeface="Calibri"/>
              <a:ea typeface="Calibri"/>
              <a:cs typeface="Calibri"/>
              <a:sym typeface="Calibri"/>
            </a:endParaRPr>
          </a:p>
          <a:p>
            <a:pPr marL="12700" marR="0" lvl="0" indent="0" algn="l" rtl="0">
              <a:lnSpc>
                <a:spcPct val="114999"/>
              </a:lnSpc>
              <a:spcBef>
                <a:spcPts val="0"/>
              </a:spcBef>
              <a:spcAft>
                <a:spcPts val="0"/>
              </a:spcAft>
              <a:buNone/>
            </a:pPr>
            <a:r>
              <a:rPr lang="en" sz="1100">
                <a:solidFill>
                  <a:schemeClr val="dk1"/>
                </a:solidFill>
                <a:latin typeface="Calibri"/>
                <a:ea typeface="Calibri"/>
                <a:cs typeface="Calibri"/>
                <a:sym typeface="Calibri"/>
              </a:rPr>
              <a:t>Hills Balfour provided a luxury yoga event with yoga and training at the Sky Gardens</a:t>
            </a:r>
            <a:endParaRPr sz="11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300" b="0" i="0" u="none" strike="noStrike" cap="none">
              <a:solidFill>
                <a:schemeClr val="dk1"/>
              </a:solidFill>
              <a:latin typeface="Calibri"/>
              <a:ea typeface="Calibri"/>
              <a:cs typeface="Calibri"/>
              <a:sym typeface="Calibri"/>
            </a:endParaRPr>
          </a:p>
          <a:p>
            <a:pPr marL="12700" marR="0" lvl="0" indent="0" algn="l" rtl="0">
              <a:lnSpc>
                <a:spcPct val="100000"/>
              </a:lnSpc>
              <a:spcBef>
                <a:spcPts val="200"/>
              </a:spcBef>
              <a:spcAft>
                <a:spcPts val="0"/>
              </a:spcAft>
              <a:buNone/>
            </a:pPr>
            <a:endParaRPr sz="1100" b="0" i="0" u="none" strike="noStrike" cap="none">
              <a:solidFill>
                <a:schemeClr val="dk1"/>
              </a:solidFill>
              <a:latin typeface="Calibri"/>
              <a:ea typeface="Calibri"/>
              <a:cs typeface="Calibri"/>
              <a:sym typeface="Calibri"/>
            </a:endParaRPr>
          </a:p>
        </p:txBody>
      </p:sp>
      <p:pic>
        <p:nvPicPr>
          <p:cNvPr id="100" name="Google Shape;100;p20"/>
          <p:cNvPicPr preferRelativeResize="0"/>
          <p:nvPr/>
        </p:nvPicPr>
        <p:blipFill rotWithShape="1">
          <a:blip r:embed="rId3">
            <a:alphaModFix/>
          </a:blip>
          <a:srcRect t="23838" b="23838"/>
          <a:stretch/>
        </p:blipFill>
        <p:spPr>
          <a:xfrm>
            <a:off x="6720475" y="2571750"/>
            <a:ext cx="2342250" cy="1778675"/>
          </a:xfrm>
          <a:prstGeom prst="rect">
            <a:avLst/>
          </a:prstGeom>
          <a:noFill/>
          <a:ln>
            <a:noFill/>
          </a:ln>
        </p:spPr>
      </p:pic>
      <p:pic>
        <p:nvPicPr>
          <p:cNvPr id="101" name="Google Shape;101;p20"/>
          <p:cNvPicPr preferRelativeResize="0"/>
          <p:nvPr/>
        </p:nvPicPr>
        <p:blipFill>
          <a:blip r:embed="rId4">
            <a:alphaModFix/>
          </a:blip>
          <a:stretch>
            <a:fillRect/>
          </a:stretch>
        </p:blipFill>
        <p:spPr>
          <a:xfrm>
            <a:off x="6749325" y="793075"/>
            <a:ext cx="2284550" cy="1778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p:nvPr/>
        </p:nvSpPr>
        <p:spPr>
          <a:xfrm>
            <a:off x="293721" y="933263"/>
            <a:ext cx="3852300" cy="3381300"/>
          </a:xfrm>
          <a:prstGeom prst="rect">
            <a:avLst/>
          </a:prstGeom>
          <a:noFill/>
          <a:ln>
            <a:noFill/>
          </a:ln>
        </p:spPr>
        <p:txBody>
          <a:bodyPr spcFirstLastPara="1" wrap="square" lIns="0" tIns="9525" rIns="0" bIns="0" anchor="t" anchorCtr="0">
            <a:spAutoFit/>
          </a:bodyPr>
          <a:lstStyle/>
          <a:p>
            <a:pPr marL="38100" marR="0" lvl="0" indent="0" algn="l" rtl="0">
              <a:lnSpc>
                <a:spcPct val="114999"/>
              </a:lnSpc>
              <a:spcBef>
                <a:spcPts val="0"/>
              </a:spcBef>
              <a:spcAft>
                <a:spcPts val="0"/>
              </a:spcAft>
              <a:buNone/>
            </a:pPr>
            <a:r>
              <a:rPr lang="en" sz="1100" b="0" i="0" u="none" strike="noStrike" cap="none">
                <a:solidFill>
                  <a:schemeClr val="dk1"/>
                </a:solidFill>
                <a:latin typeface="Calibri"/>
                <a:ea typeface="Calibri"/>
                <a:cs typeface="Calibri"/>
                <a:sym typeface="Calibri"/>
              </a:rPr>
              <a:t>From July 202</a:t>
            </a:r>
            <a:r>
              <a:rPr lang="en" sz="1100">
                <a:solidFill>
                  <a:schemeClr val="dk1"/>
                </a:solidFill>
                <a:latin typeface="Calibri"/>
                <a:ea typeface="Calibri"/>
                <a:cs typeface="Calibri"/>
                <a:sym typeface="Calibri"/>
              </a:rPr>
              <a:t>1</a:t>
            </a:r>
            <a:r>
              <a:rPr lang="en" sz="1100" b="0" i="0" u="none" strike="noStrike" cap="none">
                <a:solidFill>
                  <a:schemeClr val="dk1"/>
                </a:solidFill>
                <a:latin typeface="Calibri"/>
                <a:ea typeface="Calibri"/>
                <a:cs typeface="Calibri"/>
                <a:sym typeface="Calibri"/>
              </a:rPr>
              <a:t>, Hills Balfour continued to draft and distribute trade  newsletters. These newsletters have featured different themes,  mentioned below, and are distributed to a database of </a:t>
            </a:r>
            <a:r>
              <a:rPr lang="en" sz="1400" b="1" i="0" u="none" strike="noStrike" cap="none">
                <a:solidFill>
                  <a:srgbClr val="44536A"/>
                </a:solidFill>
                <a:latin typeface="Calibri"/>
                <a:ea typeface="Calibri"/>
                <a:cs typeface="Calibri"/>
                <a:sym typeface="Calibri"/>
              </a:rPr>
              <a:t>35,000 </a:t>
            </a:r>
            <a:r>
              <a:rPr lang="en" sz="1100" b="0" i="0" u="none" strike="noStrike" cap="none">
                <a:solidFill>
                  <a:schemeClr val="dk1"/>
                </a:solidFill>
                <a:latin typeface="Calibri"/>
                <a:ea typeface="Calibri"/>
                <a:cs typeface="Calibri"/>
                <a:sym typeface="Calibri"/>
              </a:rPr>
              <a:t>trade  agents:</a:t>
            </a: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300" b="0" i="0" u="none" strike="noStrike" cap="none">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Craft Beer</a:t>
            </a:r>
            <a:endParaRPr sz="1100">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Arizona’s Western Ways</a:t>
            </a:r>
            <a:endParaRPr sz="1100">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Ghost Towns</a:t>
            </a:r>
            <a:endParaRPr sz="1100">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Holidays</a:t>
            </a:r>
            <a:endParaRPr sz="1100">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Sustainability</a:t>
            </a:r>
            <a:endParaRPr sz="1100">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Arizona Gems</a:t>
            </a:r>
            <a:endParaRPr sz="1100">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Birding and Gardening Tours</a:t>
            </a:r>
            <a:endParaRPr sz="1100">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Wineries</a:t>
            </a:r>
            <a:endParaRPr sz="1100">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National Parks</a:t>
            </a:r>
            <a:endParaRPr sz="1100">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Accessibility</a:t>
            </a:r>
            <a:endParaRPr sz="1100">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Hikes (Unique)</a:t>
            </a:r>
            <a:endParaRPr sz="1100">
              <a:solidFill>
                <a:schemeClr val="dk1"/>
              </a:solidFill>
              <a:latin typeface="Calibri"/>
              <a:ea typeface="Calibri"/>
              <a:cs typeface="Calibri"/>
              <a:sym typeface="Calibri"/>
            </a:endParaRPr>
          </a:p>
          <a:p>
            <a:pPr marL="254000" marR="0" lvl="0" indent="-247650" algn="l" rtl="0">
              <a:lnSpc>
                <a:spcPct val="100000"/>
              </a:lnSpc>
              <a:spcBef>
                <a:spcPts val="200"/>
              </a:spcBef>
              <a:spcAft>
                <a:spcPts val="0"/>
              </a:spcAft>
              <a:buClr>
                <a:schemeClr val="dk1"/>
              </a:buClr>
              <a:buSzPts val="1100"/>
              <a:buFont typeface="Arial"/>
              <a:buChar char="•"/>
            </a:pPr>
            <a:r>
              <a:rPr lang="en" sz="1100">
                <a:solidFill>
                  <a:schemeClr val="dk1"/>
                </a:solidFill>
                <a:latin typeface="Calibri"/>
                <a:ea typeface="Calibri"/>
                <a:cs typeface="Calibri"/>
                <a:sym typeface="Calibri"/>
              </a:rPr>
              <a:t>22 Summer Road Trip </a:t>
            </a:r>
            <a:endParaRPr sz="1100" b="0" i="0" u="none" strike="noStrike" cap="none">
              <a:solidFill>
                <a:schemeClr val="dk1"/>
              </a:solidFill>
              <a:latin typeface="Calibri"/>
              <a:ea typeface="Calibri"/>
              <a:cs typeface="Calibri"/>
              <a:sym typeface="Calibri"/>
            </a:endParaRPr>
          </a:p>
        </p:txBody>
      </p:sp>
      <p:sp>
        <p:nvSpPr>
          <p:cNvPr id="107" name="Google Shape;107;p21"/>
          <p:cNvSpPr txBox="1">
            <a:spLocks noGrp="1"/>
          </p:cNvSpPr>
          <p:nvPr>
            <p:ph type="title"/>
          </p:nvPr>
        </p:nvSpPr>
        <p:spPr>
          <a:xfrm>
            <a:off x="310229" y="202457"/>
            <a:ext cx="2854643" cy="476250"/>
          </a:xfrm>
          <a:prstGeom prst="rect">
            <a:avLst/>
          </a:prstGeom>
          <a:noFill/>
          <a:ln>
            <a:noFill/>
          </a:ln>
        </p:spPr>
        <p:txBody>
          <a:bodyPr spcFirstLastPara="1" wrap="square" lIns="0" tIns="9050" rIns="0" bIns="0" anchor="t" anchorCtr="0">
            <a:spAutoFit/>
          </a:bodyPr>
          <a:lstStyle/>
          <a:p>
            <a:pPr marL="12700" lvl="0" indent="0" algn="l" rtl="0">
              <a:lnSpc>
                <a:spcPct val="100000"/>
              </a:lnSpc>
              <a:spcBef>
                <a:spcPts val="0"/>
              </a:spcBef>
              <a:spcAft>
                <a:spcPts val="0"/>
              </a:spcAft>
              <a:buNone/>
            </a:pPr>
            <a:r>
              <a:rPr lang="en" sz="3000" b="0">
                <a:latin typeface="Calibri"/>
                <a:ea typeface="Calibri"/>
                <a:cs typeface="Calibri"/>
                <a:sym typeface="Calibri"/>
              </a:rPr>
              <a:t>Trade Newsletters</a:t>
            </a:r>
            <a:endParaRPr sz="3000">
              <a:latin typeface="Calibri"/>
              <a:ea typeface="Calibri"/>
              <a:cs typeface="Calibri"/>
              <a:sym typeface="Calibri"/>
            </a:endParaRPr>
          </a:p>
        </p:txBody>
      </p:sp>
      <p:pic>
        <p:nvPicPr>
          <p:cNvPr id="108" name="Google Shape;108;p21"/>
          <p:cNvPicPr preferRelativeResize="0"/>
          <p:nvPr/>
        </p:nvPicPr>
        <p:blipFill>
          <a:blip r:embed="rId3">
            <a:alphaModFix/>
          </a:blip>
          <a:stretch>
            <a:fillRect/>
          </a:stretch>
        </p:blipFill>
        <p:spPr>
          <a:xfrm>
            <a:off x="6244900" y="2995825"/>
            <a:ext cx="2818559" cy="1585100"/>
          </a:xfrm>
          <a:prstGeom prst="rect">
            <a:avLst/>
          </a:prstGeom>
          <a:noFill/>
          <a:ln>
            <a:noFill/>
          </a:ln>
        </p:spPr>
      </p:pic>
      <p:pic>
        <p:nvPicPr>
          <p:cNvPr id="109" name="Google Shape;109;p21"/>
          <p:cNvPicPr preferRelativeResize="0"/>
          <p:nvPr/>
        </p:nvPicPr>
        <p:blipFill>
          <a:blip r:embed="rId4">
            <a:alphaModFix/>
          </a:blip>
          <a:stretch>
            <a:fillRect/>
          </a:stretch>
        </p:blipFill>
        <p:spPr>
          <a:xfrm>
            <a:off x="3589575" y="2995822"/>
            <a:ext cx="2655325" cy="1585100"/>
          </a:xfrm>
          <a:prstGeom prst="rect">
            <a:avLst/>
          </a:prstGeom>
          <a:noFill/>
          <a:ln>
            <a:noFill/>
          </a:ln>
        </p:spPr>
      </p:pic>
      <p:pic>
        <p:nvPicPr>
          <p:cNvPr id="110" name="Google Shape;110;p21"/>
          <p:cNvPicPr preferRelativeResize="0"/>
          <p:nvPr/>
        </p:nvPicPr>
        <p:blipFill rotWithShape="1">
          <a:blip r:embed="rId5">
            <a:alphaModFix/>
          </a:blip>
          <a:srcRect l="-16522"/>
          <a:stretch/>
        </p:blipFill>
        <p:spPr>
          <a:xfrm>
            <a:off x="3429000" y="527125"/>
            <a:ext cx="5715000" cy="952500"/>
          </a:xfrm>
          <a:prstGeom prst="rect">
            <a:avLst/>
          </a:prstGeom>
          <a:noFill/>
          <a:ln>
            <a:noFill/>
          </a:ln>
        </p:spPr>
      </p:pic>
      <p:pic>
        <p:nvPicPr>
          <p:cNvPr id="111" name="Google Shape;111;p21"/>
          <p:cNvPicPr preferRelativeResize="0"/>
          <p:nvPr/>
        </p:nvPicPr>
        <p:blipFill>
          <a:blip r:embed="rId6">
            <a:alphaModFix/>
          </a:blip>
          <a:stretch>
            <a:fillRect/>
          </a:stretch>
        </p:blipFill>
        <p:spPr>
          <a:xfrm>
            <a:off x="4673675" y="1334675"/>
            <a:ext cx="4152900" cy="16611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230641" y="158201"/>
            <a:ext cx="3484721" cy="476250"/>
          </a:xfrm>
          <a:prstGeom prst="rect">
            <a:avLst/>
          </a:prstGeom>
          <a:noFill/>
          <a:ln>
            <a:noFill/>
          </a:ln>
        </p:spPr>
        <p:txBody>
          <a:bodyPr spcFirstLastPara="1" wrap="square" lIns="0" tIns="9050" rIns="0" bIns="0" anchor="t" anchorCtr="0">
            <a:spAutoFit/>
          </a:bodyPr>
          <a:lstStyle/>
          <a:p>
            <a:pPr marL="12700" lvl="0" indent="0" algn="l" rtl="0">
              <a:lnSpc>
                <a:spcPct val="100000"/>
              </a:lnSpc>
              <a:spcBef>
                <a:spcPts val="0"/>
              </a:spcBef>
              <a:spcAft>
                <a:spcPts val="0"/>
              </a:spcAft>
              <a:buNone/>
            </a:pPr>
            <a:r>
              <a:rPr lang="en" sz="3000" b="0">
                <a:latin typeface="Calibri"/>
                <a:ea typeface="Calibri"/>
                <a:cs typeface="Calibri"/>
                <a:sym typeface="Calibri"/>
              </a:rPr>
              <a:t>Consumer Promotions</a:t>
            </a:r>
            <a:endParaRPr sz="3000">
              <a:latin typeface="Calibri"/>
              <a:ea typeface="Calibri"/>
              <a:cs typeface="Calibri"/>
              <a:sym typeface="Calibri"/>
            </a:endParaRPr>
          </a:p>
        </p:txBody>
      </p:sp>
      <p:sp>
        <p:nvSpPr>
          <p:cNvPr id="117" name="Google Shape;117;p22"/>
          <p:cNvSpPr txBox="1"/>
          <p:nvPr/>
        </p:nvSpPr>
        <p:spPr>
          <a:xfrm>
            <a:off x="166250" y="773375"/>
            <a:ext cx="4899300" cy="3409800"/>
          </a:xfrm>
          <a:prstGeom prst="rect">
            <a:avLst/>
          </a:prstGeom>
          <a:noFill/>
          <a:ln>
            <a:noFill/>
          </a:ln>
        </p:spPr>
        <p:txBody>
          <a:bodyPr spcFirstLastPara="1" wrap="square" lIns="0" tIns="9050" rIns="0" bIns="0" anchor="t" anchorCtr="0">
            <a:spAutoFit/>
          </a:bodyPr>
          <a:lstStyle/>
          <a:p>
            <a:pPr marL="12700" marR="0" lvl="0" indent="0" algn="just" rtl="0">
              <a:lnSpc>
                <a:spcPct val="115100"/>
              </a:lnSpc>
              <a:spcBef>
                <a:spcPts val="0"/>
              </a:spcBef>
              <a:spcAft>
                <a:spcPts val="0"/>
              </a:spcAft>
              <a:buNone/>
            </a:pPr>
            <a:r>
              <a:rPr lang="en" sz="1100" b="0" i="0" u="none" strike="noStrike" cap="none">
                <a:solidFill>
                  <a:schemeClr val="dk1"/>
                </a:solidFill>
                <a:latin typeface="Calibri"/>
                <a:ea typeface="Calibri"/>
                <a:cs typeface="Calibri"/>
                <a:sym typeface="Calibri"/>
              </a:rPr>
              <a:t>Hills Balfour secured </a:t>
            </a:r>
            <a:r>
              <a:rPr lang="en" sz="1100">
                <a:solidFill>
                  <a:schemeClr val="dk1"/>
                </a:solidFill>
                <a:latin typeface="Calibri"/>
                <a:ea typeface="Calibri"/>
                <a:cs typeface="Calibri"/>
                <a:sym typeface="Calibri"/>
              </a:rPr>
              <a:t>Joint Marketing Collaboration with</a:t>
            </a:r>
            <a:r>
              <a:rPr lang="en" sz="1100" b="0" i="0" u="none" strike="noStrike" cap="non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Travel Counsellors</a:t>
            </a:r>
            <a:r>
              <a:rPr lang="en" sz="1100" b="0" i="0" u="none" strike="noStrike" cap="non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Travel Counsellors has a custom-built studio which is truly unique. Their TCTV streams live daily shows to TCs in all six countries, allowing them to hear and see first-hand industry updates, news, offers and product launches. Arizona UK to attend live or pre-recorded to participate in a takeover a dedicated 30-40 minute Arizona show.</a:t>
            </a:r>
            <a:endParaRPr sz="1100">
              <a:solidFill>
                <a:schemeClr val="dk1"/>
              </a:solidFill>
              <a:latin typeface="Calibri"/>
              <a:ea typeface="Calibri"/>
              <a:cs typeface="Calibri"/>
              <a:sym typeface="Calibri"/>
            </a:endParaRPr>
          </a:p>
          <a:p>
            <a:pPr marL="12700" marR="0" lvl="0" indent="0" algn="just" rtl="0">
              <a:lnSpc>
                <a:spcPct val="115100"/>
              </a:lnSpc>
              <a:spcBef>
                <a:spcPts val="0"/>
              </a:spcBef>
              <a:spcAft>
                <a:spcPts val="0"/>
              </a:spcAft>
              <a:buSzPts val="1100"/>
              <a:buNone/>
            </a:pPr>
            <a:endParaRPr sz="1100">
              <a:solidFill>
                <a:schemeClr val="dk1"/>
              </a:solidFill>
              <a:latin typeface="Calibri"/>
              <a:ea typeface="Calibri"/>
              <a:cs typeface="Calibri"/>
              <a:sym typeface="Calibri"/>
            </a:endParaRPr>
          </a:p>
          <a:p>
            <a:pPr marL="12700" marR="0" lvl="0" indent="0" algn="just" rtl="0">
              <a:lnSpc>
                <a:spcPct val="1151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We helped to create a dedicated solus email which featured product news &amp; updates, inspirational blog content, offers and imagery that was sent to their active database of 337,000 customers.</a:t>
            </a:r>
            <a:endParaRPr sz="1100">
              <a:solidFill>
                <a:schemeClr val="dk1"/>
              </a:solidFill>
              <a:latin typeface="Calibri"/>
              <a:ea typeface="Calibri"/>
              <a:cs typeface="Calibri"/>
              <a:sym typeface="Calibri"/>
            </a:endParaRPr>
          </a:p>
          <a:p>
            <a:pPr marL="12700" marR="0" lvl="0" indent="0" algn="just" rtl="0">
              <a:lnSpc>
                <a:spcPct val="115100"/>
              </a:lnSpc>
              <a:spcBef>
                <a:spcPts val="0"/>
              </a:spcBef>
              <a:spcAft>
                <a:spcPts val="0"/>
              </a:spcAft>
              <a:buNone/>
            </a:pPr>
            <a:endParaRPr sz="1100">
              <a:solidFill>
                <a:schemeClr val="dk1"/>
              </a:solidFill>
              <a:latin typeface="Calibri"/>
              <a:ea typeface="Calibri"/>
              <a:cs typeface="Calibri"/>
              <a:sym typeface="Calibri"/>
            </a:endParaRPr>
          </a:p>
          <a:p>
            <a:pPr marL="12700" marR="0" lvl="0" indent="0" algn="just" rtl="0">
              <a:lnSpc>
                <a:spcPct val="115100"/>
              </a:lnSpc>
              <a:spcBef>
                <a:spcPts val="0"/>
              </a:spcBef>
              <a:spcAft>
                <a:spcPts val="0"/>
              </a:spcAft>
              <a:buSzPts val="1100"/>
              <a:buNone/>
            </a:pPr>
            <a:r>
              <a:rPr lang="en" sz="1100">
                <a:solidFill>
                  <a:schemeClr val="dk1"/>
                </a:solidFill>
                <a:latin typeface="Calibri"/>
                <a:ea typeface="Calibri"/>
                <a:cs typeface="Calibri"/>
                <a:sym typeface="Calibri"/>
              </a:rPr>
              <a:t>Arizona received a bespoke destination guide to promote and highlight destination USPs which includes key information such as best time to visit, must-do activities, suggested hotels, itineraries, and more.</a:t>
            </a:r>
            <a:endParaRPr sz="1100">
              <a:solidFill>
                <a:schemeClr val="dk1"/>
              </a:solidFill>
              <a:latin typeface="Calibri"/>
              <a:ea typeface="Calibri"/>
              <a:cs typeface="Calibri"/>
              <a:sym typeface="Calibri"/>
            </a:endParaRPr>
          </a:p>
          <a:p>
            <a:pPr marL="12700" marR="0" lvl="0" indent="0" algn="just" rtl="0">
              <a:lnSpc>
                <a:spcPct val="115199"/>
              </a:lnSpc>
              <a:spcBef>
                <a:spcPts val="1200"/>
              </a:spcBef>
              <a:spcAft>
                <a:spcPts val="0"/>
              </a:spcAft>
              <a:buNone/>
            </a:pPr>
            <a:r>
              <a:rPr lang="en" sz="1100" b="0" i="0" u="none" strike="noStrike" cap="none">
                <a:solidFill>
                  <a:schemeClr val="dk1"/>
                </a:solidFill>
                <a:latin typeface="Calibri"/>
                <a:ea typeface="Calibri"/>
                <a:cs typeface="Calibri"/>
                <a:sym typeface="Calibri"/>
              </a:rPr>
              <a:t>Hills Balfour </a:t>
            </a:r>
            <a:r>
              <a:rPr lang="en" sz="1100">
                <a:solidFill>
                  <a:schemeClr val="dk1"/>
                </a:solidFill>
                <a:latin typeface="Calibri"/>
                <a:ea typeface="Calibri"/>
                <a:cs typeface="Calibri"/>
                <a:sym typeface="Calibri"/>
              </a:rPr>
              <a:t>along with Arizona Office of Tourism and their partners recorded live training and content to be shared across Travel Counsellors far reaching platform.</a:t>
            </a:r>
            <a:endParaRPr sz="1100">
              <a:solidFill>
                <a:schemeClr val="dk1"/>
              </a:solidFill>
              <a:latin typeface="Calibri"/>
              <a:ea typeface="Calibri"/>
              <a:cs typeface="Calibri"/>
              <a:sym typeface="Calibri"/>
            </a:endParaRPr>
          </a:p>
          <a:p>
            <a:pPr marL="12700" marR="0" lvl="0" indent="0" algn="just" rtl="0">
              <a:lnSpc>
                <a:spcPct val="115199"/>
              </a:lnSpc>
              <a:spcBef>
                <a:spcPts val="1200"/>
              </a:spcBef>
              <a:spcAft>
                <a:spcPts val="0"/>
              </a:spcAft>
              <a:buNone/>
            </a:pPr>
            <a:endParaRPr sz="1100">
              <a:solidFill>
                <a:schemeClr val="dk1"/>
              </a:solidFill>
              <a:latin typeface="Calibri"/>
              <a:ea typeface="Calibri"/>
              <a:cs typeface="Calibri"/>
              <a:sym typeface="Calibri"/>
            </a:endParaRPr>
          </a:p>
        </p:txBody>
      </p:sp>
      <p:pic>
        <p:nvPicPr>
          <p:cNvPr id="118" name="Google Shape;118;p22"/>
          <p:cNvPicPr preferRelativeResize="0"/>
          <p:nvPr/>
        </p:nvPicPr>
        <p:blipFill rotWithShape="1">
          <a:blip r:embed="rId3">
            <a:alphaModFix/>
          </a:blip>
          <a:srcRect t="16414" b="16421"/>
          <a:stretch/>
        </p:blipFill>
        <p:spPr>
          <a:xfrm>
            <a:off x="5395523" y="2409251"/>
            <a:ext cx="3521582" cy="1773934"/>
          </a:xfrm>
          <a:prstGeom prst="rect">
            <a:avLst/>
          </a:prstGeom>
          <a:noFill/>
          <a:ln>
            <a:noFill/>
          </a:ln>
        </p:spPr>
      </p:pic>
      <p:pic>
        <p:nvPicPr>
          <p:cNvPr id="119" name="Google Shape;119;p22"/>
          <p:cNvPicPr preferRelativeResize="0"/>
          <p:nvPr/>
        </p:nvPicPr>
        <p:blipFill rotWithShape="1">
          <a:blip r:embed="rId4">
            <a:alphaModFix/>
          </a:blip>
          <a:srcRect t="13908" b="13915"/>
          <a:stretch/>
        </p:blipFill>
        <p:spPr>
          <a:xfrm>
            <a:off x="6047612" y="275285"/>
            <a:ext cx="2217411" cy="21339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422418" y="213876"/>
            <a:ext cx="2064900" cy="471000"/>
          </a:xfrm>
          <a:prstGeom prst="rect">
            <a:avLst/>
          </a:prstGeom>
          <a:noFill/>
          <a:ln>
            <a:noFill/>
          </a:ln>
        </p:spPr>
        <p:txBody>
          <a:bodyPr spcFirstLastPara="1" wrap="square" lIns="0" tIns="9050" rIns="0" bIns="0" anchor="t" anchorCtr="0">
            <a:spAutoFit/>
          </a:bodyPr>
          <a:lstStyle/>
          <a:p>
            <a:pPr marL="12700" lvl="0" indent="0" algn="l" rtl="0">
              <a:lnSpc>
                <a:spcPct val="100000"/>
              </a:lnSpc>
              <a:spcBef>
                <a:spcPts val="0"/>
              </a:spcBef>
              <a:spcAft>
                <a:spcPts val="0"/>
              </a:spcAft>
              <a:buNone/>
            </a:pPr>
            <a:r>
              <a:rPr lang="en" sz="3000" b="0">
                <a:latin typeface="Calibri"/>
                <a:ea typeface="Calibri"/>
                <a:cs typeface="Calibri"/>
                <a:sym typeface="Calibri"/>
              </a:rPr>
              <a:t>KPI Summary</a:t>
            </a:r>
            <a:endParaRPr sz="3000">
              <a:latin typeface="Calibri"/>
              <a:ea typeface="Calibri"/>
              <a:cs typeface="Calibri"/>
              <a:sym typeface="Calibri"/>
            </a:endParaRPr>
          </a:p>
        </p:txBody>
      </p:sp>
      <p:sp>
        <p:nvSpPr>
          <p:cNvPr id="125" name="Google Shape;125;p23"/>
          <p:cNvSpPr txBox="1"/>
          <p:nvPr/>
        </p:nvSpPr>
        <p:spPr>
          <a:xfrm>
            <a:off x="257163" y="3648252"/>
            <a:ext cx="3115500" cy="1302600"/>
          </a:xfrm>
          <a:prstGeom prst="rect">
            <a:avLst/>
          </a:prstGeom>
          <a:noFill/>
          <a:ln>
            <a:noFill/>
          </a:ln>
        </p:spPr>
        <p:txBody>
          <a:bodyPr spcFirstLastPara="1" wrap="square" lIns="0" tIns="9525" rIns="0" bIns="0" anchor="t" anchorCtr="0">
            <a:spAutoFit/>
          </a:bodyPr>
          <a:lstStyle/>
          <a:p>
            <a:pPr marL="12700" marR="0" lvl="0" indent="0" algn="l" rtl="0">
              <a:lnSpc>
                <a:spcPct val="100000"/>
              </a:lnSpc>
              <a:spcBef>
                <a:spcPts val="0"/>
              </a:spcBef>
              <a:spcAft>
                <a:spcPts val="0"/>
              </a:spcAft>
              <a:buNone/>
            </a:pPr>
            <a:endParaRPr sz="1100" b="1">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endParaRPr sz="1100" b="1">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endParaRPr sz="1100" b="1">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endParaRPr sz="1100" b="1" i="0" u="none" strike="noStrike" cap="none">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 sz="1100" b="1">
                <a:solidFill>
                  <a:schemeClr val="dk1"/>
                </a:solidFill>
                <a:latin typeface="Calibri"/>
                <a:ea typeface="Calibri"/>
                <a:cs typeface="Calibri"/>
                <a:sym typeface="Calibri"/>
              </a:rPr>
              <a:t>T</a:t>
            </a:r>
            <a:r>
              <a:rPr lang="en" sz="1100" b="1" i="0" u="none" strike="noStrike" cap="none">
                <a:solidFill>
                  <a:schemeClr val="dk1"/>
                </a:solidFill>
                <a:latin typeface="Calibri"/>
                <a:ea typeface="Calibri"/>
                <a:cs typeface="Calibri"/>
                <a:sym typeface="Calibri"/>
              </a:rPr>
              <a:t>otal: 355</a:t>
            </a:r>
            <a:endParaRPr sz="1100" b="1">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endParaRPr sz="1100" b="0" i="0" u="none" strike="noStrike" cap="none">
              <a:solidFill>
                <a:schemeClr val="dk1"/>
              </a:solidFill>
              <a:latin typeface="Calibri"/>
              <a:ea typeface="Calibri"/>
              <a:cs typeface="Calibri"/>
              <a:sym typeface="Calibri"/>
            </a:endParaRPr>
          </a:p>
          <a:p>
            <a:pPr marL="12700" marR="0" lvl="0" indent="0" algn="l" rtl="0">
              <a:lnSpc>
                <a:spcPct val="11895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aphicFrame>
        <p:nvGraphicFramePr>
          <p:cNvPr id="126" name="Google Shape;126;p23"/>
          <p:cNvGraphicFramePr/>
          <p:nvPr/>
        </p:nvGraphicFramePr>
        <p:xfrm>
          <a:off x="734150" y="765475"/>
          <a:ext cx="6887600" cy="3454639"/>
        </p:xfrm>
        <a:graphic>
          <a:graphicData uri="http://schemas.openxmlformats.org/drawingml/2006/table">
            <a:tbl>
              <a:tblPr>
                <a:noFill/>
                <a:tableStyleId>{97A689C5-9C4C-4770-AE7D-13970CCB3B08}</a:tableStyleId>
              </a:tblPr>
              <a:tblGrid>
                <a:gridCol w="1467700">
                  <a:extLst>
                    <a:ext uri="{9D8B030D-6E8A-4147-A177-3AD203B41FA5}">
                      <a16:colId xmlns:a16="http://schemas.microsoft.com/office/drawing/2014/main" val="20000"/>
                    </a:ext>
                  </a:extLst>
                </a:gridCol>
                <a:gridCol w="429575">
                  <a:extLst>
                    <a:ext uri="{9D8B030D-6E8A-4147-A177-3AD203B41FA5}">
                      <a16:colId xmlns:a16="http://schemas.microsoft.com/office/drawing/2014/main" val="20001"/>
                    </a:ext>
                  </a:extLst>
                </a:gridCol>
                <a:gridCol w="408075">
                  <a:extLst>
                    <a:ext uri="{9D8B030D-6E8A-4147-A177-3AD203B41FA5}">
                      <a16:colId xmlns:a16="http://schemas.microsoft.com/office/drawing/2014/main" val="20002"/>
                    </a:ext>
                  </a:extLst>
                </a:gridCol>
                <a:gridCol w="458225">
                  <a:extLst>
                    <a:ext uri="{9D8B030D-6E8A-4147-A177-3AD203B41FA5}">
                      <a16:colId xmlns:a16="http://schemas.microsoft.com/office/drawing/2014/main" val="20003"/>
                    </a:ext>
                  </a:extLst>
                </a:gridCol>
                <a:gridCol w="458225">
                  <a:extLst>
                    <a:ext uri="{9D8B030D-6E8A-4147-A177-3AD203B41FA5}">
                      <a16:colId xmlns:a16="http://schemas.microsoft.com/office/drawing/2014/main" val="20004"/>
                    </a:ext>
                  </a:extLst>
                </a:gridCol>
                <a:gridCol w="458225">
                  <a:extLst>
                    <a:ext uri="{9D8B030D-6E8A-4147-A177-3AD203B41FA5}">
                      <a16:colId xmlns:a16="http://schemas.microsoft.com/office/drawing/2014/main" val="20005"/>
                    </a:ext>
                  </a:extLst>
                </a:gridCol>
                <a:gridCol w="458225">
                  <a:extLst>
                    <a:ext uri="{9D8B030D-6E8A-4147-A177-3AD203B41FA5}">
                      <a16:colId xmlns:a16="http://schemas.microsoft.com/office/drawing/2014/main" val="20006"/>
                    </a:ext>
                  </a:extLst>
                </a:gridCol>
                <a:gridCol w="458225">
                  <a:extLst>
                    <a:ext uri="{9D8B030D-6E8A-4147-A177-3AD203B41FA5}">
                      <a16:colId xmlns:a16="http://schemas.microsoft.com/office/drawing/2014/main" val="20007"/>
                    </a:ext>
                  </a:extLst>
                </a:gridCol>
                <a:gridCol w="458225">
                  <a:extLst>
                    <a:ext uri="{9D8B030D-6E8A-4147-A177-3AD203B41FA5}">
                      <a16:colId xmlns:a16="http://schemas.microsoft.com/office/drawing/2014/main" val="20008"/>
                    </a:ext>
                  </a:extLst>
                </a:gridCol>
                <a:gridCol w="458225">
                  <a:extLst>
                    <a:ext uri="{9D8B030D-6E8A-4147-A177-3AD203B41FA5}">
                      <a16:colId xmlns:a16="http://schemas.microsoft.com/office/drawing/2014/main" val="20009"/>
                    </a:ext>
                  </a:extLst>
                </a:gridCol>
                <a:gridCol w="458225">
                  <a:extLst>
                    <a:ext uri="{9D8B030D-6E8A-4147-A177-3AD203B41FA5}">
                      <a16:colId xmlns:a16="http://schemas.microsoft.com/office/drawing/2014/main" val="20010"/>
                    </a:ext>
                  </a:extLst>
                </a:gridCol>
                <a:gridCol w="458225">
                  <a:extLst>
                    <a:ext uri="{9D8B030D-6E8A-4147-A177-3AD203B41FA5}">
                      <a16:colId xmlns:a16="http://schemas.microsoft.com/office/drawing/2014/main" val="20011"/>
                    </a:ext>
                  </a:extLst>
                </a:gridCol>
                <a:gridCol w="458225">
                  <a:extLst>
                    <a:ext uri="{9D8B030D-6E8A-4147-A177-3AD203B41FA5}">
                      <a16:colId xmlns:a16="http://schemas.microsoft.com/office/drawing/2014/main" val="20012"/>
                    </a:ext>
                  </a:extLst>
                </a:gridCol>
              </a:tblGrid>
              <a:tr h="342825">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dot"/>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dot"/>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Jul-21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Aug-21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Sep-21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t>Oct-21</a:t>
                      </a: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Nov-21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Dec-21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Jan-22</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Feb-22</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Mar-22</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Apr-22</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May-22</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Jun-22</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5A441"/>
                    </a:solidFill>
                  </a:tcPr>
                </a:tc>
                <a:extLst>
                  <a:ext uri="{0D108BD9-81ED-4DB2-BD59-A6C34878D82A}">
                    <a16:rowId xmlns:a16="http://schemas.microsoft.com/office/drawing/2014/main" val="10000"/>
                  </a:ext>
                </a:extLst>
              </a:tr>
              <a:tr h="2176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Sales Calls</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6</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6</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5</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t>4</a:t>
                      </a: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8</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4</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6</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19</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13</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12</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7</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7</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176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Training Seminars</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3</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t>0</a:t>
                      </a: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85050">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Total # of people present at training seminars</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5 (OTP)</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127</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t>7</a:t>
                      </a: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16</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2</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50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7</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176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Tradeshow Appointments</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4</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t>0</a:t>
                      </a: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15</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176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Trade Events</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t>0</a:t>
                      </a: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176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FAM's</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t>0</a:t>
                      </a: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t>1</a:t>
                      </a: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710200">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 of FAM attendees</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t>0</a:t>
                      </a: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0</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t>10</a:t>
                      </a: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17625">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Total Reach</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6</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12</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136</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t>11</a:t>
                      </a:r>
                      <a:endParaRPr sz="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24</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6</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7</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19</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13</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25</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67</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800">
                          <a:latin typeface="Calibri"/>
                          <a:ea typeface="Calibri"/>
                          <a:cs typeface="Calibri"/>
                          <a:sym typeface="Calibri"/>
                        </a:rPr>
                        <a:t>29</a:t>
                      </a:r>
                      <a:endParaRPr sz="8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669</Words>
  <Application>Microsoft Office PowerPoint</Application>
  <PresentationFormat>On-screen Show (16:9)</PresentationFormat>
  <Paragraphs>171</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Simple Light</vt:lpstr>
      <vt:lpstr>PowerPoint Presentation</vt:lpstr>
      <vt:lpstr>PowerPoint Presentation</vt:lpstr>
      <vt:lpstr>PowerPoint Presentation</vt:lpstr>
      <vt:lpstr>Integrated Marketing: An Overview</vt:lpstr>
      <vt:lpstr>Online Training Programme</vt:lpstr>
      <vt:lpstr>Tour Operator Trainings Hills Balfour also conducted trainings with individual Tour Operators (TO) throughout the year and also hosted AOT  run webinars open to agents from all companies. Please see information below on key trainings;</vt:lpstr>
      <vt:lpstr>Trade Newsletters</vt:lpstr>
      <vt:lpstr>Consumer Promotions</vt:lpstr>
      <vt:lpstr>KPI Summary</vt:lpstr>
      <vt:lpstr>PowerPoint Presentation</vt:lpstr>
      <vt:lpstr>Public Relations - Overview (1 July 2021 - 1 July  2022)</vt:lpstr>
      <vt:lpstr>Coverage Highlights </vt:lpstr>
      <vt:lpstr>Coverage Highlights </vt:lpstr>
      <vt:lpstr>Press Trip Overview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kscotland</dc:creator>
  <cp:lastModifiedBy>Kimberly Todd</cp:lastModifiedBy>
  <cp:revision>5</cp:revision>
  <dcterms:modified xsi:type="dcterms:W3CDTF">2022-08-04T18:01:14Z</dcterms:modified>
</cp:coreProperties>
</file>